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62" r:id="rId5"/>
    <p:sldId id="263" r:id="rId6"/>
    <p:sldId id="278" r:id="rId7"/>
    <p:sldId id="265" r:id="rId8"/>
    <p:sldId id="279" r:id="rId9"/>
    <p:sldId id="266" r:id="rId10"/>
    <p:sldId id="285" r:id="rId11"/>
    <p:sldId id="286" r:id="rId12"/>
    <p:sldId id="287" r:id="rId13"/>
    <p:sldId id="288" r:id="rId14"/>
    <p:sldId id="289" r:id="rId15"/>
    <p:sldId id="290" r:id="rId16"/>
    <p:sldId id="28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p:scale>
          <a:sx n="80" d="100"/>
          <a:sy n="80" d="100"/>
        </p:scale>
        <p:origin x="-3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F5439-54BE-FF46-A093-F39C8257DD19}" type="datetimeFigureOut">
              <a:rPr lang="en-US" smtClean="0"/>
              <a:t>5/20/2018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AA568-3A7E-704A-ACC2-3583443263A0}" type="slidenum">
              <a:rPr lang="en-US" smtClean="0"/>
              <a:t>‹#›</a:t>
            </a:fld>
            <a:endParaRPr lang="en-US"/>
          </a:p>
        </p:txBody>
      </p:sp>
    </p:spTree>
    <p:extLst>
      <p:ext uri="{BB962C8B-B14F-4D97-AF65-F5344CB8AC3E}">
        <p14:creationId xmlns:p14="http://schemas.microsoft.com/office/powerpoint/2010/main" val="282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ANNOUNCEMENT</a:t>
            </a:r>
            <a:r>
              <a:rPr lang="en-US" baseline="0" smtClean="0"/>
              <a:t> SLIDE</a:t>
            </a:r>
            <a:endParaRPr lang="en-US"/>
          </a:p>
        </p:txBody>
      </p:sp>
      <p:sp>
        <p:nvSpPr>
          <p:cNvPr id="4" name="Slide Number Placeholder 3"/>
          <p:cNvSpPr>
            <a:spLocks noGrp="1"/>
          </p:cNvSpPr>
          <p:nvPr>
            <p:ph type="sldNum" sz="quarter" idx="10"/>
          </p:nvPr>
        </p:nvSpPr>
        <p:spPr/>
        <p:txBody>
          <a:bodyPr/>
          <a:lstStyle/>
          <a:p>
            <a:fld id="{D28AA568-3A7E-704A-ACC2-3583443263A0}" type="slidenum">
              <a:rPr lang="en-US" smtClean="0"/>
              <a:t>1</a:t>
            </a:fld>
            <a:endParaRPr lang="en-US"/>
          </a:p>
        </p:txBody>
      </p:sp>
    </p:spTree>
    <p:extLst>
      <p:ext uri="{BB962C8B-B14F-4D97-AF65-F5344CB8AC3E}">
        <p14:creationId xmlns:p14="http://schemas.microsoft.com/office/powerpoint/2010/main" val="68423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10</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11</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12</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13</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14</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15</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16</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2</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3</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4</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5</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6</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7</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8</a:t>
            </a:fld>
            <a:endParaRPr lang="en-US"/>
          </a:p>
        </p:txBody>
      </p:sp>
    </p:spTree>
    <p:extLst>
      <p:ext uri="{BB962C8B-B14F-4D97-AF65-F5344CB8AC3E}">
        <p14:creationId xmlns:p14="http://schemas.microsoft.com/office/powerpoint/2010/main" val="28586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AA568-3A7E-704A-ACC2-3583443263A0}" type="slidenum">
              <a:rPr lang="en-US" smtClean="0"/>
              <a:t>9</a:t>
            </a:fld>
            <a:endParaRPr lang="en-US"/>
          </a:p>
        </p:txBody>
      </p:sp>
    </p:spTree>
    <p:extLst>
      <p:ext uri="{BB962C8B-B14F-4D97-AF65-F5344CB8AC3E}">
        <p14:creationId xmlns:p14="http://schemas.microsoft.com/office/powerpoint/2010/main" val="28586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D6758-119D-D74E-B249-9B1E789E2CA9}"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D6758-119D-D74E-B249-9B1E789E2CA9}"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D6758-119D-D74E-B249-9B1E789E2CA9}" type="datetimeFigureOut">
              <a:rPr lang="en-US" smtClean="0"/>
              <a:t>5/20/2018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DD6758-119D-D74E-B249-9B1E789E2CA9}" type="datetimeFigureOut">
              <a:rPr lang="en-US" smtClean="0"/>
              <a:t>5/20/2018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6758-119D-D74E-B249-9B1E789E2CA9}" type="datetimeFigureOut">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6758-119D-D74E-B249-9B1E789E2CA9}"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6758-119D-D74E-B249-9B1E789E2CA9}"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6758-119D-D74E-B249-9B1E789E2CA9}" type="datetimeFigureOut">
              <a:rPr lang="en-US" smtClean="0"/>
              <a:t>5/20/2018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9FD64-98F6-1646-B85F-14CAB98D1163}" type="slidenum">
              <a:rPr lang="en-US" smtClean="0"/>
              <a:t>‹#›</a:t>
            </a:fld>
            <a:endParaRPr lang="en-US"/>
          </a:p>
        </p:txBody>
      </p:sp>
    </p:spTree>
    <p:extLst>
      <p:ext uri="{BB962C8B-B14F-4D97-AF65-F5344CB8AC3E}">
        <p14:creationId xmlns:p14="http://schemas.microsoft.com/office/powerpoint/2010/main" val="119534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iblegateway.com/passage/?search=Mark+10:17-31&amp;version=ESV#fen-ESV-24606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9735" y="4991928"/>
            <a:ext cx="2954646" cy="353943"/>
          </a:xfrm>
          <a:prstGeom prst="rect">
            <a:avLst/>
          </a:prstGeom>
          <a:noFill/>
        </p:spPr>
        <p:txBody>
          <a:bodyPr wrap="square" rtlCol="0">
            <a:spAutoFit/>
          </a:bodyPr>
          <a:lstStyle/>
          <a:p>
            <a:pPr algn="r"/>
            <a:r>
              <a:rPr lang="en-US" sz="1700" b="1" dirty="0" smtClean="0">
                <a:solidFill>
                  <a:schemeClr val="bg1"/>
                </a:solidFill>
                <a:latin typeface="Helvetica" charset="0"/>
                <a:ea typeface="Helvetica" charset="0"/>
                <a:cs typeface="Helvetica" charset="0"/>
              </a:rPr>
              <a:t>Reference (If required)</a:t>
            </a:r>
            <a:endParaRPr lang="en-US" sz="1700" b="1" dirty="0">
              <a:solidFill>
                <a:schemeClr val="bg1"/>
              </a:solidFill>
              <a:latin typeface="Helvetica" charset="0"/>
              <a:ea typeface="Helvetica" charset="0"/>
              <a:cs typeface="Helvetic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024221" y="4991928"/>
            <a:ext cx="6143557" cy="630942"/>
          </a:xfrm>
          <a:prstGeom prst="rect">
            <a:avLst/>
          </a:prstGeom>
          <a:noFill/>
        </p:spPr>
        <p:txBody>
          <a:bodyPr wrap="square" rtlCol="0">
            <a:spAutoFit/>
          </a:bodyPr>
          <a:lstStyle/>
          <a:p>
            <a:pPr algn="ctr"/>
            <a:r>
              <a:rPr lang="en-US" sz="3500" i="1" dirty="0" smtClean="0">
                <a:solidFill>
                  <a:schemeClr val="bg1"/>
                </a:solidFill>
                <a:latin typeface="PT Serif" charset="0"/>
                <a:ea typeface="PT Serif" charset="0"/>
                <a:cs typeface="PT Serif" charset="0"/>
              </a:rPr>
              <a:t>Michael </a:t>
            </a:r>
            <a:r>
              <a:rPr lang="en-US" sz="3500" i="1" dirty="0" err="1" smtClean="0">
                <a:solidFill>
                  <a:schemeClr val="bg1"/>
                </a:solidFill>
                <a:latin typeface="PT Serif" charset="0"/>
                <a:ea typeface="PT Serif" charset="0"/>
                <a:cs typeface="PT Serif" charset="0"/>
              </a:rPr>
              <a:t>Chivala</a:t>
            </a:r>
            <a:endParaRPr lang="en-US" sz="3500" i="1" dirty="0">
              <a:solidFill>
                <a:schemeClr val="bg1"/>
              </a:solidFill>
              <a:latin typeface="PT Serif" charset="0"/>
              <a:ea typeface="PT Serif" charset="0"/>
              <a:cs typeface="PT Serif" charset="0"/>
            </a:endParaRPr>
          </a:p>
        </p:txBody>
      </p:sp>
      <p:sp>
        <p:nvSpPr>
          <p:cNvPr id="5" name="TextBox 4"/>
          <p:cNvSpPr txBox="1"/>
          <p:nvPr/>
        </p:nvSpPr>
        <p:spPr>
          <a:xfrm>
            <a:off x="1504948" y="2460465"/>
            <a:ext cx="9182100" cy="784830"/>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Requiring Faith</a:t>
            </a:r>
            <a:endParaRPr lang="en-US" sz="4500" b="1" spc="600" dirty="0">
              <a:solidFill>
                <a:schemeClr val="bg1"/>
              </a:solidFill>
              <a:latin typeface="Muli ExtraBold" charset="0"/>
              <a:ea typeface="Muli ExtraBold" charset="0"/>
              <a:cs typeface="Muli ExtraBold" charset="0"/>
            </a:endParaRPr>
          </a:p>
        </p:txBody>
      </p:sp>
    </p:spTree>
    <p:extLst>
      <p:ext uri="{BB962C8B-B14F-4D97-AF65-F5344CB8AC3E}">
        <p14:creationId xmlns:p14="http://schemas.microsoft.com/office/powerpoint/2010/main" val="207839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3888244"/>
          </a:xfrm>
          <a:prstGeom prst="rect">
            <a:avLst/>
          </a:prstGeom>
          <a:noFill/>
        </p:spPr>
        <p:txBody>
          <a:bodyPr wrap="square" rtlCol="0">
            <a:spAutoFit/>
          </a:bodyPr>
          <a:lstStyle/>
          <a:p>
            <a:pPr marL="742950" indent="-742950">
              <a:lnSpc>
                <a:spcPts val="3420"/>
              </a:lnSpc>
              <a:buFont typeface="+mj-lt"/>
              <a:buAutoNum type="arabicPeriod" startAt="2"/>
            </a:pPr>
            <a:r>
              <a:rPr lang="en-US" sz="3800" i="1" dirty="0" smtClean="0">
                <a:solidFill>
                  <a:schemeClr val="bg1"/>
                </a:solidFill>
                <a:latin typeface="PT Serif" charset="0"/>
                <a:ea typeface="PT Serif" charset="0"/>
                <a:cs typeface="PT Serif" charset="0"/>
              </a:rPr>
              <a:t>Bridging The Gap</a:t>
            </a:r>
            <a:endParaRPr lang="en-US" sz="3800" i="1" dirty="0" smtClean="0">
              <a:solidFill>
                <a:schemeClr val="bg1"/>
              </a:solidFill>
              <a:latin typeface="PT Serif" charset="0"/>
              <a:ea typeface="PT Serif" charset="0"/>
              <a:cs typeface="PT Serif" charset="0"/>
            </a:endParaRPr>
          </a:p>
          <a:p>
            <a:pPr>
              <a:lnSpc>
                <a:spcPts val="3420"/>
              </a:lnSpc>
            </a:pPr>
            <a:endParaRPr lang="en-US" sz="3800" i="1" dirty="0">
              <a:solidFill>
                <a:schemeClr val="bg1"/>
              </a:solidFill>
              <a:latin typeface="PT Serif" charset="0"/>
              <a:ea typeface="PT Serif" charset="0"/>
              <a:cs typeface="PT Serif" charset="0"/>
            </a:endParaRPr>
          </a:p>
          <a:p>
            <a:r>
              <a:rPr lang="en-US" sz="3800" dirty="0">
                <a:solidFill>
                  <a:schemeClr val="bg1"/>
                </a:solidFill>
              </a:rPr>
              <a:t>Hebrews </a:t>
            </a:r>
            <a:r>
              <a:rPr lang="en-US" sz="3800" dirty="0" smtClean="0">
                <a:solidFill>
                  <a:schemeClr val="bg1"/>
                </a:solidFill>
              </a:rPr>
              <a:t>11:1 </a:t>
            </a:r>
            <a:r>
              <a:rPr lang="en-US" sz="3800" dirty="0">
                <a:solidFill>
                  <a:schemeClr val="bg1"/>
                </a:solidFill>
              </a:rPr>
              <a:t>Now faith is the assurance of things hoped for, the conviction of things not seen.</a:t>
            </a:r>
          </a:p>
          <a:p>
            <a:endParaRPr lang="en-US" sz="3800" dirty="0">
              <a:solidFill>
                <a:schemeClr val="bg1"/>
              </a:solidFill>
            </a:endParaRPr>
          </a:p>
          <a:p>
            <a:endParaRPr lang="en-US" sz="3800" dirty="0" smtClean="0">
              <a:solidFill>
                <a:schemeClr val="bg1"/>
              </a:solidFill>
            </a:endParaRPr>
          </a:p>
          <a:p>
            <a:r>
              <a:rPr lang="en-US" sz="3800" dirty="0" smtClean="0">
                <a:solidFill>
                  <a:schemeClr val="bg1"/>
                </a:solidFill>
              </a:rPr>
              <a:t>Knowledge/Information --------------Response/Action</a:t>
            </a:r>
            <a:endParaRPr lang="en-US" sz="3800" dirty="0">
              <a:solidFill>
                <a:schemeClr val="bg1"/>
              </a:solidFill>
            </a:endParaRPr>
          </a:p>
        </p:txBody>
      </p:sp>
    </p:spTree>
    <p:extLst>
      <p:ext uri="{BB962C8B-B14F-4D97-AF65-F5344CB8AC3E}">
        <p14:creationId xmlns:p14="http://schemas.microsoft.com/office/powerpoint/2010/main" val="113878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3888244"/>
          </a:xfrm>
          <a:prstGeom prst="rect">
            <a:avLst/>
          </a:prstGeom>
          <a:noFill/>
        </p:spPr>
        <p:txBody>
          <a:bodyPr wrap="square" rtlCol="0">
            <a:spAutoFit/>
          </a:bodyPr>
          <a:lstStyle/>
          <a:p>
            <a:pPr marL="742950" indent="-742950">
              <a:lnSpc>
                <a:spcPts val="3420"/>
              </a:lnSpc>
              <a:buFont typeface="+mj-lt"/>
              <a:buAutoNum type="arabicPeriod" startAt="2"/>
            </a:pPr>
            <a:r>
              <a:rPr lang="en-US" sz="3800" i="1" dirty="0" smtClean="0">
                <a:solidFill>
                  <a:schemeClr val="bg1"/>
                </a:solidFill>
                <a:latin typeface="PT Serif" charset="0"/>
                <a:ea typeface="PT Serif" charset="0"/>
                <a:cs typeface="PT Serif" charset="0"/>
              </a:rPr>
              <a:t>Bridging The Gap</a:t>
            </a:r>
            <a:endParaRPr lang="en-US" sz="3800" i="1" dirty="0" smtClean="0">
              <a:solidFill>
                <a:schemeClr val="bg1"/>
              </a:solidFill>
              <a:latin typeface="PT Serif" charset="0"/>
              <a:ea typeface="PT Serif" charset="0"/>
              <a:cs typeface="PT Serif" charset="0"/>
            </a:endParaRPr>
          </a:p>
          <a:p>
            <a:pPr>
              <a:lnSpc>
                <a:spcPts val="3420"/>
              </a:lnSpc>
            </a:pPr>
            <a:endParaRPr lang="en-US" sz="3800" i="1" dirty="0">
              <a:solidFill>
                <a:schemeClr val="bg1"/>
              </a:solidFill>
              <a:latin typeface="PT Serif" charset="0"/>
              <a:ea typeface="PT Serif" charset="0"/>
              <a:cs typeface="PT Serif" charset="0"/>
            </a:endParaRPr>
          </a:p>
          <a:p>
            <a:r>
              <a:rPr lang="en-US" sz="3800" dirty="0">
                <a:solidFill>
                  <a:schemeClr val="bg1"/>
                </a:solidFill>
              </a:rPr>
              <a:t>Hebrews </a:t>
            </a:r>
            <a:r>
              <a:rPr lang="en-US" sz="3800" dirty="0" smtClean="0">
                <a:solidFill>
                  <a:schemeClr val="bg1"/>
                </a:solidFill>
              </a:rPr>
              <a:t>11:1 </a:t>
            </a:r>
            <a:r>
              <a:rPr lang="en-US" sz="3800" dirty="0">
                <a:solidFill>
                  <a:schemeClr val="bg1"/>
                </a:solidFill>
              </a:rPr>
              <a:t>Now faith is the assurance of things hoped for, the conviction of things not seen.</a:t>
            </a:r>
          </a:p>
          <a:p>
            <a:endParaRPr lang="en-US" sz="3800" dirty="0">
              <a:solidFill>
                <a:schemeClr val="bg1"/>
              </a:solidFill>
            </a:endParaRPr>
          </a:p>
          <a:p>
            <a:r>
              <a:rPr lang="en-US" sz="3800" dirty="0" smtClean="0">
                <a:solidFill>
                  <a:schemeClr val="bg1"/>
                </a:solidFill>
              </a:rPr>
              <a:t>				</a:t>
            </a:r>
            <a:r>
              <a:rPr lang="en-US" sz="3800" dirty="0">
                <a:solidFill>
                  <a:schemeClr val="bg1"/>
                </a:solidFill>
              </a:rPr>
              <a:t> </a:t>
            </a:r>
            <a:r>
              <a:rPr lang="en-US" sz="3800" dirty="0" smtClean="0">
                <a:solidFill>
                  <a:schemeClr val="bg1"/>
                </a:solidFill>
              </a:rPr>
              <a:t>    Faith/Conviction</a:t>
            </a:r>
          </a:p>
          <a:p>
            <a:r>
              <a:rPr lang="en-US" sz="3800" dirty="0" smtClean="0">
                <a:solidFill>
                  <a:schemeClr val="bg1"/>
                </a:solidFill>
              </a:rPr>
              <a:t>Knowledge/Information         </a:t>
            </a:r>
            <a:r>
              <a:rPr lang="en-US" sz="3800" dirty="0" smtClean="0">
                <a:solidFill>
                  <a:schemeClr val="bg1"/>
                </a:solidFill>
                <a:sym typeface="Wingdings" panose="05000000000000000000" pitchFamily="2" charset="2"/>
              </a:rPr>
              <a:t>       </a:t>
            </a:r>
            <a:r>
              <a:rPr lang="en-US" sz="3800" dirty="0" smtClean="0">
                <a:solidFill>
                  <a:schemeClr val="bg1"/>
                </a:solidFill>
              </a:rPr>
              <a:t>Response/Action</a:t>
            </a:r>
            <a:endParaRPr lang="en-US" sz="3800" dirty="0">
              <a:solidFill>
                <a:schemeClr val="bg1"/>
              </a:solidFill>
            </a:endParaRPr>
          </a:p>
        </p:txBody>
      </p:sp>
    </p:spTree>
    <p:extLst>
      <p:ext uri="{BB962C8B-B14F-4D97-AF65-F5344CB8AC3E}">
        <p14:creationId xmlns:p14="http://schemas.microsoft.com/office/powerpoint/2010/main" val="2523999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6514604"/>
          </a:xfrm>
          <a:prstGeom prst="rect">
            <a:avLst/>
          </a:prstGeom>
          <a:noFill/>
        </p:spPr>
        <p:txBody>
          <a:bodyPr wrap="square" rtlCol="0">
            <a:spAutoFit/>
          </a:bodyPr>
          <a:lstStyle/>
          <a:p>
            <a:pPr marL="742950" indent="-742950">
              <a:lnSpc>
                <a:spcPts val="3420"/>
              </a:lnSpc>
              <a:buFont typeface="+mj-lt"/>
              <a:buAutoNum type="arabicPeriod" startAt="3"/>
            </a:pPr>
            <a:r>
              <a:rPr lang="en-US" sz="3800" i="1" dirty="0" smtClean="0">
                <a:solidFill>
                  <a:schemeClr val="bg1"/>
                </a:solidFill>
                <a:latin typeface="PT Serif" charset="0"/>
                <a:ea typeface="PT Serif" charset="0"/>
                <a:cs typeface="PT Serif" charset="0"/>
              </a:rPr>
              <a:t>Our Response</a:t>
            </a:r>
            <a:endParaRPr lang="en-US" sz="3800" i="1" dirty="0">
              <a:solidFill>
                <a:schemeClr val="bg1"/>
              </a:solidFill>
              <a:latin typeface="PT Serif" charset="0"/>
              <a:ea typeface="PT Serif" charset="0"/>
              <a:cs typeface="PT Serif" charset="0"/>
            </a:endParaRPr>
          </a:p>
          <a:p>
            <a:pPr marL="742950" indent="-742950">
              <a:lnSpc>
                <a:spcPts val="3420"/>
              </a:lnSpc>
              <a:buFont typeface="+mj-lt"/>
              <a:buAutoNum type="arabicPeriod" startAt="3"/>
            </a:pPr>
            <a:endParaRPr lang="en-US" sz="3800" i="1" dirty="0" smtClean="0">
              <a:solidFill>
                <a:schemeClr val="bg1"/>
              </a:solidFill>
              <a:latin typeface="PT Serif" charset="0"/>
              <a:ea typeface="PT Serif" charset="0"/>
              <a:cs typeface="PT Serif" charset="0"/>
            </a:endParaRPr>
          </a:p>
          <a:p>
            <a:pPr>
              <a:lnSpc>
                <a:spcPts val="3420"/>
              </a:lnSpc>
            </a:pPr>
            <a:r>
              <a:rPr lang="en-US" sz="3800" dirty="0" smtClean="0">
                <a:solidFill>
                  <a:schemeClr val="bg1"/>
                </a:solidFill>
                <a:latin typeface="PT Serif" charset="0"/>
                <a:ea typeface="PT Serif" charset="0"/>
                <a:cs typeface="PT Serif" charset="0"/>
              </a:rPr>
              <a:t>Matthew 3:7-8</a:t>
            </a:r>
          </a:p>
          <a:p>
            <a:pPr>
              <a:lnSpc>
                <a:spcPts val="3420"/>
              </a:lnSpc>
            </a:pPr>
            <a:endParaRPr lang="en-US" sz="3800" dirty="0">
              <a:solidFill>
                <a:schemeClr val="bg1"/>
              </a:solidFill>
              <a:latin typeface="PT Serif" charset="0"/>
              <a:ea typeface="PT Serif" charset="0"/>
              <a:cs typeface="PT Serif" charset="0"/>
            </a:endParaRPr>
          </a:p>
          <a:p>
            <a:r>
              <a:rPr lang="en-US" sz="3800" dirty="0">
                <a:solidFill>
                  <a:schemeClr val="bg1"/>
                </a:solidFill>
              </a:rPr>
              <a:t>7 But when he saw many of the Pharisees and Sadducees coming to his baptism, he said to them, “You brood of vipers! Who warned you to flee from the wrath to come? 8 Bear fruit in keeping with </a:t>
            </a:r>
            <a:r>
              <a:rPr lang="en-US" sz="3800" dirty="0" smtClean="0">
                <a:solidFill>
                  <a:schemeClr val="bg1"/>
                </a:solidFill>
              </a:rPr>
              <a:t>repentance.</a:t>
            </a:r>
          </a:p>
          <a:p>
            <a:endParaRPr lang="en-US" sz="3800" dirty="0">
              <a:solidFill>
                <a:schemeClr val="bg1"/>
              </a:solidFill>
            </a:endParaRPr>
          </a:p>
          <a:p>
            <a:r>
              <a:rPr lang="en-US" sz="3800" dirty="0" smtClean="0">
                <a:solidFill>
                  <a:schemeClr val="bg1"/>
                </a:solidFill>
              </a:rPr>
              <a:t>Action/Response must be born of faith/conviction</a:t>
            </a:r>
            <a:endParaRPr lang="en-US" sz="3800" dirty="0">
              <a:solidFill>
                <a:schemeClr val="bg1"/>
              </a:solidFill>
            </a:endParaRPr>
          </a:p>
          <a:p>
            <a:endParaRPr lang="en-US" sz="3800" dirty="0">
              <a:solidFill>
                <a:schemeClr val="bg1"/>
              </a:solidFill>
            </a:endParaRPr>
          </a:p>
        </p:txBody>
      </p:sp>
    </p:spTree>
    <p:extLst>
      <p:ext uri="{BB962C8B-B14F-4D97-AF65-F5344CB8AC3E}">
        <p14:creationId xmlns:p14="http://schemas.microsoft.com/office/powerpoint/2010/main" val="263406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9775749" cy="5016758"/>
          </a:xfrm>
          <a:prstGeom prst="rect">
            <a:avLst/>
          </a:prstGeom>
          <a:noFill/>
        </p:spPr>
        <p:txBody>
          <a:bodyPr wrap="square" rtlCol="0">
            <a:spAutoFit/>
          </a:bodyPr>
          <a:lstStyle/>
          <a:p>
            <a:r>
              <a:rPr lang="en-US" sz="4000" dirty="0">
                <a:solidFill>
                  <a:schemeClr val="bg1"/>
                </a:solidFill>
              </a:rPr>
              <a:t>Hebrews 11:1-6</a:t>
            </a:r>
          </a:p>
          <a:p>
            <a:r>
              <a:rPr lang="en-US" sz="4000" b="1" dirty="0">
                <a:solidFill>
                  <a:schemeClr val="bg1"/>
                </a:solidFill>
              </a:rPr>
              <a:t>11 </a:t>
            </a:r>
            <a:r>
              <a:rPr lang="en-US" sz="4000" dirty="0">
                <a:solidFill>
                  <a:schemeClr val="bg1"/>
                </a:solidFill>
              </a:rPr>
              <a:t>Now faith is the assurance of things hoped for, the conviction of things not seen. </a:t>
            </a:r>
            <a:r>
              <a:rPr lang="en-US" sz="4000" b="1" baseline="30000" dirty="0">
                <a:solidFill>
                  <a:schemeClr val="bg1"/>
                </a:solidFill>
              </a:rPr>
              <a:t>2 </a:t>
            </a:r>
            <a:r>
              <a:rPr lang="en-US" sz="4000" dirty="0">
                <a:solidFill>
                  <a:schemeClr val="bg1"/>
                </a:solidFill>
              </a:rPr>
              <a:t>For by it the people of old received their commendation. </a:t>
            </a:r>
            <a:r>
              <a:rPr lang="en-US" sz="4000" b="1" baseline="30000" dirty="0">
                <a:solidFill>
                  <a:schemeClr val="bg1"/>
                </a:solidFill>
              </a:rPr>
              <a:t>3 </a:t>
            </a:r>
            <a:r>
              <a:rPr lang="en-US" sz="4000" dirty="0">
                <a:solidFill>
                  <a:schemeClr val="bg1"/>
                </a:solidFill>
              </a:rPr>
              <a:t>By faith we understand that the universe was created by the word of God, so that what is seen was not made out of things that are visible</a:t>
            </a:r>
            <a:r>
              <a:rPr lang="en-US" sz="4000" dirty="0" smtClean="0">
                <a:solidFill>
                  <a:schemeClr val="bg1"/>
                </a:solidFill>
              </a:rPr>
              <a:t>.</a:t>
            </a:r>
          </a:p>
        </p:txBody>
      </p:sp>
    </p:spTree>
    <p:extLst>
      <p:ext uri="{BB962C8B-B14F-4D97-AF65-F5344CB8AC3E}">
        <p14:creationId xmlns:p14="http://schemas.microsoft.com/office/powerpoint/2010/main" val="2548466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9775749" cy="6247864"/>
          </a:xfrm>
          <a:prstGeom prst="rect">
            <a:avLst/>
          </a:prstGeom>
          <a:noFill/>
        </p:spPr>
        <p:txBody>
          <a:bodyPr wrap="square" rtlCol="0">
            <a:spAutoFit/>
          </a:bodyPr>
          <a:lstStyle/>
          <a:p>
            <a:r>
              <a:rPr lang="en-US" sz="4000" b="1" baseline="30000" dirty="0" smtClean="0">
                <a:solidFill>
                  <a:schemeClr val="bg1"/>
                </a:solidFill>
              </a:rPr>
              <a:t>4 </a:t>
            </a:r>
            <a:r>
              <a:rPr lang="en-US" sz="4000" dirty="0" smtClean="0">
                <a:solidFill>
                  <a:schemeClr val="bg1"/>
                </a:solidFill>
              </a:rPr>
              <a:t>By faith Abel offered to God a more acceptable sacrifice than Cain, through which he was commended as righteous, God commending him by accepting his gifts. And through his faith, though he died, he still speaks. </a:t>
            </a:r>
            <a:r>
              <a:rPr lang="en-US" sz="4000" b="1" baseline="30000" dirty="0" smtClean="0">
                <a:solidFill>
                  <a:schemeClr val="bg1"/>
                </a:solidFill>
              </a:rPr>
              <a:t>5 </a:t>
            </a:r>
            <a:r>
              <a:rPr lang="en-US" sz="4000" dirty="0" smtClean="0">
                <a:solidFill>
                  <a:schemeClr val="bg1"/>
                </a:solidFill>
              </a:rPr>
              <a:t>By faith Enoch was taken up so that he should not see death, and he was not found, because God had taken him. Now before he was taken he was commended as having pleased God. </a:t>
            </a:r>
            <a:endParaRPr lang="en-US" sz="4000" dirty="0">
              <a:solidFill>
                <a:schemeClr val="bg1"/>
              </a:solidFill>
            </a:endParaRPr>
          </a:p>
        </p:txBody>
      </p:sp>
    </p:spTree>
    <p:extLst>
      <p:ext uri="{BB962C8B-B14F-4D97-AF65-F5344CB8AC3E}">
        <p14:creationId xmlns:p14="http://schemas.microsoft.com/office/powerpoint/2010/main" val="1859505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9775749" cy="3170099"/>
          </a:xfrm>
          <a:prstGeom prst="rect">
            <a:avLst/>
          </a:prstGeom>
          <a:noFill/>
        </p:spPr>
        <p:txBody>
          <a:bodyPr wrap="square" rtlCol="0">
            <a:spAutoFit/>
          </a:bodyPr>
          <a:lstStyle/>
          <a:p>
            <a:r>
              <a:rPr lang="en-US" sz="4000" dirty="0">
                <a:solidFill>
                  <a:schemeClr val="bg1"/>
                </a:solidFill>
              </a:rPr>
              <a:t>Hebrews </a:t>
            </a:r>
            <a:r>
              <a:rPr lang="en-US" sz="4000" dirty="0" smtClean="0">
                <a:solidFill>
                  <a:schemeClr val="bg1"/>
                </a:solidFill>
              </a:rPr>
              <a:t>11:1-6 (cont’d)</a:t>
            </a:r>
            <a:endParaRPr lang="en-US" sz="4000" dirty="0">
              <a:solidFill>
                <a:schemeClr val="bg1"/>
              </a:solidFill>
            </a:endParaRPr>
          </a:p>
          <a:p>
            <a:r>
              <a:rPr lang="en-US" sz="4000" b="1" baseline="30000" dirty="0" smtClean="0">
                <a:solidFill>
                  <a:schemeClr val="bg1"/>
                </a:solidFill>
              </a:rPr>
              <a:t>6 </a:t>
            </a:r>
            <a:r>
              <a:rPr lang="en-US" sz="4000" dirty="0" smtClean="0">
                <a:solidFill>
                  <a:schemeClr val="bg1"/>
                </a:solidFill>
              </a:rPr>
              <a:t>And without faith it is impossible to please him, for whoever would draw near to God must believe that he exists and that he rewards those who seek him.</a:t>
            </a:r>
            <a:endParaRPr lang="en-US" sz="4000" dirty="0">
              <a:solidFill>
                <a:schemeClr val="bg1"/>
              </a:solidFill>
            </a:endParaRPr>
          </a:p>
        </p:txBody>
      </p:sp>
    </p:spTree>
    <p:extLst>
      <p:ext uri="{BB962C8B-B14F-4D97-AF65-F5344CB8AC3E}">
        <p14:creationId xmlns:p14="http://schemas.microsoft.com/office/powerpoint/2010/main" val="187322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9775749" cy="3785652"/>
          </a:xfrm>
          <a:prstGeom prst="rect">
            <a:avLst/>
          </a:prstGeom>
          <a:noFill/>
        </p:spPr>
        <p:txBody>
          <a:bodyPr wrap="square" rtlCol="0">
            <a:spAutoFit/>
          </a:bodyPr>
          <a:lstStyle/>
          <a:p>
            <a:r>
              <a:rPr lang="en-US" sz="4000" dirty="0" smtClean="0">
                <a:solidFill>
                  <a:schemeClr val="bg1"/>
                </a:solidFill>
              </a:rPr>
              <a:t>Joshua 1:9 </a:t>
            </a:r>
          </a:p>
          <a:p>
            <a:endParaRPr lang="en-US" sz="4000" dirty="0">
              <a:solidFill>
                <a:schemeClr val="bg1"/>
              </a:solidFill>
            </a:endParaRPr>
          </a:p>
          <a:p>
            <a:r>
              <a:rPr lang="en-US" sz="4000" b="1" baseline="30000" dirty="0">
                <a:solidFill>
                  <a:schemeClr val="bg1"/>
                </a:solidFill>
              </a:rPr>
              <a:t>9 </a:t>
            </a:r>
            <a:r>
              <a:rPr lang="en-US" sz="4000" dirty="0">
                <a:solidFill>
                  <a:schemeClr val="bg1"/>
                </a:solidFill>
              </a:rPr>
              <a:t>Have I not commanded you? Be strong and courageous. Do not be frightened, and do not be dismayed, for the </a:t>
            </a:r>
            <a:r>
              <a:rPr lang="en-US" sz="4000" cap="small" dirty="0">
                <a:solidFill>
                  <a:schemeClr val="bg1"/>
                </a:solidFill>
              </a:rPr>
              <a:t>Lord</a:t>
            </a:r>
            <a:r>
              <a:rPr lang="en-US" sz="4000" dirty="0">
                <a:solidFill>
                  <a:schemeClr val="bg1"/>
                </a:solidFill>
              </a:rPr>
              <a:t> your God is with you wherever you go</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261602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9775749" cy="5529719"/>
          </a:xfrm>
          <a:prstGeom prst="rect">
            <a:avLst/>
          </a:prstGeom>
          <a:noFill/>
        </p:spPr>
        <p:txBody>
          <a:bodyPr wrap="square" rtlCol="0">
            <a:spAutoFit/>
          </a:bodyPr>
          <a:lstStyle/>
          <a:p>
            <a:pPr>
              <a:lnSpc>
                <a:spcPts val="3420"/>
              </a:lnSpc>
            </a:pPr>
            <a:endParaRPr lang="en-US" sz="3800" b="1" i="1" u="sng" dirty="0" smtClean="0">
              <a:solidFill>
                <a:schemeClr val="bg1"/>
              </a:solidFill>
              <a:latin typeface="PT Serif" charset="0"/>
              <a:ea typeface="PT Serif" charset="0"/>
              <a:cs typeface="PT Serif" charset="0"/>
            </a:endParaRPr>
          </a:p>
          <a:p>
            <a:pPr>
              <a:lnSpc>
                <a:spcPts val="3420"/>
              </a:lnSpc>
            </a:pPr>
            <a:r>
              <a:rPr lang="en-US" sz="3800" i="1" dirty="0" smtClean="0">
                <a:solidFill>
                  <a:schemeClr val="bg1"/>
                </a:solidFill>
                <a:latin typeface="PT Serif" charset="0"/>
                <a:ea typeface="PT Serif" charset="0"/>
                <a:cs typeface="PT Serif" charset="0"/>
              </a:rPr>
              <a:t>Luke </a:t>
            </a:r>
            <a:r>
              <a:rPr lang="en-US" sz="3800" i="1" dirty="0">
                <a:solidFill>
                  <a:schemeClr val="bg1"/>
                </a:solidFill>
                <a:latin typeface="PT Serif" charset="0"/>
                <a:ea typeface="PT Serif" charset="0"/>
                <a:cs typeface="PT Serif" charset="0"/>
              </a:rPr>
              <a:t>23 </a:t>
            </a:r>
            <a:r>
              <a:rPr lang="en-US" sz="3800" i="1" dirty="0" smtClean="0">
                <a:solidFill>
                  <a:schemeClr val="bg1"/>
                </a:solidFill>
                <a:latin typeface="PT Serif" charset="0"/>
                <a:ea typeface="PT Serif" charset="0"/>
                <a:cs typeface="PT Serif" charset="0"/>
              </a:rPr>
              <a:t>39-43</a:t>
            </a:r>
          </a:p>
          <a:p>
            <a:pPr>
              <a:lnSpc>
                <a:spcPts val="3420"/>
              </a:lnSpc>
            </a:pPr>
            <a:endParaRPr lang="en-US" sz="3800" i="1" dirty="0">
              <a:solidFill>
                <a:schemeClr val="bg1"/>
              </a:solidFill>
              <a:latin typeface="PT Serif" charset="0"/>
              <a:ea typeface="PT Serif" charset="0"/>
              <a:cs typeface="PT Serif" charset="0"/>
            </a:endParaRPr>
          </a:p>
          <a:p>
            <a:pPr>
              <a:lnSpc>
                <a:spcPts val="3420"/>
              </a:lnSpc>
            </a:pPr>
            <a:r>
              <a:rPr lang="en-US" sz="3800" i="1" dirty="0" smtClean="0">
                <a:solidFill>
                  <a:schemeClr val="bg1"/>
                </a:solidFill>
                <a:latin typeface="PT Serif" charset="0"/>
                <a:ea typeface="PT Serif" charset="0"/>
                <a:cs typeface="PT Serif" charset="0"/>
              </a:rPr>
              <a:t>Mark </a:t>
            </a:r>
            <a:r>
              <a:rPr lang="en-US" sz="3800" i="1" dirty="0">
                <a:solidFill>
                  <a:schemeClr val="bg1"/>
                </a:solidFill>
                <a:latin typeface="PT Serif" charset="0"/>
                <a:ea typeface="PT Serif" charset="0"/>
                <a:cs typeface="PT Serif" charset="0"/>
              </a:rPr>
              <a:t>10:17-31 - The Rich Young Man</a:t>
            </a:r>
          </a:p>
          <a:p>
            <a:r>
              <a:rPr lang="en-US" sz="4000" b="1" baseline="30000" dirty="0">
                <a:solidFill>
                  <a:schemeClr val="bg1"/>
                </a:solidFill>
              </a:rPr>
              <a:t>17</a:t>
            </a:r>
            <a:r>
              <a:rPr lang="en-US" sz="4000" dirty="0">
                <a:solidFill>
                  <a:schemeClr val="bg1"/>
                </a:solidFill>
              </a:rPr>
              <a:t> And as he was setting out on his journey, a man ran up and knelt before him and asked him, “Good Teacher, what must I do to inherit eternal life?” </a:t>
            </a:r>
            <a:r>
              <a:rPr lang="en-US" sz="4000" b="1" baseline="30000" dirty="0">
                <a:solidFill>
                  <a:schemeClr val="bg1"/>
                </a:solidFill>
              </a:rPr>
              <a:t>18</a:t>
            </a:r>
            <a:r>
              <a:rPr lang="en-US" sz="4000" dirty="0">
                <a:solidFill>
                  <a:schemeClr val="bg1"/>
                </a:solidFill>
              </a:rPr>
              <a:t> And Jesus said to him, “Why do you call me good? </a:t>
            </a:r>
            <a:r>
              <a:rPr lang="en-US" sz="4000" dirty="0">
                <a:solidFill>
                  <a:schemeClr val="bg1"/>
                </a:solidFill>
              </a:rPr>
              <a:t>No one is good except God alone. </a:t>
            </a:r>
          </a:p>
        </p:txBody>
      </p:sp>
    </p:spTree>
    <p:extLst>
      <p:ext uri="{BB962C8B-B14F-4D97-AF65-F5344CB8AC3E}">
        <p14:creationId xmlns:p14="http://schemas.microsoft.com/office/powerpoint/2010/main" val="970965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9775749" cy="6247864"/>
          </a:xfrm>
          <a:prstGeom prst="rect">
            <a:avLst/>
          </a:prstGeom>
          <a:noFill/>
        </p:spPr>
        <p:txBody>
          <a:bodyPr wrap="square" rtlCol="0">
            <a:spAutoFit/>
          </a:bodyPr>
          <a:lstStyle/>
          <a:p>
            <a:r>
              <a:rPr lang="en-US" sz="4000" b="1" baseline="30000" dirty="0">
                <a:solidFill>
                  <a:schemeClr val="bg1"/>
                </a:solidFill>
              </a:rPr>
              <a:t> </a:t>
            </a:r>
            <a:r>
              <a:rPr lang="en-US" sz="4000" b="1" baseline="30000" dirty="0">
                <a:solidFill>
                  <a:schemeClr val="bg1"/>
                </a:solidFill>
              </a:rPr>
              <a:t>19</a:t>
            </a:r>
            <a:r>
              <a:rPr lang="en-US" sz="4000" dirty="0">
                <a:solidFill>
                  <a:schemeClr val="bg1"/>
                </a:solidFill>
              </a:rPr>
              <a:t> You know the commandments: ‘Do not murder, Do not commit adultery, Do not steal, Do not bear false witness, Do not defraud, Honor your father and mother.’” </a:t>
            </a:r>
            <a:r>
              <a:rPr lang="en-US" sz="4000" b="1" baseline="30000" dirty="0">
                <a:solidFill>
                  <a:schemeClr val="bg1"/>
                </a:solidFill>
              </a:rPr>
              <a:t>20</a:t>
            </a:r>
            <a:r>
              <a:rPr lang="en-US" sz="4000" dirty="0">
                <a:solidFill>
                  <a:schemeClr val="bg1"/>
                </a:solidFill>
              </a:rPr>
              <a:t> And he said to him, “Teacher, all these I have kept from my youth.” </a:t>
            </a:r>
            <a:r>
              <a:rPr lang="en-US" sz="4000" b="1" baseline="30000" dirty="0">
                <a:solidFill>
                  <a:schemeClr val="bg1"/>
                </a:solidFill>
              </a:rPr>
              <a:t>21</a:t>
            </a:r>
            <a:r>
              <a:rPr lang="en-US" sz="4000" dirty="0">
                <a:solidFill>
                  <a:schemeClr val="bg1"/>
                </a:solidFill>
              </a:rPr>
              <a:t> And Jesus, looking at him, loved him, and said to him, “You lack one thing: go, sell all that you have and give to the poor, and you will have treasure in heaven; and come, follow me.” </a:t>
            </a:r>
            <a:endParaRPr lang="en-US" sz="4000" dirty="0">
              <a:solidFill>
                <a:schemeClr val="bg1"/>
              </a:solidFill>
            </a:endParaRPr>
          </a:p>
        </p:txBody>
      </p:sp>
    </p:spTree>
    <p:extLst>
      <p:ext uri="{BB962C8B-B14F-4D97-AF65-F5344CB8AC3E}">
        <p14:creationId xmlns:p14="http://schemas.microsoft.com/office/powerpoint/2010/main" val="315906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10785896" cy="5888792"/>
          </a:xfrm>
          <a:prstGeom prst="rect">
            <a:avLst/>
          </a:prstGeom>
          <a:noFill/>
        </p:spPr>
        <p:txBody>
          <a:bodyPr wrap="square" rtlCol="0">
            <a:spAutoFit/>
          </a:bodyPr>
          <a:lstStyle/>
          <a:p>
            <a:pPr>
              <a:lnSpc>
                <a:spcPts val="3420"/>
              </a:lnSpc>
            </a:pPr>
            <a:r>
              <a:rPr lang="en-US" sz="4000" b="1" baseline="30000" dirty="0">
                <a:solidFill>
                  <a:schemeClr val="bg1"/>
                </a:solidFill>
                <a:ea typeface="Calibri"/>
                <a:cs typeface="Times New Roman"/>
              </a:rPr>
              <a:t> </a:t>
            </a:r>
            <a:r>
              <a:rPr lang="en-US" sz="4000" b="1" baseline="30000" dirty="0">
                <a:solidFill>
                  <a:schemeClr val="bg1"/>
                </a:solidFill>
              </a:rPr>
              <a:t>22</a:t>
            </a:r>
            <a:r>
              <a:rPr lang="en-US" sz="4000" dirty="0">
                <a:solidFill>
                  <a:schemeClr val="bg1"/>
                </a:solidFill>
              </a:rPr>
              <a:t> Disheartened by the saying, he went away sorrowful, for he had great possessions.</a:t>
            </a:r>
          </a:p>
          <a:p>
            <a:r>
              <a:rPr lang="en-US" sz="4000" b="1" baseline="30000" dirty="0">
                <a:solidFill>
                  <a:schemeClr val="bg1"/>
                </a:solidFill>
              </a:rPr>
              <a:t>23</a:t>
            </a:r>
            <a:r>
              <a:rPr lang="en-US" sz="4000" dirty="0">
                <a:solidFill>
                  <a:schemeClr val="bg1"/>
                </a:solidFill>
              </a:rPr>
              <a:t> And Jesus looked around and said to his disciples, “How difficult it will be for those who have wealth to enter the kingdom of God!” </a:t>
            </a:r>
            <a:r>
              <a:rPr lang="en-US" sz="4000" b="1" baseline="30000" dirty="0">
                <a:solidFill>
                  <a:schemeClr val="bg1"/>
                </a:solidFill>
              </a:rPr>
              <a:t>24</a:t>
            </a:r>
            <a:r>
              <a:rPr lang="en-US" sz="4000" dirty="0">
                <a:solidFill>
                  <a:schemeClr val="bg1"/>
                </a:solidFill>
              </a:rPr>
              <a:t> And the disciples were amazed at his words. But Jesus said to them again, “Children, how difficult it is[</a:t>
            </a:r>
            <a:r>
              <a:rPr lang="en-US" sz="4000" dirty="0">
                <a:solidFill>
                  <a:schemeClr val="bg1"/>
                </a:solidFill>
                <a:hlinkClick r:id="rId4" tooltip="See footnote a"/>
              </a:rPr>
              <a:t>a</a:t>
            </a:r>
            <a:r>
              <a:rPr lang="en-US" sz="4000" dirty="0">
                <a:solidFill>
                  <a:schemeClr val="bg1"/>
                </a:solidFill>
              </a:rPr>
              <a:t>] to enter the kingdom of God! </a:t>
            </a:r>
            <a:r>
              <a:rPr lang="en-US" sz="4000" b="1" baseline="30000" dirty="0">
                <a:solidFill>
                  <a:schemeClr val="bg1"/>
                </a:solidFill>
              </a:rPr>
              <a:t>25</a:t>
            </a:r>
            <a:r>
              <a:rPr lang="en-US" sz="4000" dirty="0">
                <a:solidFill>
                  <a:schemeClr val="bg1"/>
                </a:solidFill>
              </a:rPr>
              <a:t> It is easier for a camel to go through the eye of a needle than for a rich person to enter the kingdom of God.” </a:t>
            </a:r>
            <a:endParaRPr lang="en-US" sz="4000" dirty="0">
              <a:solidFill>
                <a:schemeClr val="bg1"/>
              </a:solidFill>
            </a:endParaRPr>
          </a:p>
        </p:txBody>
      </p:sp>
    </p:spTree>
    <p:extLst>
      <p:ext uri="{BB962C8B-B14F-4D97-AF65-F5344CB8AC3E}">
        <p14:creationId xmlns:p14="http://schemas.microsoft.com/office/powerpoint/2010/main" val="255064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9" y="185483"/>
            <a:ext cx="10785896" cy="3606115"/>
          </a:xfrm>
          <a:prstGeom prst="rect">
            <a:avLst/>
          </a:prstGeom>
          <a:noFill/>
        </p:spPr>
        <p:txBody>
          <a:bodyPr wrap="square" rtlCol="0">
            <a:spAutoFit/>
          </a:bodyPr>
          <a:lstStyle/>
          <a:p>
            <a:pPr>
              <a:lnSpc>
                <a:spcPts val="3420"/>
              </a:lnSpc>
            </a:pPr>
            <a:endParaRPr lang="en-US" sz="3800" i="1" dirty="0">
              <a:solidFill>
                <a:schemeClr val="bg1"/>
              </a:solidFill>
              <a:latin typeface="PT Serif" charset="0"/>
              <a:ea typeface="PT Serif" charset="0"/>
              <a:cs typeface="PT Serif" charset="0"/>
            </a:endParaRPr>
          </a:p>
          <a:p>
            <a:r>
              <a:rPr lang="en-US" sz="4000" b="1" baseline="30000" dirty="0" smtClean="0">
                <a:solidFill>
                  <a:schemeClr val="bg1"/>
                </a:solidFill>
              </a:rPr>
              <a:t>30</a:t>
            </a:r>
            <a:r>
              <a:rPr lang="en-US" sz="4000" dirty="0">
                <a:solidFill>
                  <a:schemeClr val="bg1"/>
                </a:solidFill>
              </a:rPr>
              <a:t> who will not receive a hundredfold now in this time, houses and brothers and sisters and mothers and children and lands, with persecutions, and in the age to come eternal life. </a:t>
            </a:r>
            <a:r>
              <a:rPr lang="en-US" sz="4000" b="1" baseline="30000" dirty="0">
                <a:solidFill>
                  <a:schemeClr val="bg1"/>
                </a:solidFill>
              </a:rPr>
              <a:t>31</a:t>
            </a:r>
            <a:r>
              <a:rPr lang="en-US" sz="4000" dirty="0">
                <a:solidFill>
                  <a:schemeClr val="bg1"/>
                </a:solidFill>
              </a:rPr>
              <a:t> But many who are first will be last, and the last first.”</a:t>
            </a:r>
            <a:endParaRPr lang="en-US" sz="4000" dirty="0">
              <a:solidFill>
                <a:schemeClr val="bg1"/>
              </a:solidFill>
            </a:endParaRPr>
          </a:p>
        </p:txBody>
      </p:sp>
    </p:spTree>
    <p:extLst>
      <p:ext uri="{BB962C8B-B14F-4D97-AF65-F5344CB8AC3E}">
        <p14:creationId xmlns:p14="http://schemas.microsoft.com/office/powerpoint/2010/main" val="326749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2749471"/>
          </a:xfrm>
          <a:prstGeom prst="rect">
            <a:avLst/>
          </a:prstGeom>
          <a:noFill/>
        </p:spPr>
        <p:txBody>
          <a:bodyPr wrap="square" rtlCol="0">
            <a:spAutoFit/>
          </a:bodyPr>
          <a:lstStyle/>
          <a:p>
            <a:pPr marL="742950" indent="-742950">
              <a:lnSpc>
                <a:spcPts val="3420"/>
              </a:lnSpc>
              <a:buFont typeface="+mj-lt"/>
              <a:buAutoNum type="arabicPeriod"/>
            </a:pPr>
            <a:r>
              <a:rPr lang="en-US" sz="3800" i="1" dirty="0" smtClean="0">
                <a:solidFill>
                  <a:schemeClr val="bg1"/>
                </a:solidFill>
                <a:latin typeface="PT Serif" charset="0"/>
                <a:ea typeface="PT Serif" charset="0"/>
                <a:cs typeface="PT Serif" charset="0"/>
              </a:rPr>
              <a:t>Commandments to Challenge Our Nature</a:t>
            </a:r>
            <a:endParaRPr lang="en-US" sz="3800" i="1" dirty="0" smtClean="0">
              <a:solidFill>
                <a:schemeClr val="bg1"/>
              </a:solidFill>
              <a:latin typeface="PT Serif" charset="0"/>
              <a:ea typeface="PT Serif" charset="0"/>
              <a:cs typeface="PT Serif" charset="0"/>
            </a:endParaRPr>
          </a:p>
          <a:p>
            <a:pPr>
              <a:lnSpc>
                <a:spcPts val="3420"/>
              </a:lnSpc>
            </a:pPr>
            <a:endParaRPr lang="en-US" sz="3800" i="1" dirty="0">
              <a:solidFill>
                <a:schemeClr val="bg1"/>
              </a:solidFill>
              <a:latin typeface="PT Serif" charset="0"/>
              <a:ea typeface="PT Serif" charset="0"/>
              <a:cs typeface="PT Serif" charset="0"/>
            </a:endParaRPr>
          </a:p>
          <a:p>
            <a:pPr marL="571500" indent="-571500">
              <a:buFont typeface="Arial" panose="020B0604020202020204" pitchFamily="34" charset="0"/>
              <a:buChar char="•"/>
            </a:pPr>
            <a:r>
              <a:rPr lang="en-US" sz="3800" dirty="0" smtClean="0">
                <a:solidFill>
                  <a:schemeClr val="bg1"/>
                </a:solidFill>
              </a:rPr>
              <a:t>Sell everything you have. Verse 21</a:t>
            </a:r>
          </a:p>
          <a:p>
            <a:pPr marL="571500" indent="-571500">
              <a:buFont typeface="Arial" panose="020B0604020202020204" pitchFamily="34" charset="0"/>
              <a:buChar char="•"/>
            </a:pPr>
            <a:r>
              <a:rPr lang="en-US" sz="3800" dirty="0" smtClean="0">
                <a:solidFill>
                  <a:schemeClr val="bg1"/>
                </a:solidFill>
              </a:rPr>
              <a:t>To love one another as Christ loves us. John 13:34</a:t>
            </a:r>
          </a:p>
          <a:p>
            <a:pPr marL="571500" indent="-571500">
              <a:buFont typeface="Arial" panose="020B0604020202020204" pitchFamily="34" charset="0"/>
              <a:buChar char="•"/>
            </a:pPr>
            <a:r>
              <a:rPr lang="en-US" sz="3800" dirty="0" smtClean="0">
                <a:solidFill>
                  <a:schemeClr val="bg1"/>
                </a:solidFill>
              </a:rPr>
              <a:t>To be strong and courageous. Joshua 1:9</a:t>
            </a:r>
            <a:endParaRPr lang="en-US" sz="4000" dirty="0">
              <a:solidFill>
                <a:schemeClr val="bg1"/>
              </a:solidFill>
            </a:endParaRPr>
          </a:p>
        </p:txBody>
      </p:sp>
    </p:spTree>
    <p:extLst>
      <p:ext uri="{BB962C8B-B14F-4D97-AF65-F5344CB8AC3E}">
        <p14:creationId xmlns:p14="http://schemas.microsoft.com/office/powerpoint/2010/main" val="1824444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5057795"/>
          </a:xfrm>
          <a:prstGeom prst="rect">
            <a:avLst/>
          </a:prstGeom>
          <a:noFill/>
        </p:spPr>
        <p:txBody>
          <a:bodyPr wrap="square" rtlCol="0">
            <a:spAutoFit/>
          </a:bodyPr>
          <a:lstStyle/>
          <a:p>
            <a:pPr marL="742950" indent="-742950">
              <a:lnSpc>
                <a:spcPts val="3420"/>
              </a:lnSpc>
              <a:buFont typeface="+mj-lt"/>
              <a:buAutoNum type="arabicPeriod"/>
            </a:pPr>
            <a:r>
              <a:rPr lang="en-US" sz="3800" i="1" dirty="0" smtClean="0">
                <a:solidFill>
                  <a:schemeClr val="bg1"/>
                </a:solidFill>
                <a:latin typeface="PT Serif" charset="0"/>
                <a:ea typeface="PT Serif" charset="0"/>
                <a:cs typeface="PT Serif" charset="0"/>
              </a:rPr>
              <a:t>Commandments to Challenge Our Nature</a:t>
            </a:r>
            <a:endParaRPr lang="en-US" sz="3800" i="1" dirty="0" smtClean="0">
              <a:solidFill>
                <a:schemeClr val="bg1"/>
              </a:solidFill>
              <a:latin typeface="PT Serif" charset="0"/>
              <a:ea typeface="PT Serif" charset="0"/>
              <a:cs typeface="PT Serif" charset="0"/>
            </a:endParaRPr>
          </a:p>
          <a:p>
            <a:pPr>
              <a:lnSpc>
                <a:spcPts val="3420"/>
              </a:lnSpc>
            </a:pPr>
            <a:endParaRPr lang="en-US" sz="3800" i="1" dirty="0">
              <a:solidFill>
                <a:schemeClr val="bg1"/>
              </a:solidFill>
              <a:latin typeface="PT Serif" charset="0"/>
              <a:ea typeface="PT Serif" charset="0"/>
              <a:cs typeface="PT Serif" charset="0"/>
            </a:endParaRPr>
          </a:p>
          <a:p>
            <a:pPr marL="571500" indent="-571500">
              <a:buFont typeface="Arial" panose="020B0604020202020204" pitchFamily="34" charset="0"/>
              <a:buChar char="•"/>
            </a:pPr>
            <a:r>
              <a:rPr lang="en-US" sz="3800" dirty="0" smtClean="0">
                <a:solidFill>
                  <a:schemeClr val="bg1"/>
                </a:solidFill>
              </a:rPr>
              <a:t>Sell everything you have. Verse 21</a:t>
            </a:r>
          </a:p>
          <a:p>
            <a:pPr marL="571500" indent="-571500">
              <a:buFont typeface="Arial" panose="020B0604020202020204" pitchFamily="34" charset="0"/>
              <a:buChar char="•"/>
            </a:pPr>
            <a:r>
              <a:rPr lang="en-US" sz="3800" dirty="0" smtClean="0">
                <a:solidFill>
                  <a:schemeClr val="bg1"/>
                </a:solidFill>
              </a:rPr>
              <a:t>To love one another as Christ loves us. John 13:34</a:t>
            </a:r>
          </a:p>
          <a:p>
            <a:pPr marL="571500" indent="-571500">
              <a:buFont typeface="Arial" panose="020B0604020202020204" pitchFamily="34" charset="0"/>
              <a:buChar char="•"/>
            </a:pPr>
            <a:r>
              <a:rPr lang="en-US" sz="3800" dirty="0" smtClean="0">
                <a:solidFill>
                  <a:schemeClr val="bg1"/>
                </a:solidFill>
              </a:rPr>
              <a:t>To be strong and courageous. Joshua 1:9</a:t>
            </a:r>
          </a:p>
          <a:p>
            <a:pPr marL="571500" indent="-571500">
              <a:buFont typeface="Arial" panose="020B0604020202020204" pitchFamily="34" charset="0"/>
              <a:buChar char="•"/>
            </a:pPr>
            <a:endParaRPr lang="en-US" sz="3800" dirty="0">
              <a:solidFill>
                <a:schemeClr val="bg1"/>
              </a:solidFill>
            </a:endParaRPr>
          </a:p>
          <a:p>
            <a:r>
              <a:rPr lang="en-US" sz="3800" dirty="0" smtClean="0">
                <a:solidFill>
                  <a:schemeClr val="bg1"/>
                </a:solidFill>
              </a:rPr>
              <a:t>God commands us to do these things because we have to consciously decide to do them. They are contrary to our natural instinct.</a:t>
            </a:r>
            <a:endParaRPr lang="en-US" sz="4000" dirty="0">
              <a:solidFill>
                <a:schemeClr val="bg1"/>
              </a:solidFill>
            </a:endParaRPr>
          </a:p>
        </p:txBody>
      </p:sp>
    </p:spTree>
    <p:extLst>
      <p:ext uri="{BB962C8B-B14F-4D97-AF65-F5344CB8AC3E}">
        <p14:creationId xmlns:p14="http://schemas.microsoft.com/office/powerpoint/2010/main" val="2957030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5057795"/>
          </a:xfrm>
          <a:prstGeom prst="rect">
            <a:avLst/>
          </a:prstGeom>
          <a:noFill/>
        </p:spPr>
        <p:txBody>
          <a:bodyPr wrap="square" rtlCol="0">
            <a:spAutoFit/>
          </a:bodyPr>
          <a:lstStyle/>
          <a:p>
            <a:pPr>
              <a:lnSpc>
                <a:spcPts val="3420"/>
              </a:lnSpc>
            </a:pPr>
            <a:r>
              <a:rPr lang="en-US" sz="3800" i="1" dirty="0" smtClean="0">
                <a:solidFill>
                  <a:schemeClr val="bg1"/>
                </a:solidFill>
                <a:latin typeface="PT Serif" charset="0"/>
                <a:ea typeface="PT Serif" charset="0"/>
                <a:cs typeface="PT Serif" charset="0"/>
              </a:rPr>
              <a:t>a) Biblical Principle: Presence/Absence</a:t>
            </a:r>
            <a:endParaRPr lang="en-US" sz="3800" i="1" dirty="0" smtClean="0">
              <a:solidFill>
                <a:schemeClr val="bg1"/>
              </a:solidFill>
              <a:latin typeface="PT Serif" charset="0"/>
              <a:ea typeface="PT Serif" charset="0"/>
              <a:cs typeface="PT Serif" charset="0"/>
            </a:endParaRPr>
          </a:p>
          <a:p>
            <a:pPr>
              <a:lnSpc>
                <a:spcPts val="3420"/>
              </a:lnSpc>
            </a:pPr>
            <a:endParaRPr lang="en-US" sz="3800" i="1" dirty="0">
              <a:solidFill>
                <a:schemeClr val="bg1"/>
              </a:solidFill>
              <a:latin typeface="PT Serif" charset="0"/>
              <a:ea typeface="PT Serif" charset="0"/>
              <a:cs typeface="PT Serif" charset="0"/>
            </a:endParaRPr>
          </a:p>
          <a:p>
            <a:r>
              <a:rPr lang="en-US" sz="3800" dirty="0">
                <a:solidFill>
                  <a:schemeClr val="bg1"/>
                </a:solidFill>
              </a:rPr>
              <a:t>1 John 4:18 18 There is no fear in love, but perfect love casts out fear. For fear has to do with punishment, and whoever fears has not been perfected in love.</a:t>
            </a:r>
          </a:p>
          <a:p>
            <a:r>
              <a:rPr lang="en-US" sz="3800" dirty="0" smtClean="0">
                <a:solidFill>
                  <a:schemeClr val="bg1"/>
                </a:solidFill>
              </a:rPr>
              <a:t>2 </a:t>
            </a:r>
            <a:r>
              <a:rPr lang="en-US" sz="3800" dirty="0">
                <a:solidFill>
                  <a:schemeClr val="bg1"/>
                </a:solidFill>
              </a:rPr>
              <a:t>Tim 1:7 7 for God gave us a spirit not of fear but of power and love and self-control.</a:t>
            </a:r>
          </a:p>
          <a:p>
            <a:endParaRPr lang="en-US" sz="3800" dirty="0" smtClean="0">
              <a:solidFill>
                <a:schemeClr val="bg1"/>
              </a:solidFill>
            </a:endParaRPr>
          </a:p>
        </p:txBody>
      </p:sp>
    </p:spTree>
    <p:extLst>
      <p:ext uri="{BB962C8B-B14F-4D97-AF65-F5344CB8AC3E}">
        <p14:creationId xmlns:p14="http://schemas.microsoft.com/office/powerpoint/2010/main" val="227649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9" name="TextBox 8"/>
          <p:cNvSpPr txBox="1"/>
          <p:nvPr/>
        </p:nvSpPr>
        <p:spPr>
          <a:xfrm>
            <a:off x="1288914" y="6516407"/>
            <a:ext cx="6261371" cy="246221"/>
          </a:xfrm>
          <a:prstGeom prst="rect">
            <a:avLst/>
          </a:prstGeom>
          <a:noFill/>
        </p:spPr>
        <p:txBody>
          <a:bodyPr wrap="square" rtlCol="0">
            <a:spAutoFit/>
          </a:bodyPr>
          <a:lstStyle/>
          <a:p>
            <a:r>
              <a:rPr lang="en-US" sz="1000" i="1" dirty="0" smtClean="0">
                <a:solidFill>
                  <a:schemeClr val="bg1"/>
                </a:solidFill>
                <a:latin typeface="PT Serif" charset="0"/>
                <a:ea typeface="PT Serif" charset="0"/>
                <a:cs typeface="PT Serif" charset="0"/>
              </a:rPr>
              <a:t>Understanding the New Testament</a:t>
            </a:r>
            <a:endParaRPr lang="en-US" sz="1000" i="1" dirty="0">
              <a:solidFill>
                <a:schemeClr val="bg1"/>
              </a:solidFill>
              <a:latin typeface="PT Serif" charset="0"/>
              <a:ea typeface="PT Serif" charset="0"/>
              <a:cs typeface="PT Serif" charset="0"/>
            </a:endParaRPr>
          </a:p>
        </p:txBody>
      </p:sp>
      <p:sp>
        <p:nvSpPr>
          <p:cNvPr id="10" name="TextBox 9"/>
          <p:cNvSpPr txBox="1">
            <a:spLocks/>
          </p:cNvSpPr>
          <p:nvPr/>
        </p:nvSpPr>
        <p:spPr>
          <a:xfrm>
            <a:off x="911298" y="185483"/>
            <a:ext cx="10619641" cy="5386090"/>
          </a:xfrm>
          <a:prstGeom prst="rect">
            <a:avLst/>
          </a:prstGeom>
          <a:noFill/>
        </p:spPr>
        <p:txBody>
          <a:bodyPr wrap="square" rtlCol="0">
            <a:spAutoFit/>
          </a:bodyPr>
          <a:lstStyle/>
          <a:p>
            <a:r>
              <a:rPr lang="en-US" sz="3800" i="1" dirty="0">
                <a:solidFill>
                  <a:schemeClr val="bg1"/>
                </a:solidFill>
                <a:latin typeface="PT Serif" charset="0"/>
                <a:ea typeface="PT Serif" charset="0"/>
                <a:cs typeface="PT Serif" charset="0"/>
              </a:rPr>
              <a:t>b) Human Standard vs Biblical Standard</a:t>
            </a:r>
          </a:p>
          <a:p>
            <a:endParaRPr lang="en-US" sz="3800" dirty="0">
              <a:solidFill>
                <a:schemeClr val="bg1"/>
              </a:solidFill>
            </a:endParaRPr>
          </a:p>
          <a:p>
            <a:r>
              <a:rPr lang="en-US" sz="3800" dirty="0" smtClean="0">
                <a:solidFill>
                  <a:schemeClr val="bg1"/>
                </a:solidFill>
              </a:rPr>
              <a:t>1 </a:t>
            </a:r>
            <a:r>
              <a:rPr lang="en-US" sz="3800" dirty="0">
                <a:solidFill>
                  <a:schemeClr val="bg1"/>
                </a:solidFill>
              </a:rPr>
              <a:t>John 3:17 17 But if anyone has the world's goods and sees his brother in need, yet closes his heart against him, how does God's love abide in him</a:t>
            </a:r>
            <a:r>
              <a:rPr lang="en-US" sz="3800" dirty="0" smtClean="0">
                <a:solidFill>
                  <a:schemeClr val="bg1"/>
                </a:solidFill>
              </a:rPr>
              <a:t>?</a:t>
            </a:r>
          </a:p>
          <a:p>
            <a:endParaRPr lang="en-US" sz="3800" dirty="0">
              <a:solidFill>
                <a:schemeClr val="bg1"/>
              </a:solidFill>
            </a:endParaRPr>
          </a:p>
          <a:p>
            <a:r>
              <a:rPr lang="en-US" sz="3800" dirty="0" smtClean="0">
                <a:solidFill>
                  <a:schemeClr val="bg1"/>
                </a:solidFill>
              </a:rPr>
              <a:t>World: Hate is the opposite of love.</a:t>
            </a:r>
          </a:p>
          <a:p>
            <a:r>
              <a:rPr lang="en-US" sz="3800" dirty="0" smtClean="0">
                <a:solidFill>
                  <a:schemeClr val="bg1"/>
                </a:solidFill>
              </a:rPr>
              <a:t>God: Indifference is the absence of Godly love.</a:t>
            </a:r>
            <a:endParaRPr lang="en-US" sz="4000" dirty="0">
              <a:solidFill>
                <a:schemeClr val="bg1"/>
              </a:solidFill>
            </a:endParaRPr>
          </a:p>
          <a:p>
            <a:endParaRPr lang="en-US" sz="3800" dirty="0" smtClean="0">
              <a:solidFill>
                <a:schemeClr val="bg1"/>
              </a:solidFill>
            </a:endParaRPr>
          </a:p>
        </p:txBody>
      </p:sp>
    </p:spTree>
    <p:extLst>
      <p:ext uri="{BB962C8B-B14F-4D97-AF65-F5344CB8AC3E}">
        <p14:creationId xmlns:p14="http://schemas.microsoft.com/office/powerpoint/2010/main" val="3432985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AC38D1D6E74F4485550D2A2C987D0E" ma:contentTypeVersion="5" ma:contentTypeDescription="Create a new document." ma:contentTypeScope="" ma:versionID="5bf825f722789b00b0d64174189ce1ac">
  <xsd:schema xmlns:xsd="http://www.w3.org/2001/XMLSchema" xmlns:xs="http://www.w3.org/2001/XMLSchema" xmlns:p="http://schemas.microsoft.com/office/2006/metadata/properties" xmlns:ns2="714ffc91-1b9b-4e8d-b723-91ea9c0a278c" xmlns:ns3="bab4612d-69c1-4a01-bbdc-435c7bba1413" targetNamespace="http://schemas.microsoft.com/office/2006/metadata/properties" ma:root="true" ma:fieldsID="db6f1844d91a255056de2f2e869068b4" ns2:_="" ns3:_="">
    <xsd:import namespace="714ffc91-1b9b-4e8d-b723-91ea9c0a278c"/>
    <xsd:import namespace="bab4612d-69c1-4a01-bbdc-435c7bba14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ffc91-1b9b-4e8d-b723-91ea9c0a2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b4612d-69c1-4a01-bbdc-435c7bba14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2B5C1-5E7B-4DB3-B473-956496A4A1F3}">
  <ds:schemaRefs>
    <ds:schemaRef ds:uri="http://purl.org/dc/dcmitype/"/>
    <ds:schemaRef ds:uri="http://schemas.microsoft.com/office/infopath/2007/PartnerControls"/>
    <ds:schemaRef ds:uri="bab4612d-69c1-4a01-bbdc-435c7bba1413"/>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714ffc91-1b9b-4e8d-b723-91ea9c0a278c"/>
    <ds:schemaRef ds:uri="http://www.w3.org/XML/1998/namespace"/>
  </ds:schemaRefs>
</ds:datastoreItem>
</file>

<file path=customXml/itemProps2.xml><?xml version="1.0" encoding="utf-8"?>
<ds:datastoreItem xmlns:ds="http://schemas.openxmlformats.org/officeDocument/2006/customXml" ds:itemID="{E8A577DB-8BB3-41DD-BC94-8F965920EB85}">
  <ds:schemaRefs>
    <ds:schemaRef ds:uri="http://schemas.microsoft.com/sharepoint/v3/contenttype/forms"/>
  </ds:schemaRefs>
</ds:datastoreItem>
</file>

<file path=customXml/itemProps3.xml><?xml version="1.0" encoding="utf-8"?>
<ds:datastoreItem xmlns:ds="http://schemas.openxmlformats.org/officeDocument/2006/customXml" ds:itemID="{9EAC4FE6-C246-42C9-836A-5B582A3AD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ffc91-1b9b-4e8d-b723-91ea9c0a278c"/>
    <ds:schemaRef ds:uri="bab4612d-69c1-4a01-bbdc-435c7bba1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1765</TotalTime>
  <Words>499</Words>
  <Application>Microsoft Office PowerPoint</Application>
  <PresentationFormat>Custom</PresentationFormat>
  <Paragraphs>124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cp:lastModifiedBy>
  <cp:revision>59</cp:revision>
  <dcterms:created xsi:type="dcterms:W3CDTF">2017-09-28T14:33:41Z</dcterms:created>
  <dcterms:modified xsi:type="dcterms:W3CDTF">2018-05-20T06:30:43Z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0x01010032AC38D1D6E74F4485550D2A2C987D0E</vt:lpwstr>
  </property>
</Properties>
</file>