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9" r:id="rId7"/>
    <p:sldId id="260" r:id="rId8"/>
    <p:sldId id="265" r:id="rId9"/>
    <p:sldId id="268" r:id="rId10"/>
    <p:sldId id="269" r:id="rId11"/>
    <p:sldId id="266" r:id="rId12"/>
    <p:sldId id="267" r:id="rId13"/>
    <p:sldId id="291"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6" r:id="rId27"/>
    <p:sldId id="281" r:id="rId28"/>
    <p:sldId id="282" r:id="rId29"/>
    <p:sldId id="264" r:id="rId30"/>
    <p:sldId id="284" r:id="rId31"/>
    <p:sldId id="287" r:id="rId32"/>
    <p:sldId id="285" r:id="rId33"/>
    <p:sldId id="288" r:id="rId34"/>
    <p:sldId id="289" r:id="rId35"/>
    <p:sldId id="290" r:id="rId36"/>
    <p:sldId id="261"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helle Human" initials="RH" lastIdx="8" clrIdx="0">
    <p:extLst>
      <p:ext uri="{19B8F6BF-5375-455C-9EA6-DF929625EA0E}">
        <p15:presenceInfo xmlns:p15="http://schemas.microsoft.com/office/powerpoint/2012/main" userId="fc069ace5758c9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showGuides="1">
      <p:cViewPr varScale="1">
        <p:scale>
          <a:sx n="104" d="100"/>
          <a:sy n="104" d="100"/>
        </p:scale>
        <p:origin x="114"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1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C28-5DE3-954C-9DF4-011F6300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6DD8-696E-4742-866E-9C1283AC4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80CC-5395-0746-9EA1-BBF73C0F9C75}"/>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5" name="Footer Placeholder 4">
            <a:extLst>
              <a:ext uri="{FF2B5EF4-FFF2-40B4-BE49-F238E27FC236}">
                <a16:creationId xmlns:a16="http://schemas.microsoft.com/office/drawing/2014/main" id="{81F32D26-AF64-0B49-9F0E-F7E69E08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EE85-17B9-7841-97BB-253ED38F5BE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56381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6DA1E-CB66-E840-BC1D-8E7BB782E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D360E-72BC-2242-A953-B5126EA04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D3D1-1498-624F-8C84-870CF1785724}"/>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5" name="Footer Placeholder 4">
            <a:extLst>
              <a:ext uri="{FF2B5EF4-FFF2-40B4-BE49-F238E27FC236}">
                <a16:creationId xmlns:a16="http://schemas.microsoft.com/office/drawing/2014/main" id="{ACA9BC49-DAEF-7641-8611-26D51F5B7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D448-F0A6-6F45-BD4E-6ABF6CABC6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370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07E-5001-1A45-971C-36CCB98D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EC9AA-087F-0842-AE17-9D65260F2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EE5C-B482-2C4A-982C-6598D0240A03}"/>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5" name="Footer Placeholder 4">
            <a:extLst>
              <a:ext uri="{FF2B5EF4-FFF2-40B4-BE49-F238E27FC236}">
                <a16:creationId xmlns:a16="http://schemas.microsoft.com/office/drawing/2014/main" id="{7F02BC93-EBAA-7846-9515-ECE6B346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0A44-D714-2E48-B734-4C172C510E1E}"/>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58416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094E-B6F6-194F-9080-37B8FC8F4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F1AC3-3ADE-6842-B77D-3A43049E1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76EE9D-798A-594F-845F-BA8FB45824FE}"/>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5" name="Footer Placeholder 4">
            <a:extLst>
              <a:ext uri="{FF2B5EF4-FFF2-40B4-BE49-F238E27FC236}">
                <a16:creationId xmlns:a16="http://schemas.microsoft.com/office/drawing/2014/main" id="{A9996D7B-9441-D242-8413-D5BF2E274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041C-BFED-3E49-8D3B-7AA7A568AF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4339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0B4-0987-B84A-B09A-B701BD67F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0D39B-AA3F-B64B-80FF-A2FBD7E19A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04FE-4602-B644-9526-E42650EDE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660D-2C76-0A4C-ADCB-88D6607C49E2}"/>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6" name="Footer Placeholder 5">
            <a:extLst>
              <a:ext uri="{FF2B5EF4-FFF2-40B4-BE49-F238E27FC236}">
                <a16:creationId xmlns:a16="http://schemas.microsoft.com/office/drawing/2014/main" id="{BEC2529C-BDBE-5249-8211-BF3CD838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DF911-964B-E046-AE70-4DB607401DC7}"/>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85148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D3A-D7AA-9840-9DC9-445142AA2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3B320-23A3-F14A-A36C-E711992B2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453A1-16D5-064A-B3BA-169FF3A8A7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F048-5E4A-E14C-910F-A22AC4EE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48870B-B804-494A-81D2-8C6C92F33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81ADB-14C8-1F41-9E3E-2362BC180A17}"/>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8" name="Footer Placeholder 7">
            <a:extLst>
              <a:ext uri="{FF2B5EF4-FFF2-40B4-BE49-F238E27FC236}">
                <a16:creationId xmlns:a16="http://schemas.microsoft.com/office/drawing/2014/main" id="{B6140CF8-043C-4444-97A1-B123D273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10F65-080C-6A48-97BF-12C932DCF69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795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513-87C1-DD43-8DFE-066B3A83C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D5734-7AEF-7540-9BA8-B7F907BCE074}"/>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4" name="Footer Placeholder 3">
            <a:extLst>
              <a:ext uri="{FF2B5EF4-FFF2-40B4-BE49-F238E27FC236}">
                <a16:creationId xmlns:a16="http://schemas.microsoft.com/office/drawing/2014/main" id="{709A7212-2D41-F749-BB9C-2879B5489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02FE-B268-774F-BC3F-B54E1E2B18F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68738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A826-F3C5-C147-989B-A5D1433D9C5C}"/>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3" name="Footer Placeholder 2">
            <a:extLst>
              <a:ext uri="{FF2B5EF4-FFF2-40B4-BE49-F238E27FC236}">
                <a16:creationId xmlns:a16="http://schemas.microsoft.com/office/drawing/2014/main" id="{B34C4DAA-8886-9147-9BA7-9CAA405CB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DDA28-562E-D047-BE31-1899D3319E8D}"/>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07460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CF2B-4816-BD46-B4D2-C25EB565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54A7A-0028-CC4F-ACA4-468F4B09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A3FCC-42E7-F246-A2D3-B9DFF49E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729540-2C5A-C84F-8B4D-677C58B3BB36}"/>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6" name="Footer Placeholder 5">
            <a:extLst>
              <a:ext uri="{FF2B5EF4-FFF2-40B4-BE49-F238E27FC236}">
                <a16:creationId xmlns:a16="http://schemas.microsoft.com/office/drawing/2014/main" id="{0CF865EC-503D-F147-A293-3BD71043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AE6F-6595-464B-A696-A65DEEC00E71}"/>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9261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A43-91B7-5B47-ADE6-D863EDE31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7E9E1-A467-BA4E-B99A-25B6906C7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D355-D5EE-5E43-9A37-4BA7DB0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3E5C9-6C16-2D49-8092-7E78D22C7476}"/>
              </a:ext>
            </a:extLst>
          </p:cNvPr>
          <p:cNvSpPr>
            <a:spLocks noGrp="1"/>
          </p:cNvSpPr>
          <p:nvPr>
            <p:ph type="dt" sz="half" idx="10"/>
          </p:nvPr>
        </p:nvSpPr>
        <p:spPr/>
        <p:txBody>
          <a:bodyPr/>
          <a:lstStyle/>
          <a:p>
            <a:fld id="{B9DC6B84-312B-824F-BDFC-43FB62BAA6D6}" type="datetimeFigureOut">
              <a:rPr lang="en-US" smtClean="0"/>
              <a:t>12/27/2021</a:t>
            </a:fld>
            <a:endParaRPr lang="en-US"/>
          </a:p>
        </p:txBody>
      </p:sp>
      <p:sp>
        <p:nvSpPr>
          <p:cNvPr id="6" name="Footer Placeholder 5">
            <a:extLst>
              <a:ext uri="{FF2B5EF4-FFF2-40B4-BE49-F238E27FC236}">
                <a16:creationId xmlns:a16="http://schemas.microsoft.com/office/drawing/2014/main" id="{A9536624-B8CB-FA40-A951-77C42E62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AB56C-79A7-5E4A-BE41-38C57E44737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3232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0C71C-C016-8C4D-8DAA-18B77494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0BAE0-CFBF-344C-80C7-5929FFB5B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291-EB5A-BE40-A60B-912EE22B8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C6B84-312B-824F-BDFC-43FB62BAA6D6}" type="datetimeFigureOut">
              <a:rPr lang="en-US" smtClean="0"/>
              <a:t>12/27/2021</a:t>
            </a:fld>
            <a:endParaRPr lang="en-US"/>
          </a:p>
        </p:txBody>
      </p:sp>
      <p:sp>
        <p:nvSpPr>
          <p:cNvPr id="5" name="Footer Placeholder 4">
            <a:extLst>
              <a:ext uri="{FF2B5EF4-FFF2-40B4-BE49-F238E27FC236}">
                <a16:creationId xmlns:a16="http://schemas.microsoft.com/office/drawing/2014/main" id="{C0098A80-736C-CB41-A19B-CD6A56C25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D82CF-5E34-A048-B0CC-F688EE9E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BF16-B4AC-D640-86BD-820383AB7D07}" type="slidenum">
              <a:rPr lang="en-US" smtClean="0"/>
              <a:t>‹#›</a:t>
            </a:fld>
            <a:endParaRPr lang="en-US"/>
          </a:p>
        </p:txBody>
      </p:sp>
    </p:spTree>
    <p:extLst>
      <p:ext uri="{BB962C8B-B14F-4D97-AF65-F5344CB8AC3E}">
        <p14:creationId xmlns:p14="http://schemas.microsoft.com/office/powerpoint/2010/main" val="40942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Acts+2&amp;version=ESV#fen-ESV-26941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1%20Corinthians+12&amp;version=NIV#fen-NIV-28645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biblegateway.com/passage/?search=1%20Corinthians+12&amp;version=NIV#fen-NIV-28645b"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3" name="Picture 2">
            <a:extLst>
              <a:ext uri="{FF2B5EF4-FFF2-40B4-BE49-F238E27FC236}">
                <a16:creationId xmlns:a16="http://schemas.microsoft.com/office/drawing/2014/main" id="{7149E592-5E07-8041-A110-E193247B54B1}"/>
              </a:ext>
            </a:extLst>
          </p:cNvPr>
          <p:cNvPicPr>
            <a:picLocks noChangeAspect="1"/>
          </p:cNvPicPr>
          <p:nvPr/>
        </p:nvPicPr>
        <p:blipFill>
          <a:blip r:embed="rId3"/>
          <a:stretch>
            <a:fillRect/>
          </a:stretch>
        </p:blipFill>
        <p:spPr>
          <a:xfrm>
            <a:off x="3338763" y="671763"/>
            <a:ext cx="5514474" cy="5514474"/>
          </a:xfrm>
          <a:prstGeom prst="rect">
            <a:avLst/>
          </a:prstGeom>
        </p:spPr>
      </p:pic>
      <p:pic>
        <p:nvPicPr>
          <p:cNvPr id="11" name="Picture 10">
            <a:extLst>
              <a:ext uri="{FF2B5EF4-FFF2-40B4-BE49-F238E27FC236}">
                <a16:creationId xmlns:a16="http://schemas.microsoft.com/office/drawing/2014/main" id="{34CFE309-8A0B-F945-B778-BDFEC6B04D86}"/>
              </a:ext>
            </a:extLst>
          </p:cNvPr>
          <p:cNvPicPr>
            <a:picLocks noChangeAspect="1"/>
          </p:cNvPicPr>
          <p:nvPr/>
        </p:nvPicPr>
        <p:blipFill>
          <a:blip r:embed="rId4"/>
          <a:stretch>
            <a:fillRect/>
          </a:stretch>
        </p:blipFill>
        <p:spPr>
          <a:xfrm>
            <a:off x="2938043" y="2289370"/>
            <a:ext cx="6291847" cy="1139630"/>
          </a:xfrm>
          <a:prstGeom prst="rect">
            <a:avLst/>
          </a:prstGeom>
        </p:spPr>
      </p:pic>
      <p:sp>
        <p:nvSpPr>
          <p:cNvPr id="12" name="TextBox 11">
            <a:extLst>
              <a:ext uri="{FF2B5EF4-FFF2-40B4-BE49-F238E27FC236}">
                <a16:creationId xmlns:a16="http://schemas.microsoft.com/office/drawing/2014/main" id="{C57355ED-DD6B-1047-A39F-6E9ABD1E9533}"/>
              </a:ext>
            </a:extLst>
          </p:cNvPr>
          <p:cNvSpPr txBox="1"/>
          <p:nvPr/>
        </p:nvSpPr>
        <p:spPr>
          <a:xfrm>
            <a:off x="3918281" y="3850105"/>
            <a:ext cx="4331369" cy="830997"/>
          </a:xfrm>
          <a:prstGeom prst="rect">
            <a:avLst/>
          </a:prstGeom>
          <a:noFill/>
        </p:spPr>
        <p:txBody>
          <a:bodyPr wrap="square" rtlCol="0">
            <a:spAutoFit/>
          </a:bodyPr>
          <a:lstStyle/>
          <a:p>
            <a:pPr algn="ctr"/>
            <a:r>
              <a:rPr lang="en-US" sz="2400" i="1" spc="300" dirty="0">
                <a:solidFill>
                  <a:schemeClr val="bg1"/>
                </a:solidFill>
                <a:latin typeface="Trade Gothic LT Std" pitchFamily="2" charset="0"/>
              </a:rPr>
              <a:t>We’re so happy to have you here!</a:t>
            </a:r>
          </a:p>
        </p:txBody>
      </p:sp>
    </p:spTree>
    <p:extLst>
      <p:ext uri="{BB962C8B-B14F-4D97-AF65-F5344CB8AC3E}">
        <p14:creationId xmlns:p14="http://schemas.microsoft.com/office/powerpoint/2010/main" val="302532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34166"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54552" y="3329503"/>
            <a:ext cx="10258450" cy="2862322"/>
          </a:xfrm>
          <a:prstGeom prst="rect">
            <a:avLst/>
          </a:prstGeom>
          <a:noFill/>
        </p:spPr>
        <p:txBody>
          <a:bodyPr wrap="square" rtlCol="0">
            <a:spAutoFit/>
          </a:bodyPr>
          <a:lstStyle/>
          <a:p>
            <a:r>
              <a:rPr lang="en-US" sz="3600" b="1" spc="300" dirty="0">
                <a:solidFill>
                  <a:schemeClr val="bg1"/>
                </a:solidFill>
                <a:latin typeface="Trade Gothic LT Std"/>
              </a:rPr>
              <a:t>Word of knowledge</a:t>
            </a:r>
            <a:br>
              <a:rPr lang="en-US" sz="3600" spc="300" dirty="0">
                <a:solidFill>
                  <a:schemeClr val="bg1"/>
                </a:solidFill>
                <a:latin typeface="Trade Gothic LT Std"/>
              </a:rPr>
            </a:br>
            <a:r>
              <a:rPr lang="en-US" sz="3600" spc="300" dirty="0">
                <a:solidFill>
                  <a:schemeClr val="bg1"/>
                </a:solidFill>
                <a:latin typeface="Times New Roman" panose="02020603050405020304" pitchFamily="18" charset="0"/>
                <a:cs typeface="Times New Roman" panose="02020603050405020304" pitchFamily="18" charset="0"/>
              </a:rPr>
              <a:t>- </a:t>
            </a:r>
            <a:r>
              <a:rPr lang="en-US" sz="3600" spc="300" dirty="0">
                <a:solidFill>
                  <a:schemeClr val="bg1"/>
                </a:solidFill>
                <a:latin typeface="Trade Gothic LT Std"/>
              </a:rPr>
              <a:t>God supernaturally reveals information about someone else or a situation.</a:t>
            </a:r>
          </a:p>
          <a:p>
            <a:r>
              <a:rPr lang="en-US" sz="3600" spc="300" dirty="0">
                <a:solidFill>
                  <a:schemeClr val="bg1"/>
                </a:solidFill>
                <a:latin typeface="Trade Gothic LT Std"/>
              </a:rPr>
              <a:t>-Very powerful tool for Evangelism (opens peoples heart for conversation/ministry).</a:t>
            </a:r>
          </a:p>
        </p:txBody>
      </p:sp>
    </p:spTree>
    <p:extLst>
      <p:ext uri="{BB962C8B-B14F-4D97-AF65-F5344CB8AC3E}">
        <p14:creationId xmlns:p14="http://schemas.microsoft.com/office/powerpoint/2010/main" val="331952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45674" y="2079400"/>
            <a:ext cx="9974179" cy="4524315"/>
          </a:xfrm>
          <a:prstGeom prst="rect">
            <a:avLst/>
          </a:prstGeom>
          <a:noFill/>
        </p:spPr>
        <p:txBody>
          <a:bodyPr wrap="square" rtlCol="0">
            <a:spAutoFit/>
          </a:bodyPr>
          <a:lstStyle/>
          <a:p>
            <a:r>
              <a:rPr lang="en-US" sz="3600" spc="300" dirty="0">
                <a:solidFill>
                  <a:schemeClr val="bg1"/>
                </a:solidFill>
                <a:latin typeface="Trade Gothic LT Std"/>
              </a:rPr>
              <a:t>John 1:47-49 (ESV)</a:t>
            </a:r>
            <a:br>
              <a:rPr lang="en-US" sz="3600" spc="300" dirty="0">
                <a:solidFill>
                  <a:schemeClr val="bg1"/>
                </a:solidFill>
                <a:latin typeface="Trade Gothic LT Std"/>
              </a:rPr>
            </a:br>
            <a:r>
              <a:rPr lang="en-US" sz="3600" b="1" i="0" baseline="30000" dirty="0">
                <a:solidFill>
                  <a:schemeClr val="bg1"/>
                </a:solidFill>
                <a:effectLst/>
                <a:latin typeface="system-ui"/>
              </a:rPr>
              <a:t>47 </a:t>
            </a:r>
            <a:r>
              <a:rPr lang="en-US" sz="3600" b="0" i="0" dirty="0">
                <a:solidFill>
                  <a:schemeClr val="bg1"/>
                </a:solidFill>
                <a:effectLst/>
                <a:latin typeface="system-ui"/>
              </a:rPr>
              <a:t>Jesus saw Nathanael coming toward him and said of him, “Behold, an Israelite indeed, in whom there is no deceit!” </a:t>
            </a:r>
            <a:r>
              <a:rPr lang="en-US" sz="3600" b="1" i="0" baseline="30000" dirty="0">
                <a:solidFill>
                  <a:schemeClr val="bg1"/>
                </a:solidFill>
                <a:effectLst/>
                <a:latin typeface="system-ui"/>
              </a:rPr>
              <a:t>48 </a:t>
            </a:r>
            <a:r>
              <a:rPr lang="en-US" sz="3600" b="0" i="0" dirty="0">
                <a:solidFill>
                  <a:schemeClr val="bg1"/>
                </a:solidFill>
                <a:effectLst/>
                <a:latin typeface="system-ui"/>
              </a:rPr>
              <a:t>Nathanael said to him, “How do you know me?” Jesus answered him, “Before Philip called you, when you were under the fig tree, I saw you.” </a:t>
            </a:r>
            <a:r>
              <a:rPr lang="en-US" sz="3600" b="1" i="0" baseline="30000" dirty="0">
                <a:solidFill>
                  <a:schemeClr val="bg1"/>
                </a:solidFill>
                <a:effectLst/>
                <a:latin typeface="system-ui"/>
              </a:rPr>
              <a:t>49 </a:t>
            </a:r>
            <a:r>
              <a:rPr lang="en-US" sz="3600" b="0" i="0" dirty="0">
                <a:solidFill>
                  <a:schemeClr val="bg1"/>
                </a:solidFill>
                <a:effectLst/>
                <a:latin typeface="system-ui"/>
              </a:rPr>
              <a:t>Nathanael answered him, “Rabbi, you are the Son of God! You are the King of Israel!”</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426580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79899"/>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910550" y="3675732"/>
            <a:ext cx="9974179" cy="2862322"/>
          </a:xfrm>
          <a:prstGeom prst="rect">
            <a:avLst/>
          </a:prstGeom>
          <a:noFill/>
        </p:spPr>
        <p:txBody>
          <a:bodyPr wrap="square" rtlCol="0">
            <a:spAutoFit/>
          </a:bodyPr>
          <a:lstStyle/>
          <a:p>
            <a:r>
              <a:rPr lang="en-US" sz="3600" spc="300" dirty="0">
                <a:solidFill>
                  <a:schemeClr val="bg1"/>
                </a:solidFill>
                <a:latin typeface="Trade Gothic LT Std"/>
              </a:rPr>
              <a:t>Faith</a:t>
            </a:r>
            <a:br>
              <a:rPr lang="en-US" sz="3600" spc="300" dirty="0">
                <a:solidFill>
                  <a:schemeClr val="bg1"/>
                </a:solidFill>
                <a:latin typeface="Trade Gothic LT Std"/>
              </a:rPr>
            </a:br>
            <a:r>
              <a:rPr lang="en-US" sz="3600" spc="300" dirty="0">
                <a:solidFill>
                  <a:schemeClr val="bg1"/>
                </a:solidFill>
                <a:latin typeface="Trade Gothic LT Std"/>
              </a:rPr>
              <a:t>- Strong and unwavering belief in God’s promises. </a:t>
            </a:r>
          </a:p>
          <a:p>
            <a:r>
              <a:rPr lang="en-US" sz="3600" spc="300" dirty="0">
                <a:solidFill>
                  <a:schemeClr val="bg1"/>
                </a:solidFill>
                <a:latin typeface="Trade Gothic LT Std"/>
              </a:rPr>
              <a:t>- Strong Confidence that God will do things which are beyond your ability. </a:t>
            </a:r>
          </a:p>
        </p:txBody>
      </p:sp>
    </p:spTree>
    <p:extLst>
      <p:ext uri="{BB962C8B-B14F-4D97-AF65-F5344CB8AC3E}">
        <p14:creationId xmlns:p14="http://schemas.microsoft.com/office/powerpoint/2010/main" val="31162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10363"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01286" y="2832354"/>
            <a:ext cx="9974179" cy="3416320"/>
          </a:xfrm>
          <a:prstGeom prst="rect">
            <a:avLst/>
          </a:prstGeom>
          <a:noFill/>
        </p:spPr>
        <p:txBody>
          <a:bodyPr wrap="square" rtlCol="0">
            <a:spAutoFit/>
          </a:bodyPr>
          <a:lstStyle/>
          <a:p>
            <a:r>
              <a:rPr lang="en-US" sz="3600" spc="300" dirty="0">
                <a:solidFill>
                  <a:schemeClr val="bg1"/>
                </a:solidFill>
                <a:latin typeface="Trade Gothic LT Std"/>
              </a:rPr>
              <a:t>James 5:17(ESV)</a:t>
            </a:r>
            <a:br>
              <a:rPr lang="en-US" sz="3600" spc="300" dirty="0">
                <a:solidFill>
                  <a:schemeClr val="bg1"/>
                </a:solidFill>
                <a:latin typeface="Trade Gothic LT Std"/>
              </a:rPr>
            </a:br>
            <a:r>
              <a:rPr lang="en-US" sz="3600" b="1" i="0" baseline="30000" dirty="0">
                <a:solidFill>
                  <a:schemeClr val="bg1"/>
                </a:solidFill>
                <a:effectLst/>
                <a:latin typeface="system-ui"/>
              </a:rPr>
              <a:t>17 </a:t>
            </a:r>
            <a:r>
              <a:rPr lang="en-US" sz="3600" b="0" i="0" dirty="0">
                <a:solidFill>
                  <a:schemeClr val="bg1"/>
                </a:solidFill>
                <a:effectLst/>
                <a:latin typeface="system-ui"/>
              </a:rPr>
              <a:t>Elijah was a man with a nature like ours, and he prayed fervently that it might not rain, and for three years and six months it did not rain on the earth. </a:t>
            </a:r>
            <a:r>
              <a:rPr lang="en-US" sz="3600" b="1" i="0" baseline="30000" dirty="0">
                <a:solidFill>
                  <a:schemeClr val="bg1"/>
                </a:solidFill>
                <a:effectLst/>
                <a:latin typeface="system-ui"/>
              </a:rPr>
              <a:t>18 </a:t>
            </a:r>
            <a:r>
              <a:rPr lang="en-US" sz="3600" b="0" i="0" dirty="0">
                <a:solidFill>
                  <a:schemeClr val="bg1"/>
                </a:solidFill>
                <a:effectLst/>
                <a:latin typeface="system-ui"/>
              </a:rPr>
              <a:t>Then he prayed again, and heaven gave rain, and the earth bore its fruit.</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69780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767616" y="4341558"/>
            <a:ext cx="9974179" cy="1754326"/>
          </a:xfrm>
          <a:prstGeom prst="rect">
            <a:avLst/>
          </a:prstGeom>
          <a:noFill/>
        </p:spPr>
        <p:txBody>
          <a:bodyPr wrap="square" rtlCol="0">
            <a:spAutoFit/>
          </a:bodyPr>
          <a:lstStyle/>
          <a:p>
            <a:r>
              <a:rPr lang="en-US" sz="3600" b="1" spc="300" dirty="0">
                <a:solidFill>
                  <a:schemeClr val="bg1"/>
                </a:solidFill>
                <a:latin typeface="Trade Gothic LT Std"/>
              </a:rPr>
              <a:t>Gift of healing</a:t>
            </a:r>
          </a:p>
          <a:p>
            <a:pPr marL="571500" indent="-571500">
              <a:buFontTx/>
              <a:buChar char="-"/>
            </a:pPr>
            <a:r>
              <a:rPr lang="en-US" sz="3600" spc="300" dirty="0">
                <a:solidFill>
                  <a:schemeClr val="bg1"/>
                </a:solidFill>
                <a:latin typeface="Trade Gothic LT Std"/>
              </a:rPr>
              <a:t>Ability to heal all diseases and infirmities supernaturally (no doctor or physician). </a:t>
            </a:r>
          </a:p>
        </p:txBody>
      </p:sp>
    </p:spTree>
    <p:extLst>
      <p:ext uri="{BB962C8B-B14F-4D97-AF65-F5344CB8AC3E}">
        <p14:creationId xmlns:p14="http://schemas.microsoft.com/office/powerpoint/2010/main" val="83006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96594" y="3684610"/>
            <a:ext cx="9974179" cy="2862322"/>
          </a:xfrm>
          <a:prstGeom prst="rect">
            <a:avLst/>
          </a:prstGeom>
          <a:noFill/>
        </p:spPr>
        <p:txBody>
          <a:bodyPr wrap="square" rtlCol="0">
            <a:spAutoFit/>
          </a:bodyPr>
          <a:lstStyle/>
          <a:p>
            <a:r>
              <a:rPr lang="en-US" sz="3600" spc="300" dirty="0">
                <a:solidFill>
                  <a:schemeClr val="bg1"/>
                </a:solidFill>
                <a:latin typeface="Trade Gothic LT Std"/>
              </a:rPr>
              <a:t>Mathew 9:35(ESV)</a:t>
            </a:r>
            <a:br>
              <a:rPr lang="en-US" sz="3600" spc="300" dirty="0">
                <a:solidFill>
                  <a:schemeClr val="bg1"/>
                </a:solidFill>
                <a:latin typeface="Trade Gothic LT Std"/>
              </a:rPr>
            </a:br>
            <a:r>
              <a:rPr lang="en-US" sz="3600" b="1" i="0" baseline="30000" dirty="0">
                <a:solidFill>
                  <a:schemeClr val="bg1"/>
                </a:solidFill>
                <a:effectLst/>
                <a:latin typeface="system-ui"/>
              </a:rPr>
              <a:t>35 </a:t>
            </a:r>
            <a:r>
              <a:rPr lang="en-US" sz="3600" b="0" i="0" dirty="0">
                <a:solidFill>
                  <a:schemeClr val="bg1"/>
                </a:solidFill>
                <a:effectLst/>
                <a:latin typeface="system-ui"/>
              </a:rPr>
              <a:t>And Jesus went throughout all the cities and villages, teaching in their synagogues and proclaiming the gospel of the kingdom and healing every disease and every affliction.</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165467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2317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740982" y="1535032"/>
            <a:ext cx="9974179" cy="5078313"/>
          </a:xfrm>
          <a:prstGeom prst="rect">
            <a:avLst/>
          </a:prstGeom>
          <a:noFill/>
        </p:spPr>
        <p:txBody>
          <a:bodyPr wrap="square" rtlCol="0">
            <a:spAutoFit/>
          </a:bodyPr>
          <a:lstStyle/>
          <a:p>
            <a:r>
              <a:rPr lang="en-US" sz="3600" spc="300" dirty="0">
                <a:solidFill>
                  <a:schemeClr val="bg1"/>
                </a:solidFill>
                <a:latin typeface="Trade Gothic LT Std"/>
              </a:rPr>
              <a:t>Acts 5:14-16(ESV)</a:t>
            </a:r>
            <a:br>
              <a:rPr lang="en-US" sz="3600" spc="300" dirty="0">
                <a:solidFill>
                  <a:schemeClr val="bg1"/>
                </a:solidFill>
                <a:latin typeface="Trade Gothic LT Std"/>
              </a:rPr>
            </a:br>
            <a:r>
              <a:rPr lang="en-US" sz="3600" b="1" i="0" baseline="30000" dirty="0">
                <a:solidFill>
                  <a:schemeClr val="bg1"/>
                </a:solidFill>
                <a:effectLst/>
                <a:latin typeface="system-ui"/>
              </a:rPr>
              <a:t>14 </a:t>
            </a:r>
            <a:r>
              <a:rPr lang="en-US" sz="3600" b="0" i="0" dirty="0">
                <a:solidFill>
                  <a:schemeClr val="bg1"/>
                </a:solidFill>
                <a:effectLst/>
                <a:latin typeface="system-ui"/>
              </a:rPr>
              <a:t>And more than ever believers were added to the Lord, multitudes of both men and women, </a:t>
            </a:r>
            <a:r>
              <a:rPr lang="en-US" sz="3600" b="1" i="0" baseline="30000" dirty="0">
                <a:solidFill>
                  <a:schemeClr val="bg1"/>
                </a:solidFill>
                <a:effectLst/>
                <a:latin typeface="system-ui"/>
              </a:rPr>
              <a:t>15 </a:t>
            </a:r>
            <a:r>
              <a:rPr lang="en-US" sz="3600" b="0" i="0" dirty="0">
                <a:solidFill>
                  <a:schemeClr val="bg1"/>
                </a:solidFill>
                <a:effectLst/>
                <a:latin typeface="system-ui"/>
              </a:rPr>
              <a:t>so that they even carried out the sick into the streets and laid them on cots and mats, that as Peter came by at least his shadow might fall on some of them. </a:t>
            </a:r>
            <a:r>
              <a:rPr lang="en-US" sz="3600" b="1" i="0" baseline="30000" dirty="0">
                <a:solidFill>
                  <a:schemeClr val="bg1"/>
                </a:solidFill>
                <a:effectLst/>
                <a:latin typeface="system-ui"/>
              </a:rPr>
              <a:t>16 </a:t>
            </a:r>
            <a:r>
              <a:rPr lang="en-US" sz="3600" b="0" i="0" dirty="0">
                <a:solidFill>
                  <a:schemeClr val="bg1"/>
                </a:solidFill>
                <a:effectLst/>
                <a:latin typeface="system-ui"/>
              </a:rPr>
              <a:t>The people also gathered from the towns around Jerusalem, bringing the sick and those afflicted with unclean spirits, and they were all healed.</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303750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83582" y="3258105"/>
            <a:ext cx="10058214" cy="3416320"/>
          </a:xfrm>
          <a:prstGeom prst="rect">
            <a:avLst/>
          </a:prstGeom>
          <a:noFill/>
        </p:spPr>
        <p:txBody>
          <a:bodyPr wrap="square" rtlCol="0">
            <a:spAutoFit/>
          </a:bodyPr>
          <a:lstStyle/>
          <a:p>
            <a:r>
              <a:rPr lang="en-US" sz="3600" b="1" spc="300" dirty="0">
                <a:solidFill>
                  <a:schemeClr val="bg1"/>
                </a:solidFill>
                <a:latin typeface="Trade Gothic LT Std"/>
              </a:rPr>
              <a:t>Working of miracles</a:t>
            </a:r>
            <a:br>
              <a:rPr lang="en-US" sz="3600" spc="300" dirty="0">
                <a:solidFill>
                  <a:schemeClr val="bg1"/>
                </a:solidFill>
                <a:latin typeface="Trade Gothic LT Std"/>
              </a:rPr>
            </a:br>
            <a:r>
              <a:rPr lang="en-US" sz="3600" spc="300" dirty="0">
                <a:solidFill>
                  <a:schemeClr val="bg1"/>
                </a:solidFill>
                <a:latin typeface="Trade Gothic LT Std"/>
              </a:rPr>
              <a:t>-Ability to do something that’s is beyond human comprehension; causes wonder. </a:t>
            </a:r>
          </a:p>
          <a:p>
            <a:r>
              <a:rPr lang="en-US" sz="3600" spc="300" dirty="0">
                <a:solidFill>
                  <a:schemeClr val="bg1"/>
                </a:solidFill>
                <a:latin typeface="Trade Gothic LT Std"/>
              </a:rPr>
              <a:t>- Miracles can not be explained by logic or any natural law e.g. Raising the dead back to life. </a:t>
            </a:r>
            <a:endParaRPr lang="en-US" sz="44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8501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25728" y="1678257"/>
            <a:ext cx="9974179" cy="5078313"/>
          </a:xfrm>
          <a:prstGeom prst="rect">
            <a:avLst/>
          </a:prstGeom>
          <a:noFill/>
        </p:spPr>
        <p:txBody>
          <a:bodyPr wrap="square" rtlCol="0">
            <a:spAutoFit/>
          </a:bodyPr>
          <a:lstStyle/>
          <a:p>
            <a:r>
              <a:rPr lang="en-US" sz="3600" b="0" i="0" dirty="0">
                <a:solidFill>
                  <a:schemeClr val="bg1"/>
                </a:solidFill>
                <a:effectLst/>
                <a:latin typeface="system-ui"/>
              </a:rPr>
              <a:t> Acts 9:36-42</a:t>
            </a:r>
          </a:p>
          <a:p>
            <a:r>
              <a:rPr lang="en-US" sz="3600" b="1" i="0" baseline="30000" dirty="0">
                <a:solidFill>
                  <a:schemeClr val="bg1"/>
                </a:solidFill>
                <a:effectLst/>
                <a:latin typeface="system-ui"/>
              </a:rPr>
              <a:t>40 </a:t>
            </a:r>
            <a:r>
              <a:rPr lang="en-US" sz="3600" b="0" i="0" dirty="0">
                <a:solidFill>
                  <a:schemeClr val="bg1"/>
                </a:solidFill>
                <a:effectLst/>
                <a:latin typeface="system-ui"/>
              </a:rPr>
              <a:t>But Peter put them all outside, and knelt down and prayed; and turning to the body he said, “Tabitha, arise.” And she opened her eyes, and when she saw Peter she sat up. </a:t>
            </a:r>
            <a:r>
              <a:rPr lang="en-US" sz="3600" b="1" i="0" baseline="30000" dirty="0">
                <a:solidFill>
                  <a:schemeClr val="bg1"/>
                </a:solidFill>
                <a:effectLst/>
                <a:latin typeface="system-ui"/>
              </a:rPr>
              <a:t>41 </a:t>
            </a:r>
            <a:r>
              <a:rPr lang="en-US" sz="3600" b="0" i="0" dirty="0">
                <a:solidFill>
                  <a:schemeClr val="bg1"/>
                </a:solidFill>
                <a:effectLst/>
                <a:latin typeface="system-ui"/>
              </a:rPr>
              <a:t>And he gave her his hand and raised her up. Then, calling the saints and widows, he presented her alive. </a:t>
            </a:r>
            <a:r>
              <a:rPr lang="en-US" sz="3600" b="1" i="0" baseline="30000" dirty="0">
                <a:solidFill>
                  <a:schemeClr val="bg1"/>
                </a:solidFill>
                <a:effectLst/>
                <a:latin typeface="system-ui"/>
              </a:rPr>
              <a:t>42 </a:t>
            </a:r>
            <a:r>
              <a:rPr lang="en-US" sz="3600" b="0" i="0" dirty="0">
                <a:solidFill>
                  <a:schemeClr val="bg1"/>
                </a:solidFill>
                <a:effectLst/>
                <a:latin typeface="system-ui"/>
              </a:rPr>
              <a:t>And it became known throughout all Joppa, and many believed in the Lord.</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105341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936416" y="2568115"/>
            <a:ext cx="10289219" cy="4647426"/>
          </a:xfrm>
          <a:prstGeom prst="rect">
            <a:avLst/>
          </a:prstGeom>
          <a:noFill/>
        </p:spPr>
        <p:txBody>
          <a:bodyPr wrap="square" rtlCol="0">
            <a:spAutoFit/>
          </a:bodyPr>
          <a:lstStyle/>
          <a:p>
            <a:r>
              <a:rPr lang="en-US" sz="3600" b="1" spc="300" dirty="0">
                <a:solidFill>
                  <a:schemeClr val="bg1"/>
                </a:solidFill>
                <a:latin typeface="Trade Gothic LT Std"/>
              </a:rPr>
              <a:t>Gift of prophecy</a:t>
            </a:r>
          </a:p>
          <a:p>
            <a:r>
              <a:rPr lang="en-US" sz="3600" spc="300" dirty="0">
                <a:solidFill>
                  <a:schemeClr val="bg1"/>
                </a:solidFill>
                <a:latin typeface="Trade Gothic LT Std"/>
              </a:rPr>
              <a:t>-A message from God about a person regarding the future. </a:t>
            </a:r>
          </a:p>
          <a:p>
            <a:r>
              <a:rPr lang="en-US" sz="3600" spc="300" dirty="0">
                <a:solidFill>
                  <a:schemeClr val="bg1"/>
                </a:solidFill>
                <a:latin typeface="Trade Gothic LT Std"/>
              </a:rPr>
              <a:t>-It may be an encouragement or promise</a:t>
            </a:r>
          </a:p>
          <a:p>
            <a:r>
              <a:rPr lang="en-US" sz="3600" spc="300" dirty="0">
                <a:solidFill>
                  <a:schemeClr val="bg1"/>
                </a:solidFill>
                <a:latin typeface="Trade Gothic LT Std"/>
              </a:rPr>
              <a:t>-It may also be a warning</a:t>
            </a:r>
          </a:p>
          <a:p>
            <a:r>
              <a:rPr lang="en-US" sz="3600" spc="300" dirty="0">
                <a:solidFill>
                  <a:schemeClr val="bg1"/>
                </a:solidFill>
                <a:latin typeface="Trade Gothic LT Std"/>
              </a:rPr>
              <a:t>-One of the most abused in the modern church  </a:t>
            </a:r>
            <a:br>
              <a:rPr lang="en-US" sz="3600" spc="300" dirty="0">
                <a:solidFill>
                  <a:schemeClr val="bg1"/>
                </a:solidFill>
                <a:latin typeface="Trade Gothic LT Std"/>
              </a:rPr>
            </a:b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385778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3E61C-942F-5244-B837-86553646D06B}"/>
              </a:ext>
            </a:extLst>
          </p:cNvPr>
          <p:cNvPicPr>
            <a:picLocks noChangeAspect="1"/>
          </p:cNvPicPr>
          <p:nvPr/>
        </p:nvPicPr>
        <p:blipFill>
          <a:blip r:embed="rId2"/>
          <a:stretch>
            <a:fillRect/>
          </a:stretch>
        </p:blipFill>
        <p:spPr>
          <a:xfrm>
            <a:off x="2235200" y="0"/>
            <a:ext cx="7721600" cy="6858000"/>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9" name="Picture 8">
            <a:extLst>
              <a:ext uri="{FF2B5EF4-FFF2-40B4-BE49-F238E27FC236}">
                <a16:creationId xmlns:a16="http://schemas.microsoft.com/office/drawing/2014/main" id="{31574DD1-F4DB-6647-909D-2E7EB7387BE8}"/>
              </a:ext>
            </a:extLst>
          </p:cNvPr>
          <p:cNvPicPr>
            <a:picLocks noChangeAspect="1"/>
          </p:cNvPicPr>
          <p:nvPr/>
        </p:nvPicPr>
        <p:blipFill>
          <a:blip r:embed="rId4"/>
          <a:stretch>
            <a:fillRect/>
          </a:stretch>
        </p:blipFill>
        <p:spPr>
          <a:xfrm>
            <a:off x="3338763" y="671763"/>
            <a:ext cx="5514474" cy="5514474"/>
          </a:xfrm>
          <a:prstGeom prst="rect">
            <a:avLst/>
          </a:prstGeom>
        </p:spPr>
      </p:pic>
      <p:sp>
        <p:nvSpPr>
          <p:cNvPr id="5" name="TextBox 4">
            <a:extLst>
              <a:ext uri="{FF2B5EF4-FFF2-40B4-BE49-F238E27FC236}">
                <a16:creationId xmlns:a16="http://schemas.microsoft.com/office/drawing/2014/main" id="{9E477972-E794-D847-9470-56C1D47A6E64}"/>
              </a:ext>
            </a:extLst>
          </p:cNvPr>
          <p:cNvSpPr txBox="1"/>
          <p:nvPr/>
        </p:nvSpPr>
        <p:spPr>
          <a:xfrm>
            <a:off x="3428998" y="1502119"/>
            <a:ext cx="5334002" cy="2123658"/>
          </a:xfrm>
          <a:prstGeom prst="rect">
            <a:avLst/>
          </a:prstGeom>
          <a:noFill/>
        </p:spPr>
        <p:txBody>
          <a:bodyPr wrap="square" rtlCol="0">
            <a:spAutoFit/>
          </a:bodyPr>
          <a:lstStyle/>
          <a:p>
            <a:pPr algn="ctr"/>
            <a:r>
              <a:rPr lang="en-US" sz="6600" b="1" spc="300" dirty="0">
                <a:solidFill>
                  <a:schemeClr val="bg1"/>
                </a:solidFill>
                <a:latin typeface="Trade Gothic LT Std Bold Conden" pitchFamily="2" charset="0"/>
              </a:rPr>
              <a:t>Gifts of the Holy Spirit</a:t>
            </a:r>
          </a:p>
        </p:txBody>
      </p:sp>
      <p:sp>
        <p:nvSpPr>
          <p:cNvPr id="6" name="TextBox 5">
            <a:extLst>
              <a:ext uri="{FF2B5EF4-FFF2-40B4-BE49-F238E27FC236}">
                <a16:creationId xmlns:a16="http://schemas.microsoft.com/office/drawing/2014/main" id="{82C6E391-148F-B04F-B74B-29819E12F387}"/>
              </a:ext>
            </a:extLst>
          </p:cNvPr>
          <p:cNvSpPr txBox="1"/>
          <p:nvPr/>
        </p:nvSpPr>
        <p:spPr>
          <a:xfrm>
            <a:off x="3909873" y="4125910"/>
            <a:ext cx="3200400" cy="646331"/>
          </a:xfrm>
          <a:prstGeom prst="rect">
            <a:avLst/>
          </a:prstGeom>
          <a:noFill/>
        </p:spPr>
        <p:txBody>
          <a:bodyPr wrap="square" rtlCol="0">
            <a:spAutoFit/>
          </a:bodyPr>
          <a:lstStyle/>
          <a:p>
            <a:pPr algn="ctr"/>
            <a:r>
              <a:rPr lang="en-US" sz="3600" spc="300" dirty="0">
                <a:solidFill>
                  <a:schemeClr val="bg1"/>
                </a:solidFill>
                <a:latin typeface="Trade Gothic LT Std Light" pitchFamily="2" charset="0"/>
              </a:rPr>
              <a:t>Urbanus Kiio</a:t>
            </a:r>
            <a:endParaRPr lang="en-US" sz="3600" spc="300" dirty="0">
              <a:solidFill>
                <a:schemeClr val="bg1"/>
              </a:solidFill>
              <a:latin typeface="Trade Gothic LT Std" pitchFamily="2" charset="0"/>
            </a:endParaRPr>
          </a:p>
        </p:txBody>
      </p:sp>
    </p:spTree>
    <p:extLst>
      <p:ext uri="{BB962C8B-B14F-4D97-AF65-F5344CB8AC3E}">
        <p14:creationId xmlns:p14="http://schemas.microsoft.com/office/powerpoint/2010/main" val="298932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25728" y="2468370"/>
            <a:ext cx="9974179" cy="4647426"/>
          </a:xfrm>
          <a:prstGeom prst="rect">
            <a:avLst/>
          </a:prstGeom>
          <a:noFill/>
        </p:spPr>
        <p:txBody>
          <a:bodyPr wrap="square" rtlCol="0">
            <a:spAutoFit/>
          </a:bodyPr>
          <a:lstStyle/>
          <a:p>
            <a:pPr algn="l"/>
            <a:r>
              <a:rPr lang="en-US" sz="3600" i="0" dirty="0">
                <a:solidFill>
                  <a:schemeClr val="bg1"/>
                </a:solidFill>
                <a:effectLst/>
                <a:latin typeface="system-ui"/>
              </a:rPr>
              <a:t>Mark 1:1-3 (ESV)</a:t>
            </a:r>
          </a:p>
          <a:p>
            <a:pPr algn="l"/>
            <a:r>
              <a:rPr lang="en-US" sz="3600" b="0" i="0" dirty="0">
                <a:solidFill>
                  <a:schemeClr val="bg1"/>
                </a:solidFill>
                <a:effectLst/>
                <a:latin typeface="system-ui"/>
              </a:rPr>
              <a:t>The beginning of the gospel of Jesus Christ, the Son of God.</a:t>
            </a:r>
            <a:r>
              <a:rPr lang="en-US" sz="3600" baseline="30000" dirty="0">
                <a:solidFill>
                  <a:schemeClr val="bg1"/>
                </a:solidFill>
                <a:latin typeface="system-ui"/>
              </a:rPr>
              <a:t> </a:t>
            </a:r>
            <a:r>
              <a:rPr lang="en-US" sz="3600" b="1" i="0" baseline="30000" dirty="0">
                <a:solidFill>
                  <a:schemeClr val="bg1"/>
                </a:solidFill>
                <a:effectLst/>
                <a:latin typeface="system-ui"/>
              </a:rPr>
              <a:t>2 </a:t>
            </a:r>
            <a:r>
              <a:rPr lang="en-US" sz="3600" b="0" i="0" dirty="0">
                <a:solidFill>
                  <a:schemeClr val="bg1"/>
                </a:solidFill>
                <a:effectLst/>
                <a:latin typeface="system-ui"/>
              </a:rPr>
              <a:t>As it is written in Isaiah the prophet,</a:t>
            </a:r>
          </a:p>
          <a:p>
            <a:pPr algn="l"/>
            <a:r>
              <a:rPr lang="en-US" sz="3600" b="0" i="0" dirty="0">
                <a:solidFill>
                  <a:schemeClr val="bg1"/>
                </a:solidFill>
                <a:effectLst/>
                <a:latin typeface="system-ui"/>
              </a:rPr>
              <a:t>“Behold, I send my messenger before your face,</a:t>
            </a:r>
            <a:br>
              <a:rPr lang="en-US" sz="3600" b="0" i="0" dirty="0">
                <a:solidFill>
                  <a:schemeClr val="bg1"/>
                </a:solidFill>
                <a:effectLst/>
                <a:latin typeface="system-ui"/>
              </a:rPr>
            </a:br>
            <a:r>
              <a:rPr lang="en-US" sz="3600" b="0" i="0" dirty="0">
                <a:solidFill>
                  <a:schemeClr val="bg1"/>
                </a:solidFill>
                <a:effectLst/>
                <a:latin typeface="system-ui"/>
              </a:rPr>
              <a:t>who will prepare your way, </a:t>
            </a:r>
            <a:r>
              <a:rPr lang="en-US" sz="3600" b="1" i="0" baseline="30000" dirty="0">
                <a:solidFill>
                  <a:schemeClr val="bg1"/>
                </a:solidFill>
                <a:effectLst/>
                <a:latin typeface="system-ui"/>
              </a:rPr>
              <a:t>3 </a:t>
            </a:r>
            <a:r>
              <a:rPr lang="en-US" sz="3600" b="0" i="0" dirty="0">
                <a:solidFill>
                  <a:schemeClr val="bg1"/>
                </a:solidFill>
                <a:effectLst/>
                <a:latin typeface="system-ui"/>
              </a:rPr>
              <a:t>the voice of one crying in the wilderness: ‘Prepare the way of the Lord, make his paths straight,’”</a:t>
            </a:r>
          </a:p>
          <a:p>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89835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63584" y="2992153"/>
            <a:ext cx="10737690" cy="2862322"/>
          </a:xfrm>
          <a:prstGeom prst="rect">
            <a:avLst/>
          </a:prstGeom>
          <a:noFill/>
        </p:spPr>
        <p:txBody>
          <a:bodyPr wrap="square" rtlCol="0">
            <a:spAutoFit/>
          </a:bodyPr>
          <a:lstStyle/>
          <a:p>
            <a:r>
              <a:rPr lang="en-US" sz="3600" b="1" spc="300" dirty="0">
                <a:solidFill>
                  <a:schemeClr val="bg1"/>
                </a:solidFill>
                <a:latin typeface="Trade Gothic LT Std"/>
              </a:rPr>
              <a:t>Gift of discernment</a:t>
            </a:r>
            <a:br>
              <a:rPr lang="en-US" sz="3600" spc="300" dirty="0">
                <a:solidFill>
                  <a:schemeClr val="bg1"/>
                </a:solidFill>
                <a:latin typeface="Trade Gothic LT Std"/>
              </a:rPr>
            </a:br>
            <a:r>
              <a:rPr lang="en-US" sz="3600" spc="300" dirty="0">
                <a:solidFill>
                  <a:schemeClr val="bg1"/>
                </a:solidFill>
                <a:latin typeface="Trade Gothic LT Std"/>
              </a:rPr>
              <a:t>- Supernatural ability to perceive the spiritual realm. </a:t>
            </a:r>
          </a:p>
          <a:p>
            <a:r>
              <a:rPr lang="en-US" sz="3600" spc="300" dirty="0">
                <a:solidFill>
                  <a:schemeClr val="bg1"/>
                </a:solidFill>
                <a:latin typeface="Trade Gothic LT Std"/>
              </a:rPr>
              <a:t>-Ability to sense Godly or demonic presence</a:t>
            </a:r>
          </a:p>
          <a:p>
            <a:r>
              <a:rPr lang="en-US" sz="3600" spc="300" dirty="0">
                <a:solidFill>
                  <a:schemeClr val="bg1"/>
                </a:solidFill>
                <a:latin typeface="Trade Gothic LT Std"/>
              </a:rPr>
              <a:t>-Very needful in the current church setup. </a:t>
            </a:r>
            <a:endParaRPr lang="en-US" sz="44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338963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21438" y="399496"/>
            <a:ext cx="10120358" cy="6186309"/>
          </a:xfrm>
          <a:prstGeom prst="rect">
            <a:avLst/>
          </a:prstGeom>
          <a:noFill/>
        </p:spPr>
        <p:txBody>
          <a:bodyPr wrap="square" rtlCol="0">
            <a:spAutoFit/>
          </a:bodyPr>
          <a:lstStyle/>
          <a:p>
            <a:r>
              <a:rPr lang="en-US" sz="3600" dirty="0">
                <a:solidFill>
                  <a:schemeClr val="bg1"/>
                </a:solidFill>
                <a:latin typeface="system-ui"/>
              </a:rPr>
              <a:t>Acts 16:16-18 (ESV)</a:t>
            </a:r>
          </a:p>
          <a:p>
            <a:r>
              <a:rPr lang="en-US" sz="3600" b="1" i="0" baseline="30000" dirty="0">
                <a:solidFill>
                  <a:schemeClr val="bg1"/>
                </a:solidFill>
                <a:effectLst/>
                <a:latin typeface="system-ui"/>
              </a:rPr>
              <a:t>16 </a:t>
            </a:r>
            <a:r>
              <a:rPr lang="en-US" sz="3600" b="0" i="0" dirty="0">
                <a:solidFill>
                  <a:schemeClr val="bg1"/>
                </a:solidFill>
                <a:effectLst/>
                <a:latin typeface="system-ui"/>
              </a:rPr>
              <a:t>As we were going to the place of prayer, we were met by a slave girl who had a spirit of divination and brought her owners much gain by fortune-telling. </a:t>
            </a:r>
            <a:r>
              <a:rPr lang="en-US" sz="3600" b="1" i="0" baseline="30000" dirty="0">
                <a:solidFill>
                  <a:schemeClr val="bg1"/>
                </a:solidFill>
                <a:effectLst/>
                <a:latin typeface="system-ui"/>
              </a:rPr>
              <a:t>17 </a:t>
            </a:r>
            <a:r>
              <a:rPr lang="en-US" sz="3600" b="0" i="0" dirty="0">
                <a:solidFill>
                  <a:schemeClr val="bg1"/>
                </a:solidFill>
                <a:effectLst/>
                <a:latin typeface="system-ui"/>
              </a:rPr>
              <a:t>She followed Paul and us, crying out, “These men are servants of the Most High God, who proclaim to you the way of salvation.” </a:t>
            </a:r>
            <a:r>
              <a:rPr lang="en-US" sz="3600" b="1" i="0" baseline="30000" dirty="0">
                <a:solidFill>
                  <a:schemeClr val="bg1"/>
                </a:solidFill>
                <a:effectLst/>
                <a:latin typeface="system-ui"/>
              </a:rPr>
              <a:t>18 </a:t>
            </a:r>
            <a:r>
              <a:rPr lang="en-US" sz="3600" b="0" i="0" dirty="0">
                <a:solidFill>
                  <a:schemeClr val="bg1"/>
                </a:solidFill>
                <a:effectLst/>
                <a:latin typeface="system-ui"/>
              </a:rPr>
              <a:t>And this she kept doing for many days. Paul, having become greatly annoyed, turned and said to the spirit, “I command you in the name of Jesus Christ to come out of her.” And it came out that very hour.</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48579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7097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90617" y="2601157"/>
            <a:ext cx="10759735" cy="3970318"/>
          </a:xfrm>
          <a:prstGeom prst="rect">
            <a:avLst/>
          </a:prstGeom>
          <a:noFill/>
        </p:spPr>
        <p:txBody>
          <a:bodyPr wrap="square" rtlCol="0">
            <a:spAutoFit/>
          </a:bodyPr>
          <a:lstStyle/>
          <a:p>
            <a:r>
              <a:rPr lang="en-US" sz="3600" dirty="0">
                <a:solidFill>
                  <a:schemeClr val="bg1"/>
                </a:solidFill>
                <a:latin typeface="system-ui"/>
              </a:rPr>
              <a:t>2 Corinthians 11:13-14 (ESV)</a:t>
            </a:r>
          </a:p>
          <a:p>
            <a:r>
              <a:rPr lang="en-US" sz="3600" b="1" i="0" baseline="30000" dirty="0">
                <a:solidFill>
                  <a:schemeClr val="bg1"/>
                </a:solidFill>
                <a:effectLst/>
                <a:latin typeface="system-ui"/>
              </a:rPr>
              <a:t>13 </a:t>
            </a:r>
            <a:r>
              <a:rPr lang="en-US" sz="3600" b="0" i="0" dirty="0">
                <a:solidFill>
                  <a:schemeClr val="bg1"/>
                </a:solidFill>
                <a:effectLst/>
                <a:latin typeface="system-ui"/>
              </a:rPr>
              <a:t>For such men are false apostles, deceitful workmen, disguising themselves as apostles of Christ. </a:t>
            </a:r>
            <a:r>
              <a:rPr lang="en-US" sz="3600" b="1" i="0" baseline="30000" dirty="0">
                <a:solidFill>
                  <a:schemeClr val="bg1"/>
                </a:solidFill>
                <a:effectLst/>
                <a:latin typeface="system-ui"/>
              </a:rPr>
              <a:t>14 </a:t>
            </a:r>
            <a:r>
              <a:rPr lang="en-US" sz="3600" b="0" i="0" dirty="0">
                <a:solidFill>
                  <a:schemeClr val="bg1"/>
                </a:solidFill>
                <a:effectLst/>
                <a:latin typeface="system-ui"/>
              </a:rPr>
              <a:t>And no wonder, for even Satan disguises himself as an angel of light. </a:t>
            </a:r>
            <a:r>
              <a:rPr lang="en-US" sz="3600" b="1" i="0" baseline="30000" dirty="0">
                <a:solidFill>
                  <a:schemeClr val="bg1"/>
                </a:solidFill>
                <a:effectLst/>
                <a:latin typeface="system-ui"/>
              </a:rPr>
              <a:t>15 </a:t>
            </a:r>
            <a:r>
              <a:rPr lang="en-US" sz="3600" b="0" i="0" dirty="0">
                <a:solidFill>
                  <a:schemeClr val="bg1"/>
                </a:solidFill>
                <a:effectLst/>
                <a:latin typeface="system-ui"/>
              </a:rPr>
              <a:t>So it is no surprise if his servants, also, disguise themselves as servants of righteousness. Their end will correspond to their deeds.</a:t>
            </a:r>
            <a:endParaRPr lang="en-US" sz="36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107078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25728" y="941034"/>
            <a:ext cx="10737689" cy="5632311"/>
          </a:xfrm>
          <a:prstGeom prst="rect">
            <a:avLst/>
          </a:prstGeom>
          <a:noFill/>
        </p:spPr>
        <p:txBody>
          <a:bodyPr wrap="square" rtlCol="0">
            <a:spAutoFit/>
          </a:bodyPr>
          <a:lstStyle/>
          <a:p>
            <a:r>
              <a:rPr lang="en-US" sz="3600" b="1" spc="300" dirty="0">
                <a:solidFill>
                  <a:schemeClr val="bg1"/>
                </a:solidFill>
                <a:latin typeface="Trade Gothic LT Std"/>
              </a:rPr>
              <a:t>Gift of speaking in other tongues.</a:t>
            </a:r>
            <a:br>
              <a:rPr lang="en-US" sz="3600" spc="300" dirty="0">
                <a:solidFill>
                  <a:schemeClr val="bg1"/>
                </a:solidFill>
                <a:latin typeface="Trade Gothic LT Std"/>
              </a:rPr>
            </a:br>
            <a:r>
              <a:rPr lang="en-US" sz="3600" spc="300" dirty="0">
                <a:solidFill>
                  <a:schemeClr val="bg1"/>
                </a:solidFill>
                <a:latin typeface="Trade Gothic LT Std"/>
              </a:rPr>
              <a:t>-Spiritual language spoken in direction of the Holy Spirit.</a:t>
            </a:r>
          </a:p>
          <a:p>
            <a:r>
              <a:rPr lang="en-US" sz="3600" spc="300" dirty="0">
                <a:solidFill>
                  <a:schemeClr val="bg1"/>
                </a:solidFill>
                <a:latin typeface="Trade Gothic LT Std"/>
              </a:rPr>
              <a:t>-May be understandable human languages as witnessed in Acts 2</a:t>
            </a:r>
          </a:p>
          <a:p>
            <a:r>
              <a:rPr lang="en-US" sz="3600" spc="300" dirty="0">
                <a:solidFill>
                  <a:schemeClr val="bg1"/>
                </a:solidFill>
                <a:latin typeface="Trade Gothic LT Std"/>
              </a:rPr>
              <a:t>-Speaking in tongues needs interpretation (for edifying the church)</a:t>
            </a:r>
          </a:p>
          <a:p>
            <a:r>
              <a:rPr lang="en-US" sz="3600" spc="300" dirty="0">
                <a:solidFill>
                  <a:schemeClr val="bg1"/>
                </a:solidFill>
                <a:latin typeface="Trade Gothic LT Std"/>
              </a:rPr>
              <a:t>- Praying in tongue doesn’t need interpretation.  </a:t>
            </a:r>
            <a:endParaRPr lang="en-US" sz="4400" b="1" spc="300" dirty="0">
              <a:solidFill>
                <a:schemeClr val="bg1"/>
              </a:solidFill>
              <a:latin typeface="Trade Gothic LT Std Bold Conden" pitchFamily="2" charset="0"/>
            </a:endParaRPr>
          </a:p>
          <a:p>
            <a:pPr marL="571500" indent="-571500">
              <a:buFontTx/>
              <a:buChar char="-"/>
            </a:pPr>
            <a:endParaRPr lang="en-US" sz="3600" spc="300" dirty="0">
              <a:solidFill>
                <a:schemeClr val="bg1"/>
              </a:solidFill>
              <a:latin typeface="Trade Gothic LT Std"/>
            </a:endParaRPr>
          </a:p>
        </p:txBody>
      </p:sp>
    </p:spTree>
    <p:extLst>
      <p:ext uri="{BB962C8B-B14F-4D97-AF65-F5344CB8AC3E}">
        <p14:creationId xmlns:p14="http://schemas.microsoft.com/office/powerpoint/2010/main" val="1544994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115603"/>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900781" y="1110086"/>
            <a:ext cx="9974179" cy="5632311"/>
          </a:xfrm>
          <a:prstGeom prst="rect">
            <a:avLst/>
          </a:prstGeom>
          <a:noFill/>
        </p:spPr>
        <p:txBody>
          <a:bodyPr wrap="square" rtlCol="0">
            <a:spAutoFit/>
          </a:bodyPr>
          <a:lstStyle/>
          <a:p>
            <a:r>
              <a:rPr lang="en-US" sz="3600" spc="300" dirty="0">
                <a:solidFill>
                  <a:schemeClr val="bg1"/>
                </a:solidFill>
                <a:latin typeface="Trade Gothic LT Std"/>
              </a:rPr>
              <a:t>Acts 2: 1-4 (ESV)</a:t>
            </a:r>
            <a:br>
              <a:rPr lang="en-US" sz="3600" spc="300" dirty="0">
                <a:solidFill>
                  <a:schemeClr val="bg1"/>
                </a:solidFill>
                <a:latin typeface="Trade Gothic LT Std"/>
              </a:rPr>
            </a:br>
            <a:r>
              <a:rPr lang="en-US" sz="3600" b="0" i="0" dirty="0">
                <a:solidFill>
                  <a:schemeClr val="bg1"/>
                </a:solidFill>
                <a:effectLst/>
                <a:latin typeface="system-ui"/>
              </a:rPr>
              <a:t>When the day of Pentecost arrived, they were all together in one place. </a:t>
            </a:r>
            <a:r>
              <a:rPr lang="en-US" sz="3600" b="1" i="0" baseline="30000" dirty="0">
                <a:solidFill>
                  <a:schemeClr val="bg1"/>
                </a:solidFill>
                <a:effectLst/>
                <a:latin typeface="system-ui"/>
              </a:rPr>
              <a:t>2 </a:t>
            </a:r>
            <a:r>
              <a:rPr lang="en-US" sz="3600" b="0" i="0" dirty="0">
                <a:solidFill>
                  <a:schemeClr val="bg1"/>
                </a:solidFill>
                <a:effectLst/>
                <a:latin typeface="system-ui"/>
              </a:rPr>
              <a:t>And suddenly there came from heaven a sound like a mighty rushing wind, and it filled the entire house where they were sitting. </a:t>
            </a:r>
            <a:r>
              <a:rPr lang="en-US" sz="3600" b="1" i="0" baseline="30000" dirty="0">
                <a:solidFill>
                  <a:schemeClr val="bg1"/>
                </a:solidFill>
                <a:effectLst/>
                <a:latin typeface="system-ui"/>
              </a:rPr>
              <a:t>3 </a:t>
            </a:r>
            <a:r>
              <a:rPr lang="en-US" sz="3600" b="0" i="0" dirty="0">
                <a:solidFill>
                  <a:schemeClr val="bg1"/>
                </a:solidFill>
                <a:effectLst/>
                <a:latin typeface="system-ui"/>
              </a:rPr>
              <a:t>And divided tongues as of fire appeared to them and rested</a:t>
            </a:r>
            <a:r>
              <a:rPr lang="en-US" sz="3600" b="0" i="0" baseline="30000" dirty="0">
                <a:solidFill>
                  <a:schemeClr val="bg1"/>
                </a:solidFill>
                <a:effectLst/>
                <a:latin typeface="system-ui"/>
              </a:rPr>
              <a:t>[</a:t>
            </a:r>
            <a:r>
              <a:rPr lang="en-US" sz="3600" b="0" i="0" baseline="30000" dirty="0">
                <a:solidFill>
                  <a:schemeClr val="bg1"/>
                </a:solidFill>
                <a:effectLst/>
                <a:latin typeface="system-ui"/>
                <a:hlinkClick r:id="rId3" tooltip="See footnote a">
                  <a:extLst>
                    <a:ext uri="{A12FA001-AC4F-418D-AE19-62706E023703}">
                      <ahyp:hlinkClr xmlns:ahyp="http://schemas.microsoft.com/office/drawing/2018/hyperlinkcolor" val="tx"/>
                    </a:ext>
                  </a:extLst>
                </a:hlinkClick>
              </a:rPr>
              <a:t>a</a:t>
            </a:r>
            <a:r>
              <a:rPr lang="en-US" sz="3600" b="0" i="0" baseline="30000" dirty="0">
                <a:solidFill>
                  <a:schemeClr val="bg1"/>
                </a:solidFill>
                <a:effectLst/>
                <a:latin typeface="system-ui"/>
              </a:rPr>
              <a:t>]</a:t>
            </a:r>
            <a:r>
              <a:rPr lang="en-US" sz="3600" b="0" i="0" dirty="0">
                <a:solidFill>
                  <a:schemeClr val="bg1"/>
                </a:solidFill>
                <a:effectLst/>
                <a:latin typeface="system-ui"/>
              </a:rPr>
              <a:t> on each one of them. </a:t>
            </a:r>
            <a:r>
              <a:rPr lang="en-US" sz="3600" b="1" i="0" baseline="30000" dirty="0">
                <a:solidFill>
                  <a:schemeClr val="bg1"/>
                </a:solidFill>
                <a:effectLst/>
                <a:latin typeface="system-ui"/>
              </a:rPr>
              <a:t>4 </a:t>
            </a:r>
            <a:r>
              <a:rPr lang="en-US" sz="3600" b="0" i="0" dirty="0">
                <a:solidFill>
                  <a:schemeClr val="bg1"/>
                </a:solidFill>
                <a:effectLst/>
                <a:latin typeface="system-ui"/>
              </a:rPr>
              <a:t>And they were all filled with the Holy Spirit and </a:t>
            </a:r>
            <a:r>
              <a:rPr lang="en-US" sz="3600" b="0" i="0" u="sng" dirty="0">
                <a:solidFill>
                  <a:schemeClr val="bg1"/>
                </a:solidFill>
                <a:effectLst/>
                <a:latin typeface="system-ui"/>
              </a:rPr>
              <a:t>began to speak in other tongues as the Spirit gave them utterance</a:t>
            </a:r>
            <a:r>
              <a:rPr lang="en-US" sz="3600" b="0" i="0" dirty="0">
                <a:solidFill>
                  <a:schemeClr val="bg1"/>
                </a:solidFill>
                <a:effectLst/>
                <a:latin typeface="system-ui"/>
              </a:rPr>
              <a:t>.</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50613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63429" y="774862"/>
            <a:ext cx="9974179" cy="5632311"/>
          </a:xfrm>
          <a:prstGeom prst="rect">
            <a:avLst/>
          </a:prstGeom>
          <a:noFill/>
        </p:spPr>
        <p:txBody>
          <a:bodyPr wrap="square" rtlCol="0">
            <a:spAutoFit/>
          </a:bodyPr>
          <a:lstStyle/>
          <a:p>
            <a:r>
              <a:rPr lang="en-US" sz="3600" spc="300" dirty="0">
                <a:solidFill>
                  <a:schemeClr val="bg1"/>
                </a:solidFill>
                <a:latin typeface="Trade Gothic LT Std"/>
              </a:rPr>
              <a:t>Acts 2: 5-8 (ESV)</a:t>
            </a:r>
            <a:br>
              <a:rPr lang="en-US" sz="3600" spc="300" dirty="0">
                <a:solidFill>
                  <a:schemeClr val="bg1"/>
                </a:solidFill>
                <a:latin typeface="Trade Gothic LT Std"/>
              </a:rPr>
            </a:br>
            <a:r>
              <a:rPr lang="en-US" sz="3600" b="1" i="0" baseline="30000" dirty="0">
                <a:solidFill>
                  <a:schemeClr val="bg1"/>
                </a:solidFill>
                <a:effectLst/>
                <a:latin typeface="system-ui"/>
              </a:rPr>
              <a:t>5 </a:t>
            </a:r>
            <a:r>
              <a:rPr lang="en-US" sz="3600" b="0" i="0" dirty="0">
                <a:solidFill>
                  <a:schemeClr val="bg1"/>
                </a:solidFill>
                <a:effectLst/>
                <a:latin typeface="system-ui"/>
              </a:rPr>
              <a:t>Now there were dwelling in Jerusalem Jews, devout men from every nation under heaven. </a:t>
            </a:r>
            <a:r>
              <a:rPr lang="en-US" sz="3600" b="1" i="0" baseline="30000" dirty="0">
                <a:solidFill>
                  <a:schemeClr val="bg1"/>
                </a:solidFill>
                <a:effectLst/>
                <a:latin typeface="system-ui"/>
              </a:rPr>
              <a:t>6 </a:t>
            </a:r>
            <a:r>
              <a:rPr lang="en-US" sz="3600" b="0" i="0" dirty="0">
                <a:solidFill>
                  <a:schemeClr val="bg1"/>
                </a:solidFill>
                <a:effectLst/>
                <a:latin typeface="system-ui"/>
              </a:rPr>
              <a:t>And at this sound the multitude came together, and they were bewildered, because each one was hearing them speak in his own language. </a:t>
            </a:r>
            <a:r>
              <a:rPr lang="en-US" sz="3600" b="1" i="0" baseline="30000" dirty="0">
                <a:solidFill>
                  <a:schemeClr val="bg1"/>
                </a:solidFill>
                <a:effectLst/>
                <a:latin typeface="system-ui"/>
              </a:rPr>
              <a:t>7 </a:t>
            </a:r>
            <a:r>
              <a:rPr lang="en-US" sz="3600" b="0" i="0" dirty="0">
                <a:solidFill>
                  <a:schemeClr val="bg1"/>
                </a:solidFill>
                <a:effectLst/>
                <a:latin typeface="system-ui"/>
              </a:rPr>
              <a:t>And they were amazed and astonished, saying, “Are not all these who are speaking Galileans? </a:t>
            </a:r>
            <a:r>
              <a:rPr lang="en-US" sz="3600" b="1" i="0" baseline="30000" dirty="0">
                <a:solidFill>
                  <a:schemeClr val="bg1"/>
                </a:solidFill>
                <a:effectLst/>
                <a:latin typeface="system-ui"/>
              </a:rPr>
              <a:t>8 </a:t>
            </a:r>
            <a:r>
              <a:rPr lang="en-US" sz="3600" b="0" i="0" dirty="0">
                <a:solidFill>
                  <a:schemeClr val="bg1"/>
                </a:solidFill>
                <a:effectLst/>
                <a:latin typeface="system-ui"/>
              </a:rPr>
              <a:t>And how is it that we hear, each of us in his own native language? </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17935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10164" y="4039717"/>
            <a:ext cx="9974179" cy="2308324"/>
          </a:xfrm>
          <a:prstGeom prst="rect">
            <a:avLst/>
          </a:prstGeom>
          <a:noFill/>
        </p:spPr>
        <p:txBody>
          <a:bodyPr wrap="square" rtlCol="0">
            <a:spAutoFit/>
          </a:bodyPr>
          <a:lstStyle/>
          <a:p>
            <a:r>
              <a:rPr lang="en-US" sz="3600" b="1" spc="300" dirty="0">
                <a:solidFill>
                  <a:schemeClr val="bg1"/>
                </a:solidFill>
                <a:latin typeface="Trade Gothic LT Std"/>
              </a:rPr>
              <a:t>Interpretation of tongues</a:t>
            </a:r>
            <a:br>
              <a:rPr lang="en-US" sz="3600" spc="300" dirty="0">
                <a:solidFill>
                  <a:schemeClr val="bg1"/>
                </a:solidFill>
                <a:latin typeface="Trade Gothic LT Std"/>
              </a:rPr>
            </a:br>
            <a:r>
              <a:rPr lang="en-US" sz="3600" baseline="30000" dirty="0">
                <a:solidFill>
                  <a:schemeClr val="bg1"/>
                </a:solidFill>
                <a:effectLst/>
                <a:latin typeface="Trade Gothic LT Std"/>
              </a:rPr>
              <a:t>-</a:t>
            </a:r>
            <a:r>
              <a:rPr lang="en-US" sz="3600" spc="300" dirty="0">
                <a:solidFill>
                  <a:schemeClr val="bg1"/>
                </a:solidFill>
                <a:latin typeface="Trade Gothic LT Std"/>
              </a:rPr>
              <a:t>Ability to supernaturally understand when someone is speaking in tongues</a:t>
            </a:r>
            <a:r>
              <a:rPr lang="en-US" sz="3600" baseline="30000" dirty="0">
                <a:solidFill>
                  <a:schemeClr val="bg1"/>
                </a:solidFill>
                <a:effectLst/>
                <a:latin typeface="Trade Gothic LT Std"/>
              </a:rPr>
              <a:t>.</a:t>
            </a:r>
          </a:p>
          <a:p>
            <a:r>
              <a:rPr lang="en-US" sz="3600" baseline="30000" dirty="0">
                <a:solidFill>
                  <a:schemeClr val="bg1"/>
                </a:solidFill>
                <a:effectLst/>
                <a:latin typeface="Trade Gothic LT Std"/>
              </a:rPr>
              <a:t> </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35646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625728" y="335845"/>
            <a:ext cx="9974179" cy="6186309"/>
          </a:xfrm>
          <a:prstGeom prst="rect">
            <a:avLst/>
          </a:prstGeom>
          <a:noFill/>
        </p:spPr>
        <p:txBody>
          <a:bodyPr wrap="square" rtlCol="0">
            <a:spAutoFit/>
          </a:bodyPr>
          <a:lstStyle/>
          <a:p>
            <a:r>
              <a:rPr lang="en-US" sz="3600" spc="300" dirty="0">
                <a:solidFill>
                  <a:schemeClr val="bg1"/>
                </a:solidFill>
                <a:latin typeface="Trade Gothic LT Std"/>
              </a:rPr>
              <a:t>1 Corinthians 14:</a:t>
            </a:r>
            <a:r>
              <a:rPr lang="en-US" sz="3600" spc="300" dirty="0">
                <a:solidFill>
                  <a:srgbClr val="00B050"/>
                </a:solidFill>
                <a:latin typeface="Trade Gothic LT Std"/>
              </a:rPr>
              <a:t>2</a:t>
            </a:r>
            <a:r>
              <a:rPr lang="en-US" sz="3600" spc="300" dirty="0">
                <a:solidFill>
                  <a:schemeClr val="bg1"/>
                </a:solidFill>
                <a:latin typeface="Trade Gothic LT Std"/>
              </a:rPr>
              <a:t>, 13 (ESV)</a:t>
            </a:r>
          </a:p>
          <a:p>
            <a:r>
              <a:rPr lang="en-US" sz="3600" b="1" i="0" baseline="30000" dirty="0">
                <a:solidFill>
                  <a:srgbClr val="00B050"/>
                </a:solidFill>
                <a:effectLst/>
                <a:latin typeface="system-ui"/>
              </a:rPr>
              <a:t>2 </a:t>
            </a:r>
            <a:r>
              <a:rPr lang="en-US" sz="3600" b="0" i="0" dirty="0">
                <a:solidFill>
                  <a:srgbClr val="00B050"/>
                </a:solidFill>
                <a:effectLst/>
                <a:latin typeface="system-ui"/>
              </a:rPr>
              <a:t>For one who speaks in a tongue speaks not to men but to God; for no one understands him, but he utters mysteries in the Spirit. </a:t>
            </a:r>
          </a:p>
          <a:p>
            <a:endParaRPr lang="en-US" sz="3600" b="0" i="0" dirty="0">
              <a:solidFill>
                <a:srgbClr val="00B050"/>
              </a:solidFill>
              <a:effectLst/>
              <a:latin typeface="system-ui"/>
            </a:endParaRPr>
          </a:p>
          <a:p>
            <a:r>
              <a:rPr lang="en-US" sz="3600" b="1" i="0" baseline="30000" dirty="0">
                <a:solidFill>
                  <a:schemeClr val="bg1"/>
                </a:solidFill>
                <a:effectLst/>
                <a:latin typeface="system-ui"/>
              </a:rPr>
              <a:t>6 </a:t>
            </a:r>
            <a:r>
              <a:rPr lang="en-US" sz="3600" b="0" i="0" dirty="0">
                <a:solidFill>
                  <a:schemeClr val="bg1"/>
                </a:solidFill>
                <a:effectLst/>
                <a:latin typeface="system-ui"/>
              </a:rPr>
              <a:t>Now, brothers,</a:t>
            </a:r>
            <a:r>
              <a:rPr lang="en-US" sz="3600" baseline="30000" dirty="0">
                <a:solidFill>
                  <a:schemeClr val="bg1"/>
                </a:solidFill>
                <a:latin typeface="system-ui"/>
              </a:rPr>
              <a:t> </a:t>
            </a:r>
            <a:r>
              <a:rPr lang="en-US" sz="3600" b="0" i="0" dirty="0">
                <a:solidFill>
                  <a:schemeClr val="bg1"/>
                </a:solidFill>
                <a:effectLst/>
                <a:latin typeface="system-ui"/>
              </a:rPr>
              <a:t>if I come to you speaking in tongues, how will I benefit you unless I bring you some revelation or knowledge or prophecy or teaching? </a:t>
            </a:r>
            <a:br>
              <a:rPr lang="en-US" sz="3600" spc="300" dirty="0">
                <a:solidFill>
                  <a:schemeClr val="bg1"/>
                </a:solidFill>
                <a:latin typeface="Trade Gothic LT Std"/>
              </a:rPr>
            </a:br>
            <a:r>
              <a:rPr lang="en-US" sz="3600" i="0" baseline="30000" dirty="0">
                <a:solidFill>
                  <a:schemeClr val="bg1"/>
                </a:solidFill>
                <a:effectLst/>
                <a:latin typeface="system-ui"/>
              </a:rPr>
              <a:t>13 </a:t>
            </a:r>
            <a:r>
              <a:rPr lang="en-US" sz="3600" i="0" dirty="0">
                <a:solidFill>
                  <a:schemeClr val="bg1"/>
                </a:solidFill>
                <a:effectLst/>
                <a:latin typeface="system-ui"/>
              </a:rPr>
              <a:t>Therefore, one who speaks in a tongue should pray that he may interpret. </a:t>
            </a:r>
            <a:endParaRPr lang="en-US" sz="44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411475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01286" y="896892"/>
            <a:ext cx="9974179" cy="5632311"/>
          </a:xfrm>
          <a:prstGeom prst="rect">
            <a:avLst/>
          </a:prstGeom>
          <a:noFill/>
        </p:spPr>
        <p:txBody>
          <a:bodyPr wrap="square" rtlCol="0">
            <a:spAutoFit/>
          </a:bodyPr>
          <a:lstStyle/>
          <a:p>
            <a:r>
              <a:rPr lang="en-US" sz="3600" b="1" spc="300" dirty="0">
                <a:solidFill>
                  <a:schemeClr val="bg1"/>
                </a:solidFill>
                <a:latin typeface="Trade Gothic LT Std"/>
              </a:rPr>
              <a:t>Key takeaways:</a:t>
            </a:r>
            <a:br>
              <a:rPr lang="en-US" sz="3600" spc="300" dirty="0">
                <a:solidFill>
                  <a:schemeClr val="bg1"/>
                </a:solidFill>
                <a:latin typeface="Trade Gothic LT Std"/>
              </a:rPr>
            </a:br>
            <a:r>
              <a:rPr lang="en-US" sz="3600" spc="300" dirty="0">
                <a:solidFill>
                  <a:schemeClr val="bg1"/>
                </a:solidFill>
                <a:latin typeface="Trade Gothic LT Std"/>
              </a:rPr>
              <a:t>- Gifts of the Holy Spirit are given to us to equip us for work of ministry. </a:t>
            </a:r>
          </a:p>
          <a:p>
            <a:r>
              <a:rPr lang="en-US" sz="3600" spc="300" dirty="0">
                <a:solidFill>
                  <a:schemeClr val="bg1"/>
                </a:solidFill>
                <a:latin typeface="Trade Gothic LT Std"/>
              </a:rPr>
              <a:t>-Gifts are given to us to edify (build up) the church of Christ. </a:t>
            </a:r>
          </a:p>
          <a:p>
            <a:r>
              <a:rPr lang="en-US" sz="3600" spc="300" dirty="0">
                <a:solidFill>
                  <a:schemeClr val="bg1"/>
                </a:solidFill>
                <a:latin typeface="Trade Gothic LT Std"/>
              </a:rPr>
              <a:t>-Gifts should not be used for self-seeking purposes or building oneself a reputation. Use the gift to glorify Christ, not yourself!</a:t>
            </a:r>
          </a:p>
          <a:p>
            <a:r>
              <a:rPr lang="en-US" sz="3600" spc="300" dirty="0">
                <a:solidFill>
                  <a:schemeClr val="bg1"/>
                </a:solidFill>
                <a:latin typeface="Trade Gothic LT Std"/>
              </a:rPr>
              <a:t>- Gifts are not a measure of spirituality, God gives as He wills! </a:t>
            </a:r>
            <a:endParaRPr lang="en-US" sz="44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394941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852257" y="1819922"/>
            <a:ext cx="10348107" cy="4524315"/>
          </a:xfrm>
          <a:prstGeom prst="rect">
            <a:avLst/>
          </a:prstGeom>
          <a:noFill/>
        </p:spPr>
        <p:txBody>
          <a:bodyPr wrap="square" rtlCol="0">
            <a:spAutoFit/>
          </a:bodyPr>
          <a:lstStyle/>
          <a:p>
            <a:r>
              <a:rPr lang="en-US" sz="3600" spc="300" dirty="0">
                <a:solidFill>
                  <a:schemeClr val="bg1"/>
                </a:solidFill>
                <a:latin typeface="Trade Gothic LT Std"/>
              </a:rPr>
              <a:t>1 Corinthians 12:1-3(ESV)</a:t>
            </a:r>
            <a:br>
              <a:rPr lang="en-US" sz="3600" spc="300" dirty="0">
                <a:solidFill>
                  <a:schemeClr val="bg1"/>
                </a:solidFill>
                <a:latin typeface="Trade Gothic LT Std"/>
              </a:rPr>
            </a:br>
            <a:r>
              <a:rPr lang="en-US" sz="3600" b="0" i="0" dirty="0">
                <a:solidFill>
                  <a:schemeClr val="bg1"/>
                </a:solidFill>
                <a:effectLst/>
                <a:latin typeface="system-ui"/>
              </a:rPr>
              <a:t>Now about the gifts of the Spirit, brothers and sisters, I do not want you to be uninformed. </a:t>
            </a:r>
            <a:r>
              <a:rPr lang="en-US" sz="3600" b="1" i="0" baseline="30000" dirty="0">
                <a:solidFill>
                  <a:schemeClr val="bg1"/>
                </a:solidFill>
                <a:effectLst/>
                <a:latin typeface="system-ui"/>
              </a:rPr>
              <a:t>2 </a:t>
            </a:r>
            <a:r>
              <a:rPr lang="en-US" sz="3600" b="0" i="0" dirty="0">
                <a:solidFill>
                  <a:schemeClr val="bg1"/>
                </a:solidFill>
                <a:effectLst/>
                <a:latin typeface="system-ui"/>
              </a:rPr>
              <a:t>You know that when you were pagans, somehow or other you were influenced and led astray to mute idols. </a:t>
            </a:r>
            <a:r>
              <a:rPr lang="en-US" sz="3600" b="1" i="0" baseline="30000" dirty="0">
                <a:solidFill>
                  <a:schemeClr val="bg1"/>
                </a:solidFill>
                <a:effectLst/>
                <a:latin typeface="system-ui"/>
              </a:rPr>
              <a:t>3 </a:t>
            </a:r>
            <a:r>
              <a:rPr lang="en-US" sz="3600" b="0" i="0" dirty="0">
                <a:solidFill>
                  <a:schemeClr val="bg1"/>
                </a:solidFill>
                <a:effectLst/>
                <a:latin typeface="system-ui"/>
              </a:rPr>
              <a:t>Therefore I want you to know that no one who is speaking by the Spirit of God says, “Jesus be cursed,” and no one can say, “Jesus is Lord,” except by the Holy Spirit.</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4633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01286" y="1314143"/>
            <a:ext cx="10724349" cy="5078313"/>
          </a:xfrm>
          <a:prstGeom prst="rect">
            <a:avLst/>
          </a:prstGeom>
          <a:noFill/>
        </p:spPr>
        <p:txBody>
          <a:bodyPr wrap="square" rtlCol="0">
            <a:spAutoFit/>
          </a:bodyPr>
          <a:lstStyle/>
          <a:p>
            <a:r>
              <a:rPr lang="en-US" sz="3600" b="1" spc="300" dirty="0">
                <a:solidFill>
                  <a:schemeClr val="bg1"/>
                </a:solidFill>
                <a:latin typeface="Trade Gothic LT Std"/>
              </a:rPr>
              <a:t>1 Corinthians 14:7, 27-30 (ESV)</a:t>
            </a:r>
            <a:br>
              <a:rPr lang="en-US" sz="3600" spc="300" dirty="0">
                <a:solidFill>
                  <a:schemeClr val="bg1"/>
                </a:solidFill>
                <a:latin typeface="Trade Gothic LT Std"/>
              </a:rPr>
            </a:br>
            <a:r>
              <a:rPr lang="en-US" sz="3600" b="0" i="0" dirty="0">
                <a:solidFill>
                  <a:schemeClr val="bg1"/>
                </a:solidFill>
                <a:effectLst/>
                <a:latin typeface="system-ui"/>
              </a:rPr>
              <a:t> </a:t>
            </a:r>
            <a:r>
              <a:rPr lang="en-US" sz="3600" b="1" i="0" baseline="30000" dirty="0">
                <a:solidFill>
                  <a:schemeClr val="bg1"/>
                </a:solidFill>
                <a:effectLst/>
                <a:latin typeface="system-ui"/>
              </a:rPr>
              <a:t>7 </a:t>
            </a:r>
            <a:r>
              <a:rPr lang="en-US" sz="3600" b="0" i="0" dirty="0">
                <a:solidFill>
                  <a:schemeClr val="bg1"/>
                </a:solidFill>
                <a:effectLst/>
                <a:latin typeface="system-ui"/>
              </a:rPr>
              <a:t>To each is given the manifestation of the Spirit for the common good.</a:t>
            </a:r>
          </a:p>
          <a:p>
            <a:r>
              <a:rPr lang="en-US" sz="3600" b="1" i="0" baseline="30000" dirty="0">
                <a:solidFill>
                  <a:schemeClr val="bg1"/>
                </a:solidFill>
                <a:effectLst/>
                <a:latin typeface="system-ui"/>
              </a:rPr>
              <a:t>27 </a:t>
            </a:r>
            <a:r>
              <a:rPr lang="en-US" sz="3600" b="0" i="0" dirty="0">
                <a:solidFill>
                  <a:schemeClr val="bg1"/>
                </a:solidFill>
                <a:effectLst/>
                <a:latin typeface="system-ui"/>
              </a:rPr>
              <a:t>Now you are the body of Christ and individually members of it. </a:t>
            </a:r>
            <a:r>
              <a:rPr lang="en-US" sz="3600" b="1" i="0" baseline="30000" dirty="0">
                <a:solidFill>
                  <a:schemeClr val="bg1"/>
                </a:solidFill>
                <a:effectLst/>
                <a:latin typeface="system-ui"/>
              </a:rPr>
              <a:t>28 </a:t>
            </a:r>
            <a:r>
              <a:rPr lang="en-US" sz="3600" b="0" i="0" dirty="0">
                <a:solidFill>
                  <a:schemeClr val="bg1"/>
                </a:solidFill>
                <a:effectLst/>
                <a:latin typeface="system-ui"/>
              </a:rPr>
              <a:t>And God has appointed in the church first apostles, second prophets, third teachers, then miracles, then gifts of healing, helping, administrating, and various kinds of tongues. </a:t>
            </a:r>
            <a:endParaRPr lang="en-US" sz="36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422484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41488" y="4163794"/>
            <a:ext cx="10724349" cy="2308324"/>
          </a:xfrm>
          <a:prstGeom prst="rect">
            <a:avLst/>
          </a:prstGeom>
          <a:noFill/>
        </p:spPr>
        <p:txBody>
          <a:bodyPr wrap="square" rtlCol="0">
            <a:spAutoFit/>
          </a:bodyPr>
          <a:lstStyle/>
          <a:p>
            <a:r>
              <a:rPr lang="en-US" sz="3600" b="1" spc="300" dirty="0">
                <a:solidFill>
                  <a:schemeClr val="bg1"/>
                </a:solidFill>
                <a:latin typeface="Trade Gothic LT Std"/>
              </a:rPr>
              <a:t>1 Corinthians 14:29-30 (ESV)</a:t>
            </a:r>
            <a:br>
              <a:rPr lang="en-US" sz="3600" spc="300" dirty="0">
                <a:solidFill>
                  <a:schemeClr val="bg1"/>
                </a:solidFill>
                <a:latin typeface="Trade Gothic LT Std"/>
              </a:rPr>
            </a:br>
            <a:r>
              <a:rPr lang="en-US" sz="3600" b="1" i="0" baseline="30000" dirty="0">
                <a:solidFill>
                  <a:schemeClr val="bg1"/>
                </a:solidFill>
                <a:effectLst/>
                <a:latin typeface="system-ui"/>
              </a:rPr>
              <a:t>29 </a:t>
            </a:r>
            <a:r>
              <a:rPr lang="en-US" sz="3600" b="0" i="0" dirty="0">
                <a:solidFill>
                  <a:schemeClr val="bg1"/>
                </a:solidFill>
                <a:effectLst/>
                <a:latin typeface="system-ui"/>
              </a:rPr>
              <a:t>Are all apostles? Are all prophets? Are all teachers? Do all work miracles? </a:t>
            </a:r>
            <a:r>
              <a:rPr lang="en-US" sz="3600" b="1" i="0" baseline="30000" dirty="0">
                <a:solidFill>
                  <a:schemeClr val="bg1"/>
                </a:solidFill>
                <a:effectLst/>
                <a:latin typeface="system-ui"/>
              </a:rPr>
              <a:t>30 </a:t>
            </a:r>
            <a:r>
              <a:rPr lang="en-US" sz="3600" b="0" i="0" dirty="0">
                <a:solidFill>
                  <a:schemeClr val="bg1"/>
                </a:solidFill>
                <a:effectLst/>
                <a:latin typeface="system-ui"/>
              </a:rPr>
              <a:t>Do all possess gifts of healing? Do all speak with tongues? Do all interpret?</a:t>
            </a:r>
            <a:endParaRPr lang="en-US" sz="36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396270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D169B-303A-E24F-BFBE-8C0D1A358EB7}"/>
              </a:ext>
            </a:extLst>
          </p:cNvPr>
          <p:cNvPicPr>
            <a:picLocks noChangeAspect="1"/>
          </p:cNvPicPr>
          <p:nvPr/>
        </p:nvPicPr>
        <p:blipFill>
          <a:blip r:embed="rId2"/>
          <a:stretch>
            <a:fillRect/>
          </a:stretch>
        </p:blipFill>
        <p:spPr>
          <a:xfrm>
            <a:off x="3338763" y="671763"/>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0AB6FC6F-E184-0945-8E0C-9C91D2D2221F}"/>
              </a:ext>
            </a:extLst>
          </p:cNvPr>
          <p:cNvPicPr>
            <a:picLocks noChangeAspect="1"/>
          </p:cNvPicPr>
          <p:nvPr/>
        </p:nvPicPr>
        <p:blipFill>
          <a:blip r:embed="rId4"/>
          <a:stretch>
            <a:fillRect/>
          </a:stretch>
        </p:blipFill>
        <p:spPr>
          <a:xfrm>
            <a:off x="2904789" y="2263418"/>
            <a:ext cx="6358355" cy="1165582"/>
          </a:xfrm>
          <a:prstGeom prst="rect">
            <a:avLst/>
          </a:prstGeom>
        </p:spPr>
      </p:pic>
    </p:spTree>
    <p:extLst>
      <p:ext uri="{BB962C8B-B14F-4D97-AF65-F5344CB8AC3E}">
        <p14:creationId xmlns:p14="http://schemas.microsoft.com/office/powerpoint/2010/main" val="2071521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FD7678-E4B6-B04C-896B-DE99278CE995}"/>
              </a:ext>
            </a:extLst>
          </p:cNvPr>
          <p:cNvPicPr>
            <a:picLocks noChangeAspect="1"/>
          </p:cNvPicPr>
          <p:nvPr/>
        </p:nvPicPr>
        <p:blipFill>
          <a:blip r:embed="rId2"/>
          <a:stretch>
            <a:fillRect/>
          </a:stretch>
        </p:blipFill>
        <p:spPr>
          <a:xfrm>
            <a:off x="3338763" y="671763"/>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883DAF67-D0B8-3642-AEE1-48DD2F0134CF}"/>
              </a:ext>
            </a:extLst>
          </p:cNvPr>
          <p:cNvPicPr>
            <a:picLocks noChangeAspect="1"/>
          </p:cNvPicPr>
          <p:nvPr/>
        </p:nvPicPr>
        <p:blipFill>
          <a:blip r:embed="rId4"/>
          <a:stretch>
            <a:fillRect/>
          </a:stretch>
        </p:blipFill>
        <p:spPr>
          <a:xfrm>
            <a:off x="3599445" y="2202782"/>
            <a:ext cx="4969043" cy="2024174"/>
          </a:xfrm>
          <a:prstGeom prst="rect">
            <a:avLst/>
          </a:prstGeom>
        </p:spPr>
      </p:pic>
    </p:spTree>
    <p:extLst>
      <p:ext uri="{BB962C8B-B14F-4D97-AF65-F5344CB8AC3E}">
        <p14:creationId xmlns:p14="http://schemas.microsoft.com/office/powerpoint/2010/main" val="47038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701336" y="2112886"/>
            <a:ext cx="10635448" cy="3416320"/>
          </a:xfrm>
          <a:prstGeom prst="rect">
            <a:avLst/>
          </a:prstGeom>
          <a:noFill/>
        </p:spPr>
        <p:txBody>
          <a:bodyPr wrap="square" rtlCol="0">
            <a:spAutoFit/>
          </a:bodyPr>
          <a:lstStyle/>
          <a:p>
            <a:r>
              <a:rPr lang="en-US" sz="3600" spc="300" dirty="0">
                <a:solidFill>
                  <a:schemeClr val="bg1"/>
                </a:solidFill>
                <a:latin typeface="Trade Gothic LT Std"/>
              </a:rPr>
              <a:t>1 Corinthians 12:4-6(ESV)</a:t>
            </a:r>
            <a:br>
              <a:rPr lang="en-US" sz="3600" spc="300" dirty="0">
                <a:solidFill>
                  <a:schemeClr val="bg1"/>
                </a:solidFill>
                <a:latin typeface="Trade Gothic LT Std"/>
              </a:rPr>
            </a:br>
            <a:r>
              <a:rPr lang="en-US" sz="4400" b="1" i="0" baseline="30000" dirty="0">
                <a:solidFill>
                  <a:schemeClr val="bg1"/>
                </a:solidFill>
                <a:effectLst/>
                <a:latin typeface="system-ui"/>
              </a:rPr>
              <a:t>4</a:t>
            </a:r>
            <a:r>
              <a:rPr lang="en-US" sz="3600" b="1" i="0" baseline="30000" dirty="0">
                <a:solidFill>
                  <a:schemeClr val="bg1"/>
                </a:solidFill>
                <a:effectLst/>
                <a:latin typeface="system-ui"/>
              </a:rPr>
              <a:t> </a:t>
            </a:r>
            <a:r>
              <a:rPr lang="en-US" sz="3600" b="0" i="0" dirty="0">
                <a:solidFill>
                  <a:schemeClr val="bg1"/>
                </a:solidFill>
                <a:effectLst/>
                <a:latin typeface="system-ui"/>
              </a:rPr>
              <a:t>There are different kinds of gifts, but the same Spirit distributes them. </a:t>
            </a:r>
            <a:r>
              <a:rPr lang="en-US" sz="3600" b="1" i="0" baseline="30000" dirty="0">
                <a:solidFill>
                  <a:schemeClr val="bg1"/>
                </a:solidFill>
                <a:effectLst/>
                <a:latin typeface="system-ui"/>
              </a:rPr>
              <a:t>5 </a:t>
            </a:r>
            <a:r>
              <a:rPr lang="en-US" sz="3600" b="0" i="0" dirty="0">
                <a:solidFill>
                  <a:schemeClr val="bg1"/>
                </a:solidFill>
                <a:effectLst/>
                <a:latin typeface="system-ui"/>
              </a:rPr>
              <a:t>There are different kinds of service, but the same Lord. </a:t>
            </a:r>
            <a:r>
              <a:rPr lang="en-US" sz="3600" b="1" i="0" baseline="30000" dirty="0">
                <a:solidFill>
                  <a:schemeClr val="bg1"/>
                </a:solidFill>
                <a:effectLst/>
                <a:latin typeface="system-ui"/>
              </a:rPr>
              <a:t>6 </a:t>
            </a:r>
            <a:r>
              <a:rPr lang="en-US" sz="3600" b="0" i="0" dirty="0">
                <a:solidFill>
                  <a:schemeClr val="bg1"/>
                </a:solidFill>
                <a:effectLst/>
                <a:latin typeface="system-ui"/>
              </a:rPr>
              <a:t>There are different kinds of working, but in all of them and in everyone it is the same God at work.</a:t>
            </a:r>
            <a:endParaRPr lang="en-US" sz="36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36970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94508" y="2356399"/>
            <a:ext cx="10453604" cy="3970318"/>
          </a:xfrm>
          <a:prstGeom prst="rect">
            <a:avLst/>
          </a:prstGeom>
          <a:noFill/>
        </p:spPr>
        <p:txBody>
          <a:bodyPr wrap="square" rtlCol="0">
            <a:spAutoFit/>
          </a:bodyPr>
          <a:lstStyle/>
          <a:p>
            <a:r>
              <a:rPr lang="en-US" sz="3600" spc="300" dirty="0">
                <a:solidFill>
                  <a:schemeClr val="bg1"/>
                </a:solidFill>
                <a:latin typeface="Trade Gothic LT Std"/>
              </a:rPr>
              <a:t>1 Corinthians 12:7-10(ESV)</a:t>
            </a:r>
            <a:br>
              <a:rPr lang="en-US" sz="3600" spc="300" dirty="0">
                <a:solidFill>
                  <a:schemeClr val="bg1"/>
                </a:solidFill>
                <a:latin typeface="Trade Gothic LT Std"/>
              </a:rPr>
            </a:br>
            <a:r>
              <a:rPr lang="en-US" sz="3600" b="1" i="0" baseline="30000" dirty="0">
                <a:solidFill>
                  <a:schemeClr val="bg1"/>
                </a:solidFill>
                <a:effectLst/>
                <a:latin typeface="system-ui"/>
              </a:rPr>
              <a:t>7 </a:t>
            </a:r>
            <a:r>
              <a:rPr lang="en-US" sz="3600" b="0" i="0" dirty="0">
                <a:solidFill>
                  <a:schemeClr val="bg1"/>
                </a:solidFill>
                <a:effectLst/>
                <a:latin typeface="system-ui"/>
              </a:rPr>
              <a:t>Now to each one the manifestation of the Spirit is given for the common good. </a:t>
            </a:r>
            <a:r>
              <a:rPr lang="en-US" sz="3600" b="1" i="0" baseline="30000" dirty="0">
                <a:solidFill>
                  <a:schemeClr val="bg1"/>
                </a:solidFill>
                <a:effectLst/>
                <a:latin typeface="system-ui"/>
              </a:rPr>
              <a:t>8 </a:t>
            </a:r>
            <a:r>
              <a:rPr lang="en-US" sz="3600" b="0" i="0" dirty="0">
                <a:solidFill>
                  <a:schemeClr val="bg1"/>
                </a:solidFill>
                <a:effectLst/>
                <a:latin typeface="system-ui"/>
              </a:rPr>
              <a:t>To one there is given through the Spirit a </a:t>
            </a:r>
            <a:r>
              <a:rPr lang="en-US" sz="3600" b="0" i="0" u="sng" dirty="0">
                <a:solidFill>
                  <a:schemeClr val="bg1"/>
                </a:solidFill>
                <a:effectLst/>
                <a:latin typeface="system-ui"/>
              </a:rPr>
              <a:t>message of wisdom</a:t>
            </a:r>
            <a:r>
              <a:rPr lang="en-US" sz="3600" b="0" i="0" dirty="0">
                <a:solidFill>
                  <a:schemeClr val="bg1"/>
                </a:solidFill>
                <a:effectLst/>
                <a:latin typeface="system-ui"/>
              </a:rPr>
              <a:t>, to another a </a:t>
            </a:r>
            <a:r>
              <a:rPr lang="en-US" sz="3600" b="0" i="0" u="sng" dirty="0">
                <a:solidFill>
                  <a:schemeClr val="bg1"/>
                </a:solidFill>
                <a:effectLst/>
                <a:latin typeface="system-ui"/>
              </a:rPr>
              <a:t>message of knowledge </a:t>
            </a:r>
            <a:r>
              <a:rPr lang="en-US" sz="3600" b="0" i="0" dirty="0">
                <a:solidFill>
                  <a:schemeClr val="bg1"/>
                </a:solidFill>
                <a:effectLst/>
                <a:latin typeface="system-ui"/>
              </a:rPr>
              <a:t>by means of the same Spirit, </a:t>
            </a:r>
            <a:r>
              <a:rPr lang="en-US" sz="3600" b="1" i="0" baseline="30000" dirty="0">
                <a:solidFill>
                  <a:schemeClr val="bg1"/>
                </a:solidFill>
                <a:effectLst/>
                <a:latin typeface="system-ui"/>
              </a:rPr>
              <a:t>9 </a:t>
            </a:r>
            <a:r>
              <a:rPr lang="en-US" sz="3600" b="0" i="0" dirty="0">
                <a:solidFill>
                  <a:schemeClr val="bg1"/>
                </a:solidFill>
                <a:effectLst/>
                <a:latin typeface="system-ui"/>
              </a:rPr>
              <a:t>to another </a:t>
            </a:r>
            <a:r>
              <a:rPr lang="en-US" sz="3600" b="0" i="0" u="sng" dirty="0">
                <a:solidFill>
                  <a:schemeClr val="bg1"/>
                </a:solidFill>
                <a:effectLst/>
                <a:latin typeface="system-ui"/>
              </a:rPr>
              <a:t>faith</a:t>
            </a:r>
            <a:r>
              <a:rPr lang="en-US" sz="3600" b="0" i="0" dirty="0">
                <a:solidFill>
                  <a:schemeClr val="bg1"/>
                </a:solidFill>
                <a:effectLst/>
                <a:latin typeface="system-ui"/>
              </a:rPr>
              <a:t> by the same Spirit, to another </a:t>
            </a:r>
            <a:r>
              <a:rPr lang="en-US" sz="3600" b="0" i="0" u="sng" dirty="0">
                <a:solidFill>
                  <a:schemeClr val="bg1"/>
                </a:solidFill>
                <a:effectLst/>
                <a:latin typeface="system-ui"/>
              </a:rPr>
              <a:t>gifts of healing </a:t>
            </a:r>
            <a:r>
              <a:rPr lang="en-US" sz="3600" b="0" i="0" dirty="0">
                <a:solidFill>
                  <a:schemeClr val="bg1"/>
                </a:solidFill>
                <a:effectLst/>
                <a:latin typeface="system-ui"/>
              </a:rPr>
              <a:t>by that one Spirit,</a:t>
            </a:r>
            <a:endParaRPr lang="en-US" sz="36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18694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54707" y="1953465"/>
            <a:ext cx="9974179" cy="4524315"/>
          </a:xfrm>
          <a:prstGeom prst="rect">
            <a:avLst/>
          </a:prstGeom>
          <a:noFill/>
        </p:spPr>
        <p:txBody>
          <a:bodyPr wrap="square" rtlCol="0">
            <a:spAutoFit/>
          </a:bodyPr>
          <a:lstStyle/>
          <a:p>
            <a:r>
              <a:rPr lang="en-US" sz="3600" spc="300" dirty="0">
                <a:solidFill>
                  <a:schemeClr val="bg1"/>
                </a:solidFill>
                <a:latin typeface="Trade Gothic LT Std"/>
              </a:rPr>
              <a:t>1 Corinthians 12:10-11(ESV)</a:t>
            </a:r>
            <a:br>
              <a:rPr lang="en-US" sz="3600" spc="300" dirty="0">
                <a:solidFill>
                  <a:schemeClr val="bg1"/>
                </a:solidFill>
                <a:latin typeface="Trade Gothic LT Std"/>
              </a:rPr>
            </a:br>
            <a:r>
              <a:rPr lang="en-US" sz="3600" b="1" i="0" baseline="30000" dirty="0">
                <a:solidFill>
                  <a:schemeClr val="bg1"/>
                </a:solidFill>
                <a:effectLst/>
                <a:latin typeface="system-ui"/>
              </a:rPr>
              <a:t>10 </a:t>
            </a:r>
            <a:r>
              <a:rPr lang="en-US" sz="3600" b="0" i="0" dirty="0">
                <a:solidFill>
                  <a:schemeClr val="bg1"/>
                </a:solidFill>
                <a:effectLst/>
                <a:latin typeface="system-ui"/>
              </a:rPr>
              <a:t>to another </a:t>
            </a:r>
            <a:r>
              <a:rPr lang="en-US" sz="3600" b="0" i="0" u="sng" dirty="0">
                <a:solidFill>
                  <a:schemeClr val="bg1"/>
                </a:solidFill>
                <a:effectLst/>
                <a:latin typeface="system-ui"/>
              </a:rPr>
              <a:t>miraculous powers</a:t>
            </a:r>
            <a:r>
              <a:rPr lang="en-US" sz="3600" b="0" i="0" dirty="0">
                <a:solidFill>
                  <a:schemeClr val="bg1"/>
                </a:solidFill>
                <a:effectLst/>
                <a:latin typeface="system-ui"/>
              </a:rPr>
              <a:t>, to another </a:t>
            </a:r>
            <a:r>
              <a:rPr lang="en-US" sz="3600" b="0" i="0" u="sng" dirty="0">
                <a:solidFill>
                  <a:schemeClr val="bg1"/>
                </a:solidFill>
                <a:effectLst/>
                <a:latin typeface="system-ui"/>
              </a:rPr>
              <a:t>prophecy</a:t>
            </a:r>
            <a:r>
              <a:rPr lang="en-US" sz="3600" b="0" i="0" dirty="0">
                <a:solidFill>
                  <a:schemeClr val="bg1"/>
                </a:solidFill>
                <a:effectLst/>
                <a:latin typeface="system-ui"/>
              </a:rPr>
              <a:t>, to another </a:t>
            </a:r>
            <a:r>
              <a:rPr lang="en-US" sz="3600" b="0" i="0" u="sng" dirty="0">
                <a:solidFill>
                  <a:schemeClr val="bg1"/>
                </a:solidFill>
                <a:effectLst/>
                <a:latin typeface="system-ui"/>
              </a:rPr>
              <a:t>distinguishing between spirits</a:t>
            </a:r>
            <a:r>
              <a:rPr lang="en-US" sz="3600" b="0" i="0" dirty="0">
                <a:solidFill>
                  <a:schemeClr val="bg1"/>
                </a:solidFill>
                <a:effectLst/>
                <a:latin typeface="system-ui"/>
              </a:rPr>
              <a:t>, to a</a:t>
            </a:r>
            <a:r>
              <a:rPr lang="en-US" sz="3600" b="0" i="0" u="sng" dirty="0">
                <a:solidFill>
                  <a:schemeClr val="bg1"/>
                </a:solidFill>
                <a:effectLst/>
                <a:latin typeface="system-ui"/>
              </a:rPr>
              <a:t>nother speaking in different kinds of tongues</a:t>
            </a:r>
            <a:r>
              <a:rPr lang="en-US" sz="3600" b="0" i="0" dirty="0">
                <a:solidFill>
                  <a:schemeClr val="bg1"/>
                </a:solidFill>
                <a:effectLst/>
                <a:latin typeface="system-ui"/>
              </a:rPr>
              <a:t>,</a:t>
            </a:r>
            <a:r>
              <a:rPr lang="en-US" sz="3600" b="0" i="0" baseline="30000" dirty="0">
                <a:solidFill>
                  <a:schemeClr val="bg1"/>
                </a:solidFill>
                <a:effectLst/>
                <a:latin typeface="system-ui"/>
              </a:rPr>
              <a:t>[</a:t>
            </a:r>
            <a:r>
              <a:rPr lang="en-US" sz="3600" b="0" i="0" baseline="30000" dirty="0">
                <a:solidFill>
                  <a:schemeClr val="bg1"/>
                </a:solidFill>
                <a:effectLst/>
                <a:latin typeface="system-ui"/>
                <a:hlinkClick r:id="rId3" tooltip="See footnote a">
                  <a:extLst>
                    <a:ext uri="{A12FA001-AC4F-418D-AE19-62706E023703}">
                      <ahyp:hlinkClr xmlns:ahyp="http://schemas.microsoft.com/office/drawing/2018/hyperlinkcolor" val="tx"/>
                    </a:ext>
                  </a:extLst>
                </a:hlinkClick>
              </a:rPr>
              <a:t>a</a:t>
            </a:r>
            <a:r>
              <a:rPr lang="en-US" sz="3600" b="0" i="0" baseline="30000" dirty="0">
                <a:solidFill>
                  <a:schemeClr val="bg1"/>
                </a:solidFill>
                <a:effectLst/>
                <a:latin typeface="system-ui"/>
              </a:rPr>
              <a:t>]</a:t>
            </a:r>
            <a:r>
              <a:rPr lang="en-US" sz="3600" b="0" i="0" dirty="0">
                <a:solidFill>
                  <a:schemeClr val="bg1"/>
                </a:solidFill>
                <a:effectLst/>
                <a:latin typeface="system-ui"/>
              </a:rPr>
              <a:t> and to still another </a:t>
            </a:r>
            <a:r>
              <a:rPr lang="en-US" sz="3600" b="0" i="0" u="sng" dirty="0">
                <a:solidFill>
                  <a:schemeClr val="bg1"/>
                </a:solidFill>
                <a:effectLst/>
                <a:latin typeface="system-ui"/>
              </a:rPr>
              <a:t>the interpretation of tongues</a:t>
            </a:r>
            <a:r>
              <a:rPr lang="en-US" sz="3600" b="0" i="0" dirty="0">
                <a:solidFill>
                  <a:schemeClr val="bg1"/>
                </a:solidFill>
                <a:effectLst/>
                <a:latin typeface="system-ui"/>
              </a:rPr>
              <a:t>.</a:t>
            </a:r>
            <a:r>
              <a:rPr lang="en-US" sz="3600" b="0" i="0" baseline="30000" dirty="0">
                <a:solidFill>
                  <a:schemeClr val="bg1"/>
                </a:solidFill>
                <a:effectLst/>
                <a:latin typeface="system-ui"/>
              </a:rPr>
              <a:t>[</a:t>
            </a:r>
            <a:r>
              <a:rPr lang="en-US" sz="3600" b="0" i="0" baseline="30000" dirty="0">
                <a:solidFill>
                  <a:schemeClr val="bg1"/>
                </a:solidFill>
                <a:effectLst/>
                <a:latin typeface="system-ui"/>
                <a:hlinkClick r:id="rId4" tooltip="See footnote b">
                  <a:extLst>
                    <a:ext uri="{A12FA001-AC4F-418D-AE19-62706E023703}">
                      <ahyp:hlinkClr xmlns:ahyp="http://schemas.microsoft.com/office/drawing/2018/hyperlinkcolor" val="tx"/>
                    </a:ext>
                  </a:extLst>
                </a:hlinkClick>
              </a:rPr>
              <a:t>b</a:t>
            </a:r>
            <a:r>
              <a:rPr lang="en-US" sz="3600" b="0" i="0" baseline="30000" dirty="0">
                <a:solidFill>
                  <a:schemeClr val="bg1"/>
                </a:solidFill>
                <a:effectLst/>
                <a:latin typeface="system-ui"/>
              </a:rPr>
              <a:t>]</a:t>
            </a:r>
            <a:r>
              <a:rPr lang="en-US" sz="3600" b="0" i="0" dirty="0">
                <a:solidFill>
                  <a:schemeClr val="bg1"/>
                </a:solidFill>
                <a:effectLst/>
                <a:latin typeface="system-ui"/>
              </a:rPr>
              <a:t> </a:t>
            </a:r>
            <a:r>
              <a:rPr lang="en-US" sz="3600" b="1" i="0" baseline="30000" dirty="0">
                <a:solidFill>
                  <a:schemeClr val="bg1"/>
                </a:solidFill>
                <a:effectLst/>
                <a:latin typeface="system-ui"/>
              </a:rPr>
              <a:t>11 </a:t>
            </a:r>
            <a:r>
              <a:rPr lang="en-US" sz="3600" b="0" i="0" dirty="0">
                <a:solidFill>
                  <a:schemeClr val="bg1"/>
                </a:solidFill>
                <a:effectLst/>
                <a:latin typeface="system-ui"/>
              </a:rPr>
              <a:t>All these are the work of one and the same Spirit, and he distributes them to each one, just as he determines.</a:t>
            </a:r>
            <a:endParaRPr lang="en-US" sz="4400" b="1"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4184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1034837" y="475578"/>
            <a:ext cx="9974179" cy="5632311"/>
          </a:xfrm>
          <a:prstGeom prst="rect">
            <a:avLst/>
          </a:prstGeom>
          <a:noFill/>
        </p:spPr>
        <p:txBody>
          <a:bodyPr wrap="square" rtlCol="0">
            <a:spAutoFit/>
          </a:bodyPr>
          <a:lstStyle/>
          <a:p>
            <a:r>
              <a:rPr lang="en-US" sz="3600" b="1" spc="300" dirty="0">
                <a:solidFill>
                  <a:schemeClr val="bg1"/>
                </a:solidFill>
                <a:latin typeface="Trade Gothic LT Std Bold Conden" pitchFamily="2" charset="0"/>
              </a:rPr>
              <a:t>The 9 gifts of the Holy Spirit</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Word of Wisdom</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Word of Knowledge</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Faith</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Gifts of healing</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Working of miracles</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Prophecy</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Discernment</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Speaking/praying in tongues</a:t>
            </a:r>
          </a:p>
          <a:p>
            <a:pPr marL="571500" indent="-571500">
              <a:buFont typeface="Wingdings" panose="05000000000000000000" pitchFamily="2" charset="2"/>
              <a:buChar char="Ø"/>
            </a:pPr>
            <a:r>
              <a:rPr lang="en-US" sz="3600" spc="300" dirty="0">
                <a:solidFill>
                  <a:schemeClr val="bg1"/>
                </a:solidFill>
                <a:latin typeface="Trade Gothic LT Std Bold Conden" pitchFamily="2" charset="0"/>
              </a:rPr>
              <a:t>Interpretation of tongues</a:t>
            </a:r>
          </a:p>
        </p:txBody>
      </p:sp>
    </p:spTree>
    <p:extLst>
      <p:ext uri="{BB962C8B-B14F-4D97-AF65-F5344CB8AC3E}">
        <p14:creationId xmlns:p14="http://schemas.microsoft.com/office/powerpoint/2010/main" val="88861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30264" y="3656543"/>
            <a:ext cx="9974179" cy="2985433"/>
          </a:xfrm>
          <a:prstGeom prst="rect">
            <a:avLst/>
          </a:prstGeom>
          <a:noFill/>
        </p:spPr>
        <p:txBody>
          <a:bodyPr wrap="square" rtlCol="0">
            <a:spAutoFit/>
          </a:bodyPr>
          <a:lstStyle/>
          <a:p>
            <a:r>
              <a:rPr lang="en-US" sz="4400" b="1" spc="300" dirty="0">
                <a:solidFill>
                  <a:schemeClr val="bg1"/>
                </a:solidFill>
                <a:latin typeface="Trade Gothic LT Std Bold Conden" pitchFamily="2" charset="0"/>
              </a:rPr>
              <a:t>Word of wisdom</a:t>
            </a:r>
          </a:p>
          <a:p>
            <a:r>
              <a:rPr lang="en-US" sz="3600" b="1" spc="300" dirty="0">
                <a:solidFill>
                  <a:schemeClr val="bg1"/>
                </a:solidFill>
                <a:latin typeface="Trade Gothic LT Std Bold Conden" pitchFamily="2" charset="0"/>
              </a:rPr>
              <a:t>-</a:t>
            </a:r>
            <a:r>
              <a:rPr lang="en-US" sz="3600" spc="300" dirty="0">
                <a:solidFill>
                  <a:schemeClr val="bg1"/>
                </a:solidFill>
                <a:latin typeface="Trade Gothic LT Std Bold Conden" pitchFamily="2" charset="0"/>
              </a:rPr>
              <a:t>Divine and supernatural insight from God.</a:t>
            </a:r>
          </a:p>
          <a:p>
            <a:r>
              <a:rPr lang="en-US" sz="3600" spc="300" dirty="0">
                <a:solidFill>
                  <a:schemeClr val="bg1"/>
                </a:solidFill>
                <a:latin typeface="Trade Gothic LT Std Bold Conden" pitchFamily="2" charset="0"/>
              </a:rPr>
              <a:t>-Supernatural problem solving ability.  </a:t>
            </a:r>
          </a:p>
          <a:p>
            <a:r>
              <a:rPr lang="en-US" sz="3600" spc="300" dirty="0">
                <a:solidFill>
                  <a:schemeClr val="bg1"/>
                </a:solidFill>
                <a:latin typeface="Trade Gothic LT Std Bold Conden" pitchFamily="2" charset="0"/>
              </a:rPr>
              <a:t>-Very different from intellectual wisdom attained by schooling.</a:t>
            </a:r>
          </a:p>
        </p:txBody>
      </p:sp>
    </p:spTree>
    <p:extLst>
      <p:ext uri="{BB962C8B-B14F-4D97-AF65-F5344CB8AC3E}">
        <p14:creationId xmlns:p14="http://schemas.microsoft.com/office/powerpoint/2010/main" val="427449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36796" y="2264560"/>
            <a:ext cx="9974179" cy="3970318"/>
          </a:xfrm>
          <a:prstGeom prst="rect">
            <a:avLst/>
          </a:prstGeom>
          <a:noFill/>
        </p:spPr>
        <p:txBody>
          <a:bodyPr wrap="square" rtlCol="0">
            <a:spAutoFit/>
          </a:bodyPr>
          <a:lstStyle/>
          <a:p>
            <a:r>
              <a:rPr lang="en-US" sz="3600" dirty="0">
                <a:solidFill>
                  <a:schemeClr val="bg1"/>
                </a:solidFill>
                <a:latin typeface="system-ui"/>
              </a:rPr>
              <a:t>Mathew 26:17-19</a:t>
            </a:r>
          </a:p>
          <a:p>
            <a:r>
              <a:rPr lang="en-US" sz="3600" b="1" i="0" baseline="30000" dirty="0">
                <a:solidFill>
                  <a:schemeClr val="bg1"/>
                </a:solidFill>
                <a:effectLst/>
                <a:latin typeface="system-ui"/>
              </a:rPr>
              <a:t>17 </a:t>
            </a:r>
            <a:r>
              <a:rPr lang="en-US" sz="3600" b="0" i="0" dirty="0">
                <a:solidFill>
                  <a:schemeClr val="bg1"/>
                </a:solidFill>
                <a:effectLst/>
                <a:latin typeface="system-ui"/>
              </a:rPr>
              <a:t>Now on the first day of Unleavened Bread the disciples came to Jesus, saying, “Where will you have us prepare for you to eat the Passover?” </a:t>
            </a:r>
            <a:r>
              <a:rPr lang="en-US" sz="3600" b="1" i="0" baseline="30000" dirty="0">
                <a:solidFill>
                  <a:schemeClr val="bg1"/>
                </a:solidFill>
                <a:effectLst/>
                <a:latin typeface="system-ui"/>
              </a:rPr>
              <a:t>18 </a:t>
            </a:r>
            <a:r>
              <a:rPr lang="en-US" sz="3600" b="0" i="0" dirty="0">
                <a:solidFill>
                  <a:schemeClr val="bg1"/>
                </a:solidFill>
                <a:effectLst/>
                <a:latin typeface="system-ui"/>
              </a:rPr>
              <a:t>He said, “Go into the city to a certain man and say to him, ‘The Teacher says, My time is at hand. I will keep the Passover at your house with my disciples.’”</a:t>
            </a:r>
            <a:endParaRPr lang="en-US" sz="2800" spc="300" dirty="0">
              <a:solidFill>
                <a:schemeClr val="bg1"/>
              </a:solidFill>
              <a:latin typeface="Trade Gothic LT Std Bold Conden" pitchFamily="2" charset="0"/>
            </a:endParaRPr>
          </a:p>
        </p:txBody>
      </p:sp>
    </p:spTree>
    <p:extLst>
      <p:ext uri="{BB962C8B-B14F-4D97-AF65-F5344CB8AC3E}">
        <p14:creationId xmlns:p14="http://schemas.microsoft.com/office/powerpoint/2010/main" val="2243552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ZARR4ZAZY4HQ-1231363018-215992</_dlc_DocId>
    <_dlc_DocIdUrl xmlns="70403649-5801-4472-b8e8-03f4b0112c9f">
      <Url>https://shofaronline.sharepoint.com/_layouts/15/DocIdRedir.aspx?ID=ZARR4ZAZY4HQ-1231363018-215992</Url>
      <Description>ZARR4ZAZY4HQ-1231363018-215992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4" ma:contentTypeDescription="Create a new document." ma:contentTypeScope="" ma:versionID="0b6ce53724347a0f51651cdc188928b3">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ecede5d8375c36db018d72616ce9a9c0"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40F97B-03C4-409F-A073-05378FEAF979}">
  <ds:schemaRefs>
    <ds:schemaRef ds:uri="http://schemas.microsoft.com/sharepoint/v3/contenttype/forms"/>
  </ds:schemaRefs>
</ds:datastoreItem>
</file>

<file path=customXml/itemProps2.xml><?xml version="1.0" encoding="utf-8"?>
<ds:datastoreItem xmlns:ds="http://schemas.openxmlformats.org/officeDocument/2006/customXml" ds:itemID="{05881429-235B-4319-BF13-20B183C40B95}">
  <ds:schemaRefs>
    <ds:schemaRef ds:uri="http://schemas.microsoft.com/office/2006/metadata/properties"/>
    <ds:schemaRef ds:uri="http://schemas.microsoft.com/office/infopath/2007/PartnerControls"/>
    <ds:schemaRef ds:uri="33e77a83-5a87-48ae-9212-a1963549f2ae"/>
    <ds:schemaRef ds:uri="70403649-5801-4472-b8e8-03f4b0112c9f"/>
  </ds:schemaRefs>
</ds:datastoreItem>
</file>

<file path=customXml/itemProps3.xml><?xml version="1.0" encoding="utf-8"?>
<ds:datastoreItem xmlns:ds="http://schemas.openxmlformats.org/officeDocument/2006/customXml" ds:itemID="{83B1681F-4A3C-4DBC-9819-CB3011F39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028B66A-CA6A-4E3D-8A2D-4A2DC0BFBF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815</TotalTime>
  <Words>1769</Words>
  <Application>Microsoft Office PowerPoint</Application>
  <PresentationFormat>Widescreen</PresentationFormat>
  <Paragraphs>71</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system-ui</vt:lpstr>
      <vt:lpstr>Times New Roman</vt:lpstr>
      <vt:lpstr>Trade Gothic LT Std</vt:lpstr>
      <vt:lpstr>Trade Gothic LT Std Bold Conden</vt:lpstr>
      <vt:lpstr>Trade Gothic LT Std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Derk Jan van der Veen</cp:lastModifiedBy>
  <cp:revision>87</cp:revision>
  <dcterms:created xsi:type="dcterms:W3CDTF">2020-11-23T12:00:45Z</dcterms:created>
  <dcterms:modified xsi:type="dcterms:W3CDTF">2021-12-27T12:37:07Z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600525f3-23d4-4a6d-a7ca-32aacbe84a11</vt:lpwstr>
  </property>
</Properties>
</file>