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7"/>
  </p:handoutMasterIdLst>
  <p:sldIdLst>
    <p:sldId id="258" r:id="rId2"/>
    <p:sldId id="454" r:id="rId3"/>
    <p:sldId id="468" r:id="rId4"/>
    <p:sldId id="469" r:id="rId5"/>
    <p:sldId id="472" r:id="rId6"/>
    <p:sldId id="458" r:id="rId7"/>
    <p:sldId id="473" r:id="rId8"/>
    <p:sldId id="474" r:id="rId9"/>
    <p:sldId id="470" r:id="rId10"/>
    <p:sldId id="477" r:id="rId11"/>
    <p:sldId id="479" r:id="rId12"/>
    <p:sldId id="483" r:id="rId13"/>
    <p:sldId id="478" r:id="rId14"/>
    <p:sldId id="482" r:id="rId15"/>
    <p:sldId id="481" r:id="rId16"/>
    <p:sldId id="480" r:id="rId17"/>
    <p:sldId id="488" r:id="rId18"/>
    <p:sldId id="489" r:id="rId19"/>
    <p:sldId id="490" r:id="rId20"/>
    <p:sldId id="485" r:id="rId21"/>
    <p:sldId id="491" r:id="rId22"/>
    <p:sldId id="492" r:id="rId23"/>
    <p:sldId id="487" r:id="rId24"/>
    <p:sldId id="486" r:id="rId25"/>
    <p:sldId id="484" r:id="rId26"/>
    <p:sldId id="494" r:id="rId27"/>
    <p:sldId id="495" r:id="rId28"/>
    <p:sldId id="493" r:id="rId29"/>
    <p:sldId id="496" r:id="rId30"/>
    <p:sldId id="498" r:id="rId31"/>
    <p:sldId id="499" r:id="rId32"/>
    <p:sldId id="497" r:id="rId33"/>
    <p:sldId id="503" r:id="rId34"/>
    <p:sldId id="502" r:id="rId35"/>
    <p:sldId id="504" r:id="rId36"/>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2"/>
            <a:ext cx="2971800" cy="499012"/>
          </a:xfrm>
          <a:prstGeom prst="rect">
            <a:avLst/>
          </a:prstGeom>
        </p:spPr>
        <p:txBody>
          <a:bodyPr vert="horz" lIns="91440" tIns="45720" rIns="91440" bIns="45720" rtlCol="0"/>
          <a:lstStyle>
            <a:lvl1pPr algn="r">
              <a:defRPr sz="1200"/>
            </a:lvl1pPr>
          </a:lstStyle>
          <a:p>
            <a:fld id="{BFB159A8-F15A-4F03-BB86-220BE4B239A0}" type="datetimeFigureOut">
              <a:rPr lang="en-ZA" smtClean="0"/>
              <a:t>2018/07/08</a:t>
            </a:fld>
            <a:endParaRPr lang="en-ZA"/>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EB334D4E-E922-4A26-BC45-E24F122DE292}" type="slidenum">
              <a:rPr lang="en-ZA" smtClean="0"/>
              <a:t>‹#›</a:t>
            </a:fld>
            <a:endParaRPr lang="en-ZA"/>
          </a:p>
        </p:txBody>
      </p:sp>
    </p:spTree>
    <p:extLst>
      <p:ext uri="{BB962C8B-B14F-4D97-AF65-F5344CB8AC3E}">
        <p14:creationId xmlns:p14="http://schemas.microsoft.com/office/powerpoint/2010/main" val="9676208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200400" y="4991101"/>
            <a:ext cx="6181725" cy="590550"/>
          </a:xfrm>
          <a:prstGeom prst="rect">
            <a:avLst/>
          </a:prstGeom>
        </p:spPr>
        <p:txBody>
          <a:bodyPr/>
          <a:lstStyle>
            <a:lvl1pPr marL="0" indent="0" algn="ctr">
              <a:buNone/>
              <a:defRPr sz="3500" i="1" baseline="0"/>
            </a:lvl1pPr>
          </a:lstStyle>
          <a:p>
            <a:pPr lvl="0"/>
            <a:r>
              <a:rPr lang="en-US" dirty="0" smtClean="0"/>
              <a:t>Part four</a:t>
            </a:r>
            <a:endParaRPr lang="en-GB" dirty="0"/>
          </a:p>
        </p:txBody>
      </p:sp>
      <p:sp>
        <p:nvSpPr>
          <p:cNvPr id="12" name="Text Placeholder 11"/>
          <p:cNvSpPr>
            <a:spLocks noGrp="1"/>
          </p:cNvSpPr>
          <p:nvPr>
            <p:ph type="body" sz="quarter" idx="11" hasCustomPrompt="1"/>
          </p:nvPr>
        </p:nvSpPr>
        <p:spPr>
          <a:xfrm>
            <a:off x="3200400" y="5676900"/>
            <a:ext cx="6181725" cy="371475"/>
          </a:xfrm>
          <a:prstGeom prst="rect">
            <a:avLst/>
          </a:prstGeom>
        </p:spPr>
        <p:txBody>
          <a:bodyPr/>
          <a:lstStyle>
            <a:lvl1pPr marL="0" indent="0" algn="ctr">
              <a:buNone/>
              <a:defRPr sz="2000" baseline="0">
                <a:latin typeface="Helvetica" panose="020B0604020202020204" pitchFamily="34" charset="0"/>
                <a:cs typeface="Helvetica" panose="020B0604020202020204" pitchFamily="34" charset="0"/>
              </a:defRPr>
            </a:lvl1pPr>
          </a:lstStyle>
          <a:p>
            <a:pPr lvl="0"/>
            <a:r>
              <a:rPr lang="en-GB" dirty="0" smtClean="0"/>
              <a:t>Name Surname</a:t>
            </a:r>
            <a:endParaRPr lang="en-GB" dirty="0"/>
          </a:p>
        </p:txBody>
      </p:sp>
      <p:sp>
        <p:nvSpPr>
          <p:cNvPr id="14" name="Text Placeholder 13"/>
          <p:cNvSpPr>
            <a:spLocks noGrp="1"/>
          </p:cNvSpPr>
          <p:nvPr>
            <p:ph type="body" sz="quarter" idx="12" hasCustomPrompt="1"/>
          </p:nvPr>
        </p:nvSpPr>
        <p:spPr>
          <a:xfrm>
            <a:off x="1704974" y="2105025"/>
            <a:ext cx="9267825" cy="1266825"/>
          </a:xfrm>
          <a:prstGeom prst="rect">
            <a:avLst/>
          </a:prstGeom>
        </p:spPr>
        <p:txBody>
          <a:bodyPr/>
          <a:lstStyle>
            <a:lvl1pPr marL="0" indent="0" algn="ctr">
              <a:buNone/>
              <a:defRPr sz="4500" spc="600">
                <a:latin typeface="+mj-lt"/>
              </a:defRPr>
            </a:lvl1pPr>
          </a:lstStyle>
          <a:p>
            <a:pPr lvl="0"/>
            <a:r>
              <a:rPr lang="en-GB" dirty="0" smtClean="0"/>
              <a:t>UNDERSTANDING THE NEW TESTAMENT</a:t>
            </a:r>
          </a:p>
        </p:txBody>
      </p:sp>
    </p:spTree>
    <p:extLst>
      <p:ext uri="{BB962C8B-B14F-4D97-AF65-F5344CB8AC3E}">
        <p14:creationId xmlns:p14="http://schemas.microsoft.com/office/powerpoint/2010/main" val="416449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176337" y="1309269"/>
            <a:ext cx="7658100" cy="3619501"/>
          </a:xfrm>
          <a:prstGeom prst="rect">
            <a:avLst/>
          </a:prstGeom>
        </p:spPr>
        <p:txBody>
          <a:bodyPr>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i="1"/>
            </a:lvl1pPr>
          </a:lstStyle>
          <a:p>
            <a:pPr lvl="0"/>
            <a:r>
              <a:rPr lang="en-GB" dirty="0" smtClean="0"/>
              <a:t>This is the message content slide. You can add any text here. Please do not change the bounding box settings (side sizes). Do not exceed eight lines of text per slide. Move the reference text (if necessary) comfortably beneath the end of the text box as shown here in this example. Remember to change the text on the bottom left to your sermon title. </a:t>
            </a:r>
          </a:p>
        </p:txBody>
      </p:sp>
      <p:sp>
        <p:nvSpPr>
          <p:cNvPr id="11" name="Text Placeholder 10"/>
          <p:cNvSpPr>
            <a:spLocks noGrp="1"/>
          </p:cNvSpPr>
          <p:nvPr>
            <p:ph type="body" sz="quarter" idx="11" hasCustomPrompt="1"/>
          </p:nvPr>
        </p:nvSpPr>
        <p:spPr>
          <a:xfrm>
            <a:off x="7472112" y="5070809"/>
            <a:ext cx="3362325" cy="428625"/>
          </a:xfrm>
          <a:prstGeom prst="rect">
            <a:avLst/>
          </a:prstGeom>
        </p:spPr>
        <p:txBody>
          <a:bodyPr>
            <a:normAutofit/>
          </a:bodyPr>
          <a:lstStyle>
            <a:lvl1pPr marL="0" indent="0" algn="r">
              <a:buNone/>
              <a:defRPr sz="2400">
                <a:latin typeface="Helvetica" panose="020B0604020202020204" pitchFamily="34" charset="0"/>
                <a:cs typeface="Helvetica" panose="020B0604020202020204" pitchFamily="34" charset="0"/>
              </a:defRPr>
            </a:lvl1pPr>
          </a:lstStyle>
          <a:p>
            <a:pPr lvl="0"/>
            <a:r>
              <a:rPr lang="en-US" dirty="0" smtClean="0"/>
              <a:t>Reference</a:t>
            </a:r>
            <a:endParaRPr lang="en-GB" dirty="0"/>
          </a:p>
        </p:txBody>
      </p:sp>
      <p:sp>
        <p:nvSpPr>
          <p:cNvPr id="13" name="Text Placeholder 12"/>
          <p:cNvSpPr>
            <a:spLocks noGrp="1"/>
          </p:cNvSpPr>
          <p:nvPr>
            <p:ph type="body" sz="quarter" idx="12" hasCustomPrompt="1"/>
          </p:nvPr>
        </p:nvSpPr>
        <p:spPr>
          <a:xfrm>
            <a:off x="1027113" y="6481763"/>
            <a:ext cx="4010025" cy="255587"/>
          </a:xfrm>
          <a:prstGeom prst="rect">
            <a:avLst/>
          </a:prstGeom>
        </p:spPr>
        <p:txBody>
          <a:bodyPr/>
          <a:lstStyle>
            <a:lvl1pPr marL="0" indent="0">
              <a:buNone/>
              <a:defRPr sz="1600" i="1" baseline="0"/>
            </a:lvl1pPr>
          </a:lstStyle>
          <a:p>
            <a:pPr lvl="0"/>
            <a:r>
              <a:rPr lang="en-GB" dirty="0" smtClean="0"/>
              <a:t>Sermon title</a:t>
            </a:r>
            <a:endParaRPr lang="en-GB" dirty="0"/>
          </a:p>
        </p:txBody>
      </p:sp>
    </p:spTree>
    <p:extLst>
      <p:ext uri="{BB962C8B-B14F-4D97-AF65-F5344CB8AC3E}">
        <p14:creationId xmlns:p14="http://schemas.microsoft.com/office/powerpoint/2010/main" val="1928336338"/>
      </p:ext>
    </p:extLst>
  </p:cSld>
  <p:clrMapOvr>
    <a:masterClrMapping/>
  </p:clrMapOvr>
  <p:extLst>
    <p:ext uri="{DCECCB84-F9BA-43D5-87BE-67443E8EF086}">
      <p15:sldGuideLst xmlns:p15="http://schemas.microsoft.com/office/powerpoint/2012/main">
        <p15:guide id="1" orient="horz" pos="754" userDrawn="1">
          <p15:clr>
            <a:srgbClr val="FBAE40"/>
          </p15:clr>
        </p15:guide>
        <p15:guide id="2" pos="694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5750" y="266700"/>
            <a:ext cx="11620500" cy="5848350"/>
          </a:xfrm>
          <a:prstGeom prst="rect">
            <a:avLst/>
          </a:prstGeom>
        </p:spPr>
        <p:txBody>
          <a:bodyPr/>
          <a:lstStyle>
            <a:lvl1pPr marL="0" indent="0">
              <a:buNone/>
              <a:defRPr/>
            </a:lvl1pPr>
          </a:lstStyle>
          <a:p>
            <a:endParaRPr lang="en-GB" dirty="0"/>
          </a:p>
        </p:txBody>
      </p:sp>
      <p:sp>
        <p:nvSpPr>
          <p:cNvPr id="5" name="Text Placeholder 12"/>
          <p:cNvSpPr>
            <a:spLocks noGrp="1"/>
          </p:cNvSpPr>
          <p:nvPr>
            <p:ph type="body" sz="quarter" idx="12" hasCustomPrompt="1"/>
          </p:nvPr>
        </p:nvSpPr>
        <p:spPr>
          <a:xfrm>
            <a:off x="1027113" y="6481763"/>
            <a:ext cx="4010025" cy="255587"/>
          </a:xfrm>
          <a:prstGeom prst="rect">
            <a:avLst/>
          </a:prstGeom>
        </p:spPr>
        <p:txBody>
          <a:bodyPr/>
          <a:lstStyle>
            <a:lvl1pPr marL="0" indent="0">
              <a:buNone/>
              <a:defRPr sz="1600" i="1" baseline="0"/>
            </a:lvl1pPr>
          </a:lstStyle>
          <a:p>
            <a:pPr lvl="0"/>
            <a:r>
              <a:rPr lang="en-GB" dirty="0" smtClean="0"/>
              <a:t>Sermon title</a:t>
            </a:r>
            <a:endParaRPr lang="en-GB" dirty="0"/>
          </a:p>
        </p:txBody>
      </p:sp>
    </p:spTree>
    <p:extLst>
      <p:ext uri="{BB962C8B-B14F-4D97-AF65-F5344CB8AC3E}">
        <p14:creationId xmlns:p14="http://schemas.microsoft.com/office/powerpoint/2010/main" val="16505872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5" name="Text Placeholder 12"/>
          <p:cNvSpPr>
            <a:spLocks noGrp="1"/>
          </p:cNvSpPr>
          <p:nvPr>
            <p:ph type="body" sz="quarter" idx="12" hasCustomPrompt="1"/>
          </p:nvPr>
        </p:nvSpPr>
        <p:spPr>
          <a:xfrm>
            <a:off x="1027113" y="6481763"/>
            <a:ext cx="4010025" cy="255587"/>
          </a:xfrm>
          <a:prstGeom prst="rect">
            <a:avLst/>
          </a:prstGeom>
        </p:spPr>
        <p:txBody>
          <a:bodyPr/>
          <a:lstStyle>
            <a:lvl1pPr marL="0" indent="0">
              <a:buNone/>
              <a:defRPr sz="1600" i="1" baseline="0"/>
            </a:lvl1pPr>
          </a:lstStyle>
          <a:p>
            <a:pPr lvl="0"/>
            <a:r>
              <a:rPr lang="en-GB" dirty="0" smtClean="0"/>
              <a:t>Sermon title</a:t>
            </a:r>
            <a:endParaRPr lang="en-GB" dirty="0"/>
          </a:p>
        </p:txBody>
      </p:sp>
      <p:sp>
        <p:nvSpPr>
          <p:cNvPr id="4" name="Picture Placeholder 2"/>
          <p:cNvSpPr>
            <a:spLocks noGrp="1"/>
          </p:cNvSpPr>
          <p:nvPr>
            <p:ph type="pic" sz="quarter" idx="13"/>
          </p:nvPr>
        </p:nvSpPr>
        <p:spPr>
          <a:xfrm>
            <a:off x="6214537" y="266700"/>
            <a:ext cx="5689601" cy="5848350"/>
          </a:xfrm>
          <a:prstGeom prst="rect">
            <a:avLst/>
          </a:prstGeom>
        </p:spPr>
        <p:txBody>
          <a:bodyPr/>
          <a:lstStyle>
            <a:lvl1pPr marL="0" indent="0">
              <a:buNone/>
              <a:defRPr/>
            </a:lvl1pPr>
          </a:lstStyle>
          <a:p>
            <a:endParaRPr lang="en-GB" dirty="0"/>
          </a:p>
        </p:txBody>
      </p:sp>
      <p:sp>
        <p:nvSpPr>
          <p:cNvPr id="6" name="Picture Placeholder 2"/>
          <p:cNvSpPr>
            <a:spLocks noGrp="1"/>
          </p:cNvSpPr>
          <p:nvPr>
            <p:ph type="pic" sz="quarter" idx="14"/>
          </p:nvPr>
        </p:nvSpPr>
        <p:spPr>
          <a:xfrm>
            <a:off x="270933" y="266700"/>
            <a:ext cx="5689601" cy="584835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331465296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059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p:txBody>
          <a:bodyPr/>
          <a:lstStyle/>
          <a:p>
            <a:r>
              <a:rPr lang="en-GB" dirty="0" smtClean="0"/>
              <a:t>Renee van der Veen</a:t>
            </a:r>
            <a:endParaRPr lang="en-GB" dirty="0"/>
          </a:p>
        </p:txBody>
      </p:sp>
      <p:sp>
        <p:nvSpPr>
          <p:cNvPr id="4" name="Text Placeholder 3"/>
          <p:cNvSpPr>
            <a:spLocks noGrp="1"/>
          </p:cNvSpPr>
          <p:nvPr>
            <p:ph type="body" sz="quarter" idx="12"/>
          </p:nvPr>
        </p:nvSpPr>
        <p:spPr>
          <a:xfrm>
            <a:off x="1943852" y="2297530"/>
            <a:ext cx="8694820" cy="1266825"/>
          </a:xfrm>
        </p:spPr>
        <p:txBody>
          <a:bodyPr/>
          <a:lstStyle/>
          <a:p>
            <a:r>
              <a:rPr lang="en-GB" dirty="0" smtClean="0"/>
              <a:t>Wholeness</a:t>
            </a:r>
            <a:endParaRPr lang="en-GB" dirty="0"/>
          </a:p>
        </p:txBody>
      </p:sp>
    </p:spTree>
    <p:extLst>
      <p:ext uri="{BB962C8B-B14F-4D97-AF65-F5344CB8AC3E}">
        <p14:creationId xmlns:p14="http://schemas.microsoft.com/office/powerpoint/2010/main" val="335613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i="0" baseline="30000" dirty="0" smtClean="0"/>
              <a:t> </a:t>
            </a:r>
            <a:r>
              <a:rPr lang="en-GB" sz="3600" b="1" baseline="30000" dirty="0"/>
              <a:t>6 </a:t>
            </a:r>
            <a:r>
              <a:rPr lang="en-GB" sz="3600" dirty="0"/>
              <a:t>And </a:t>
            </a:r>
            <a:r>
              <a:rPr lang="en-GB" sz="3600" u="sng" dirty="0"/>
              <a:t>angels</a:t>
            </a:r>
            <a:r>
              <a:rPr lang="en-GB" sz="3600" dirty="0"/>
              <a:t> who did not keep (care for, guard, and hold to) their own first place of power but abandoned their proper dwelling place—these He has reserved in custody in eternal chains (bonds) under the thick gloom of utter darkness until the judgment and doom of the great day.</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3526536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baseline="30000" dirty="0" smtClean="0"/>
              <a:t>7</a:t>
            </a:r>
            <a:r>
              <a:rPr lang="en-GB" sz="3600" b="1" baseline="30000" dirty="0"/>
              <a:t> </a:t>
            </a:r>
            <a:r>
              <a:rPr lang="en-GB" sz="3600" dirty="0"/>
              <a:t>[The wicked are sentenced to suffer] just as </a:t>
            </a:r>
            <a:r>
              <a:rPr lang="en-GB" sz="3600" u="sng" dirty="0"/>
              <a:t>Sodom and Gomorrah</a:t>
            </a:r>
            <a:r>
              <a:rPr lang="en-GB" sz="3600" dirty="0"/>
              <a:t> and the adjacent towns—which likewise gave themselves over to impurity and indulged in unnatural vice and sensual perversity—are laid out [in plain sight] as an exhibit of perpetual punishment [to warn] of everlasting fire.</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3164910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6039" y="745726"/>
            <a:ext cx="10244831" cy="4270158"/>
          </a:xfrm>
        </p:spPr>
        <p:txBody>
          <a:bodyPr/>
          <a:lstStyle/>
          <a:p>
            <a:r>
              <a:rPr lang="en-GB" sz="3600" b="1" baseline="30000" dirty="0" smtClean="0"/>
              <a:t>9</a:t>
            </a:r>
            <a:r>
              <a:rPr lang="en-GB" sz="3600" b="1" baseline="30000" dirty="0"/>
              <a:t> </a:t>
            </a:r>
            <a:r>
              <a:rPr lang="en-GB" sz="3600" dirty="0"/>
              <a:t>But when [even] the </a:t>
            </a:r>
            <a:r>
              <a:rPr lang="en-GB" sz="3600" u="sng" dirty="0"/>
              <a:t>archangel Michael</a:t>
            </a:r>
            <a:r>
              <a:rPr lang="en-GB" sz="3600" dirty="0"/>
              <a:t>, contending with the devil, judicially argued (disputed) about the body of Moses, he </a:t>
            </a:r>
            <a:r>
              <a:rPr lang="en-GB" sz="3600" u="sng" dirty="0"/>
              <a:t>dared not</a:t>
            </a:r>
            <a:r>
              <a:rPr lang="en-GB" sz="3600" dirty="0"/>
              <a:t> [presume to] bring an abusive condemnation against him, but [simply] said, The Lord rebuke you!</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2058495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00148" y="745726"/>
            <a:ext cx="8220722" cy="4270158"/>
          </a:xfrm>
        </p:spPr>
        <p:txBody>
          <a:bodyPr/>
          <a:lstStyle/>
          <a:p>
            <a:r>
              <a:rPr lang="en-GB" sz="3600" b="1" baseline="30000" dirty="0" smtClean="0"/>
              <a:t>8</a:t>
            </a:r>
            <a:r>
              <a:rPr lang="en-GB" sz="3600" b="1" baseline="30000" dirty="0"/>
              <a:t> </a:t>
            </a:r>
            <a:r>
              <a:rPr lang="en-GB" sz="3600" dirty="0"/>
              <a:t>Nevertheless in like manner, these dreamers also corrupt the body, scorn and reject authority and government, and revile and libel and </a:t>
            </a:r>
            <a:r>
              <a:rPr lang="en-GB" sz="3600" u="sng" dirty="0"/>
              <a:t>scoff at </a:t>
            </a:r>
            <a:r>
              <a:rPr lang="en-GB" sz="3600" dirty="0"/>
              <a:t>[heavenly] </a:t>
            </a:r>
            <a:r>
              <a:rPr lang="en-GB" sz="3600" u="sng" dirty="0"/>
              <a:t>glories</a:t>
            </a:r>
            <a:r>
              <a:rPr lang="en-GB" sz="3600" dirty="0"/>
              <a:t> (the glorious ones).</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1807938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i="0" baseline="30000" dirty="0" smtClean="0"/>
              <a:t> </a:t>
            </a:r>
            <a:r>
              <a:rPr lang="en-GB" sz="3600" b="1" baseline="30000" dirty="0"/>
              <a:t>10 </a:t>
            </a:r>
            <a:r>
              <a:rPr lang="en-GB" sz="3600" dirty="0"/>
              <a:t>But these men revile (scoff and sneer at) anything they </a:t>
            </a:r>
            <a:r>
              <a:rPr lang="en-GB" sz="3600" u="sng" dirty="0"/>
              <a:t>do not happen to be acquainted with</a:t>
            </a:r>
            <a:r>
              <a:rPr lang="en-GB" sz="3600" dirty="0"/>
              <a:t> and do not understand; and whatever they do understand physically [that which they know by mere </a:t>
            </a:r>
            <a:r>
              <a:rPr lang="en-GB" sz="3600" u="sng" dirty="0"/>
              <a:t>instinct</a:t>
            </a:r>
            <a:r>
              <a:rPr lang="en-GB" sz="3600" dirty="0"/>
              <a:t>], like irrational beasts—by these they corrupt themselves and are destroyed (perish).</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715772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baseline="30000" dirty="0" smtClean="0"/>
              <a:t>11</a:t>
            </a:r>
            <a:r>
              <a:rPr lang="en-GB" sz="3600" b="1" baseline="30000" dirty="0"/>
              <a:t> </a:t>
            </a:r>
            <a:r>
              <a:rPr lang="en-GB" sz="3600" dirty="0"/>
              <a:t>Woe to them! For they have run riotously in the way of </a:t>
            </a:r>
            <a:r>
              <a:rPr lang="en-GB" sz="3600" u="sng" dirty="0"/>
              <a:t>Cain</a:t>
            </a:r>
            <a:r>
              <a:rPr lang="en-GB" sz="3600" dirty="0"/>
              <a:t>, and have abandoned themselves for the sake of gain [it offers them, following] the error of </a:t>
            </a:r>
            <a:r>
              <a:rPr lang="en-GB" sz="3600" u="sng" dirty="0"/>
              <a:t>Balaam</a:t>
            </a:r>
            <a:r>
              <a:rPr lang="en-GB" sz="3600" dirty="0"/>
              <a:t>, and have perished in rebellion [like that] of </a:t>
            </a:r>
            <a:r>
              <a:rPr lang="en-GB" sz="3600" u="sng" dirty="0" err="1"/>
              <a:t>Korah</a:t>
            </a:r>
            <a:r>
              <a:rPr lang="en-GB" sz="3600" dirty="0"/>
              <a:t>!</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631226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baseline="30000" dirty="0" smtClean="0"/>
              <a:t>12</a:t>
            </a:r>
            <a:r>
              <a:rPr lang="en-GB" sz="3600" b="1" baseline="30000" dirty="0"/>
              <a:t> </a:t>
            </a:r>
            <a:r>
              <a:rPr lang="en-GB" sz="3600" dirty="0"/>
              <a:t>These are </a:t>
            </a:r>
            <a:r>
              <a:rPr lang="en-GB" sz="3600" u="sng" dirty="0"/>
              <a:t>hidden reefs</a:t>
            </a:r>
            <a:r>
              <a:rPr lang="en-GB" sz="3600" dirty="0"/>
              <a:t> (elements of danger) in your </a:t>
            </a:r>
            <a:r>
              <a:rPr lang="en-GB" sz="3600" u="sng" dirty="0"/>
              <a:t>love feasts</a:t>
            </a:r>
            <a:r>
              <a:rPr lang="en-GB" sz="3600" dirty="0"/>
              <a:t>, where they boldly feast sumptuously [carousing together in your midst], without scruples providing for themselves [alone]. They are </a:t>
            </a:r>
            <a:r>
              <a:rPr lang="en-GB" sz="3600" u="sng" dirty="0"/>
              <a:t>clouds</a:t>
            </a:r>
            <a:r>
              <a:rPr lang="en-GB" sz="3600" dirty="0"/>
              <a:t> without water, swept along by the winds; </a:t>
            </a:r>
            <a:r>
              <a:rPr lang="en-GB" sz="3600" u="sng" dirty="0"/>
              <a:t>trees, without fruit</a:t>
            </a:r>
            <a:r>
              <a:rPr lang="en-GB" sz="3600" dirty="0"/>
              <a:t> at the late autumn gathering time—twice (doubly) dead, [lifeless and] plucked up by the roots;</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2523317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60600" y="1677880"/>
            <a:ext cx="6507330" cy="2120037"/>
          </a:xfrm>
        </p:spPr>
        <p:txBody>
          <a:bodyPr/>
          <a:lstStyle/>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p>
          <a:p>
            <a:endParaRPr lang="en-GB" dirty="0"/>
          </a:p>
        </p:txBody>
      </p:sp>
      <p:pic>
        <p:nvPicPr>
          <p:cNvPr id="6146" name="Picture 2" descr="Image result for hidden ree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183" y="226937"/>
            <a:ext cx="8969143" cy="579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90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1070" y="3840265"/>
            <a:ext cx="12024768" cy="2373959"/>
          </a:xfrm>
        </p:spPr>
        <p:txBody>
          <a:bodyPr/>
          <a:lstStyle/>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p>
          <a:p>
            <a:endParaRPr lang="en-GB" dirty="0"/>
          </a:p>
        </p:txBody>
      </p:sp>
      <p:pic>
        <p:nvPicPr>
          <p:cNvPr id="7170" name="Picture 2" descr="Image result for clouds without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95" y="551966"/>
            <a:ext cx="10921812" cy="546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296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1070" y="3840265"/>
            <a:ext cx="12024768" cy="2373959"/>
          </a:xfrm>
        </p:spPr>
        <p:txBody>
          <a:bodyPr/>
          <a:lstStyle/>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p>
          <a:p>
            <a:endParaRPr lang="en-GB" dirty="0"/>
          </a:p>
        </p:txBody>
      </p:sp>
      <p:pic>
        <p:nvPicPr>
          <p:cNvPr id="819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938"/>
          <a:stretch/>
        </p:blipFill>
        <p:spPr bwMode="auto">
          <a:xfrm>
            <a:off x="1320466" y="314036"/>
            <a:ext cx="9586548" cy="590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617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40497" y="745725"/>
            <a:ext cx="4980373" cy="4909351"/>
          </a:xfrm>
        </p:spPr>
        <p:txBody>
          <a:bodyPr/>
          <a:lstStyle/>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endParaRPr lang="en-GB" dirty="0"/>
          </a:p>
        </p:txBody>
      </p:sp>
      <p:pic>
        <p:nvPicPr>
          <p:cNvPr id="1026" name="Picture 2" descr="Image result for vase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49" y="319830"/>
            <a:ext cx="2965002" cy="24233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roken vase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499" y="327540"/>
            <a:ext cx="3026135" cy="24156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roken earth pictures"/>
          <p:cNvPicPr>
            <a:picLocks noChangeAspect="1" noChangeArrowheads="1"/>
          </p:cNvPicPr>
          <p:nvPr/>
        </p:nvPicPr>
        <p:blipFill rotWithShape="1">
          <a:blip r:embed="rId4">
            <a:extLst>
              <a:ext uri="{28A0092B-C50C-407E-A947-70E740481C1C}">
                <a14:useLocalDpi xmlns:a14="http://schemas.microsoft.com/office/drawing/2010/main" val="0"/>
              </a:ext>
            </a:extLst>
          </a:blip>
          <a:srcRect l="10626" t="4038" r="15778" b="10748"/>
          <a:stretch/>
        </p:blipFill>
        <p:spPr bwMode="auto">
          <a:xfrm>
            <a:off x="9520044" y="324186"/>
            <a:ext cx="2589098" cy="24190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arth pictures"/>
          <p:cNvPicPr>
            <a:picLocks noChangeAspect="1" noChangeArrowheads="1"/>
          </p:cNvPicPr>
          <p:nvPr/>
        </p:nvPicPr>
        <p:blipFill rotWithShape="1">
          <a:blip r:embed="rId5">
            <a:extLst>
              <a:ext uri="{28A0092B-C50C-407E-A947-70E740481C1C}">
                <a14:useLocalDpi xmlns:a14="http://schemas.microsoft.com/office/drawing/2010/main" val="0"/>
              </a:ext>
            </a:extLst>
          </a:blip>
          <a:srcRect b="8885"/>
          <a:stretch/>
        </p:blipFill>
        <p:spPr bwMode="auto">
          <a:xfrm>
            <a:off x="6977849" y="338514"/>
            <a:ext cx="2424881" cy="24046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roken person pictu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9132" y="3155858"/>
            <a:ext cx="3128980" cy="31289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appy female person pictures"/>
          <p:cNvPicPr>
            <a:picLocks noChangeAspect="1" noChangeArrowheads="1"/>
          </p:cNvPicPr>
          <p:nvPr/>
        </p:nvPicPr>
        <p:blipFill rotWithShape="1">
          <a:blip r:embed="rId7">
            <a:extLst>
              <a:ext uri="{28A0092B-C50C-407E-A947-70E740481C1C}">
                <a14:useLocalDpi xmlns:a14="http://schemas.microsoft.com/office/drawing/2010/main" val="0"/>
              </a:ext>
            </a:extLst>
          </a:blip>
          <a:srcRect l="18135" r="14768"/>
          <a:stretch/>
        </p:blipFill>
        <p:spPr bwMode="auto">
          <a:xfrm>
            <a:off x="1691415" y="3155858"/>
            <a:ext cx="2918953" cy="289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511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i="0" baseline="30000" dirty="0" smtClean="0"/>
              <a:t> </a:t>
            </a:r>
            <a:r>
              <a:rPr lang="en-GB" sz="3600" b="1" baseline="30000" dirty="0"/>
              <a:t>13 </a:t>
            </a:r>
            <a:r>
              <a:rPr lang="en-GB" sz="3600" u="sng" dirty="0"/>
              <a:t>Wild waves</a:t>
            </a:r>
            <a:r>
              <a:rPr lang="en-GB" sz="3600" dirty="0"/>
              <a:t> of the sea, flinging up the </a:t>
            </a:r>
            <a:r>
              <a:rPr lang="en-GB" sz="3600" u="sng" dirty="0"/>
              <a:t>foam</a:t>
            </a:r>
            <a:r>
              <a:rPr lang="en-GB" sz="3600" dirty="0"/>
              <a:t> of their own shame </a:t>
            </a:r>
            <a:r>
              <a:rPr lang="en-GB" sz="3600" dirty="0" smtClean="0"/>
              <a:t>and disgrace</a:t>
            </a:r>
            <a:r>
              <a:rPr lang="en-GB" sz="3600" dirty="0"/>
              <a:t>; </a:t>
            </a:r>
            <a:r>
              <a:rPr lang="en-GB" sz="3600" u="sng" dirty="0"/>
              <a:t>wandering stars</a:t>
            </a:r>
            <a:r>
              <a:rPr lang="en-GB" sz="3600" dirty="0"/>
              <a:t>, for whom the gloom of eternal darkness has been reserved forever.</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872919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1070" y="3840265"/>
            <a:ext cx="12024768" cy="2373959"/>
          </a:xfrm>
        </p:spPr>
        <p:txBody>
          <a:bodyPr/>
          <a:lstStyle/>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p>
          <a:p>
            <a:endParaRPr lang="en-GB" dirty="0"/>
          </a:p>
        </p:txBody>
      </p:sp>
      <p:pic>
        <p:nvPicPr>
          <p:cNvPr id="9218" name="Picture 2" descr="Image result for stormy waves with foam"/>
          <p:cNvPicPr>
            <a:picLocks noChangeAspect="1" noChangeArrowheads="1"/>
          </p:cNvPicPr>
          <p:nvPr/>
        </p:nvPicPr>
        <p:blipFill rotWithShape="1">
          <a:blip r:embed="rId2">
            <a:extLst>
              <a:ext uri="{28A0092B-C50C-407E-A947-70E740481C1C}">
                <a14:useLocalDpi xmlns:a14="http://schemas.microsoft.com/office/drawing/2010/main" val="0"/>
              </a:ext>
            </a:extLst>
          </a:blip>
          <a:srcRect t="38677" b="19500"/>
          <a:stretch/>
        </p:blipFill>
        <p:spPr bwMode="auto">
          <a:xfrm>
            <a:off x="1274618" y="277091"/>
            <a:ext cx="9319491" cy="58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06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1070" y="3840265"/>
            <a:ext cx="12024768" cy="2373959"/>
          </a:xfrm>
        </p:spPr>
        <p:txBody>
          <a:bodyPr/>
          <a:lstStyle/>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p>
          <a:p>
            <a:endParaRPr lang="en-GB" dirty="0"/>
          </a:p>
        </p:txBody>
      </p:sp>
      <p:pic>
        <p:nvPicPr>
          <p:cNvPr id="10242" name="Picture 2" descr="Image result for shooting 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248" y="378531"/>
            <a:ext cx="8609734" cy="573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171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baseline="30000" dirty="0"/>
              <a:t>15 </a:t>
            </a:r>
            <a:r>
              <a:rPr lang="en-GB" sz="3600" dirty="0"/>
              <a:t>To execute </a:t>
            </a:r>
            <a:r>
              <a:rPr lang="en-GB" sz="3600" u="sng" dirty="0"/>
              <a:t>judgment</a:t>
            </a:r>
            <a:r>
              <a:rPr lang="en-GB" sz="3600" dirty="0"/>
              <a:t> upon all and to convict all the impious (</a:t>
            </a:r>
            <a:r>
              <a:rPr lang="en-GB" sz="3600" u="sng" dirty="0"/>
              <a:t>unholy</a:t>
            </a:r>
            <a:r>
              <a:rPr lang="en-GB" sz="3600" dirty="0"/>
              <a:t> ones) of all their </a:t>
            </a:r>
            <a:r>
              <a:rPr lang="en-GB" sz="3600" u="sng" dirty="0"/>
              <a:t>ungodly</a:t>
            </a:r>
            <a:r>
              <a:rPr lang="en-GB" sz="3600" dirty="0"/>
              <a:t> deeds which they have committed [in such an] </a:t>
            </a:r>
            <a:r>
              <a:rPr lang="en-GB" sz="3600" u="sng" dirty="0"/>
              <a:t>ungodl</a:t>
            </a:r>
            <a:r>
              <a:rPr lang="en-GB" sz="3600" dirty="0"/>
              <a:t>y [way], and of all the severe (abusive, jarring) things which </a:t>
            </a:r>
            <a:r>
              <a:rPr lang="en-GB" sz="3600" u="sng" dirty="0"/>
              <a:t>ungodly</a:t>
            </a:r>
            <a:r>
              <a:rPr lang="en-GB" sz="3600" dirty="0"/>
              <a:t> sinners have spoken against Him.</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3715057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i="0" baseline="30000" dirty="0" smtClean="0"/>
              <a:t> </a:t>
            </a:r>
            <a:r>
              <a:rPr lang="en-GB" sz="3600" b="1" baseline="30000" dirty="0"/>
              <a:t>16 </a:t>
            </a:r>
            <a:r>
              <a:rPr lang="en-GB" sz="3600" dirty="0"/>
              <a:t>These are inveterate </a:t>
            </a:r>
            <a:r>
              <a:rPr lang="en-GB" sz="3600" u="sng" dirty="0"/>
              <a:t>murmurers</a:t>
            </a:r>
            <a:r>
              <a:rPr lang="en-GB" sz="3600" dirty="0"/>
              <a:t> (</a:t>
            </a:r>
            <a:r>
              <a:rPr lang="en-GB" sz="3600" u="sng" dirty="0"/>
              <a:t>grumblers</a:t>
            </a:r>
            <a:r>
              <a:rPr lang="en-GB" sz="3600" dirty="0"/>
              <a:t>) who complain [of their lot in life], going after their own desires [</a:t>
            </a:r>
            <a:r>
              <a:rPr lang="en-GB" sz="3600" u="sng" dirty="0"/>
              <a:t>controlled by their passions</a:t>
            </a:r>
            <a:r>
              <a:rPr lang="en-GB" sz="3600" dirty="0"/>
              <a:t>]; their talk is boastful and arrogant, [and they claim to] admire men’s persons and pay people flattering compliments to gain advantage.</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329355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i="0" baseline="30000" dirty="0" smtClean="0"/>
              <a:t> </a:t>
            </a:r>
            <a:r>
              <a:rPr lang="en-GB" sz="3600" b="1" baseline="30000" dirty="0"/>
              <a:t>17 </a:t>
            </a:r>
            <a:r>
              <a:rPr lang="en-GB" sz="3600" dirty="0"/>
              <a:t>But you must </a:t>
            </a:r>
            <a:r>
              <a:rPr lang="en-GB" sz="3600" u="sng" dirty="0"/>
              <a:t>remember</a:t>
            </a:r>
            <a:r>
              <a:rPr lang="en-GB" sz="3600" dirty="0"/>
              <a:t>, beloved, the </a:t>
            </a:r>
            <a:r>
              <a:rPr lang="en-GB" sz="3600" u="sng" dirty="0"/>
              <a:t>predictions</a:t>
            </a:r>
            <a:r>
              <a:rPr lang="en-GB" sz="3600" dirty="0"/>
              <a:t> which were made by the </a:t>
            </a:r>
            <a:r>
              <a:rPr lang="en-GB" sz="3600" u="sng" dirty="0"/>
              <a:t>apostles</a:t>
            </a:r>
            <a:r>
              <a:rPr lang="en-GB" sz="3600" dirty="0"/>
              <a:t> (the special messengers) of our Lord Jesus Christ (the Messiah, the Anointed One).</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3433406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1561" y="745726"/>
            <a:ext cx="9339309" cy="4270158"/>
          </a:xfrm>
        </p:spPr>
        <p:txBody>
          <a:bodyPr/>
          <a:lstStyle/>
          <a:p>
            <a:r>
              <a:rPr lang="en-GB" sz="3600" b="1" baseline="30000" dirty="0" smtClean="0"/>
              <a:t>18</a:t>
            </a:r>
            <a:r>
              <a:rPr lang="en-GB" sz="3600" b="1" baseline="30000" dirty="0"/>
              <a:t> </a:t>
            </a:r>
            <a:r>
              <a:rPr lang="en-GB" sz="3600" dirty="0"/>
              <a:t>They told you beforehand, </a:t>
            </a:r>
            <a:r>
              <a:rPr lang="en-GB" sz="3600" u="sng" dirty="0"/>
              <a:t>In the last days</a:t>
            </a:r>
            <a:r>
              <a:rPr lang="en-GB" sz="3600" dirty="0"/>
              <a:t> (in the end time) there will be </a:t>
            </a:r>
            <a:r>
              <a:rPr lang="en-GB" sz="3600" u="sng" dirty="0"/>
              <a:t>scoffers</a:t>
            </a:r>
            <a:r>
              <a:rPr lang="en-GB" sz="3600" dirty="0"/>
              <a:t> [who seek to gratify their own unholy desires], following after their </a:t>
            </a:r>
            <a:r>
              <a:rPr lang="en-GB" sz="3600" u="sng" dirty="0"/>
              <a:t>own ungodly passions</a:t>
            </a:r>
            <a:r>
              <a:rPr lang="en-GB" sz="3600" dirty="0"/>
              <a:t>.</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3098229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baseline="30000" dirty="0"/>
              <a:t>19 </a:t>
            </a:r>
            <a:r>
              <a:rPr lang="en-GB" sz="3600" dirty="0"/>
              <a:t>It is these who are [agitators] setting up distinctions and </a:t>
            </a:r>
            <a:r>
              <a:rPr lang="en-GB" sz="3600" u="sng" dirty="0"/>
              <a:t>causing divisions</a:t>
            </a:r>
            <a:r>
              <a:rPr lang="en-GB" sz="3600" dirty="0"/>
              <a:t>—merely sensual [creatures, carnal, </a:t>
            </a:r>
            <a:r>
              <a:rPr lang="en-GB" sz="3600" u="sng" dirty="0"/>
              <a:t>worldly-minded people</a:t>
            </a:r>
            <a:r>
              <a:rPr lang="en-GB" sz="3600" dirty="0"/>
              <a:t>], devoid of the [Holy] Spirit and destitute of any higher spiritual life</a:t>
            </a:r>
            <a:r>
              <a:rPr lang="en-GB" sz="3600" dirty="0" smtClean="0"/>
              <a:t>.</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1448456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00831" y="745726"/>
            <a:ext cx="10520039" cy="4270158"/>
          </a:xfrm>
        </p:spPr>
        <p:txBody>
          <a:bodyPr/>
          <a:lstStyle/>
          <a:p>
            <a:r>
              <a:rPr lang="en-GB" sz="3600" i="0" dirty="0" smtClean="0"/>
              <a:t>How do we behave?</a:t>
            </a:r>
          </a:p>
          <a:p>
            <a:endParaRPr lang="en-GB" sz="3600" i="0" dirty="0" smtClean="0"/>
          </a:p>
          <a:p>
            <a:r>
              <a:rPr lang="en-GB" sz="3600" b="1" baseline="30000" dirty="0" smtClean="0"/>
              <a:t>20</a:t>
            </a:r>
            <a:r>
              <a:rPr lang="en-GB" sz="3600" b="1" baseline="30000" dirty="0"/>
              <a:t> </a:t>
            </a:r>
            <a:r>
              <a:rPr lang="en-GB" sz="3600" dirty="0"/>
              <a:t>But you, beloved, </a:t>
            </a:r>
            <a:r>
              <a:rPr lang="en-GB" sz="3600" u="sng" dirty="0"/>
              <a:t>build yourselves up</a:t>
            </a:r>
            <a:r>
              <a:rPr lang="en-GB" sz="3600" dirty="0"/>
              <a:t> [founded] on your most holy faith </a:t>
            </a:r>
            <a:r>
              <a:rPr lang="en-GB" sz="3600" dirty="0" smtClean="0"/>
              <a:t>[make </a:t>
            </a:r>
            <a:r>
              <a:rPr lang="en-GB" sz="3600" dirty="0"/>
              <a:t>progress, rise like an edifice higher and higher], praying in the Holy Spirit</a:t>
            </a:r>
            <a:r>
              <a:rPr lang="en-GB" sz="3600" dirty="0" smtClean="0"/>
              <a:t>;</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3158758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70338" y="745726"/>
            <a:ext cx="9250532" cy="4270158"/>
          </a:xfrm>
        </p:spPr>
        <p:txBody>
          <a:bodyPr/>
          <a:lstStyle/>
          <a:p>
            <a:r>
              <a:rPr lang="en-GB" sz="3600" b="1" baseline="30000" dirty="0" smtClean="0"/>
              <a:t>21</a:t>
            </a:r>
            <a:r>
              <a:rPr lang="en-GB" sz="3600" b="1" baseline="30000" dirty="0"/>
              <a:t> </a:t>
            </a:r>
            <a:r>
              <a:rPr lang="en-GB" sz="3600" u="sng" dirty="0"/>
              <a:t>Guard and keep</a:t>
            </a:r>
            <a:r>
              <a:rPr lang="en-GB" sz="3600" dirty="0"/>
              <a:t> yourselves in the love of God; </a:t>
            </a:r>
            <a:r>
              <a:rPr lang="en-GB" sz="3600" u="sng" dirty="0"/>
              <a:t>expect and patiently wait</a:t>
            </a:r>
            <a:r>
              <a:rPr lang="en-GB" sz="3600" dirty="0"/>
              <a:t> for the mercy of our Lord Jesus Christ (the Messiah)—[which will bring you] unto life eternal.</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460505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40497" y="745726"/>
            <a:ext cx="4980373" cy="854172"/>
          </a:xfrm>
        </p:spPr>
        <p:txBody>
          <a:bodyPr/>
          <a:lstStyle/>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endParaRPr lang="en-GB" dirty="0"/>
          </a:p>
        </p:txBody>
      </p:sp>
      <p:sp>
        <p:nvSpPr>
          <p:cNvPr id="7" name="TextBox 6"/>
          <p:cNvSpPr txBox="1"/>
          <p:nvPr/>
        </p:nvSpPr>
        <p:spPr>
          <a:xfrm>
            <a:off x="1460065" y="886925"/>
            <a:ext cx="4927107" cy="1200329"/>
          </a:xfrm>
          <a:prstGeom prst="rect">
            <a:avLst/>
          </a:prstGeom>
          <a:noFill/>
        </p:spPr>
        <p:txBody>
          <a:bodyPr wrap="square" rtlCol="0">
            <a:spAutoFit/>
          </a:bodyPr>
          <a:lstStyle/>
          <a:p>
            <a:r>
              <a:rPr lang="en-ZA" sz="3600" i="1" dirty="0" smtClean="0"/>
              <a:t>Addictions</a:t>
            </a:r>
            <a:br>
              <a:rPr lang="en-ZA" sz="3600" i="1" dirty="0" smtClean="0"/>
            </a:br>
            <a:endParaRPr lang="en-GB" sz="3600" i="1" dirty="0"/>
          </a:p>
        </p:txBody>
      </p:sp>
      <p:pic>
        <p:nvPicPr>
          <p:cNvPr id="6" name="Picture 10" descr="Image result for earth pictures"/>
          <p:cNvPicPr>
            <a:picLocks noChangeAspect="1" noChangeArrowheads="1"/>
          </p:cNvPicPr>
          <p:nvPr/>
        </p:nvPicPr>
        <p:blipFill rotWithShape="1">
          <a:blip r:embed="rId2">
            <a:extLst>
              <a:ext uri="{28A0092B-C50C-407E-A947-70E740481C1C}">
                <a14:useLocalDpi xmlns:a14="http://schemas.microsoft.com/office/drawing/2010/main" val="0"/>
              </a:ext>
            </a:extLst>
          </a:blip>
          <a:srcRect b="8885"/>
          <a:stretch/>
        </p:blipFill>
        <p:spPr bwMode="auto">
          <a:xfrm>
            <a:off x="4306293" y="1860201"/>
            <a:ext cx="2520635" cy="2361532"/>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5701" y="927444"/>
            <a:ext cx="3302493" cy="646331"/>
          </a:xfrm>
          <a:prstGeom prst="rect">
            <a:avLst/>
          </a:prstGeom>
          <a:noFill/>
        </p:spPr>
        <p:txBody>
          <a:bodyPr wrap="square" rtlCol="0">
            <a:spAutoFit/>
          </a:bodyPr>
          <a:lstStyle/>
          <a:p>
            <a:r>
              <a:rPr lang="en-GB" sz="3600" i="1" dirty="0" err="1" smtClean="0"/>
              <a:t>Polution</a:t>
            </a:r>
            <a:endParaRPr lang="en-GB" sz="3600" i="1" dirty="0"/>
          </a:p>
        </p:txBody>
      </p:sp>
      <p:sp>
        <p:nvSpPr>
          <p:cNvPr id="8" name="TextBox 7"/>
          <p:cNvSpPr txBox="1"/>
          <p:nvPr/>
        </p:nvSpPr>
        <p:spPr>
          <a:xfrm>
            <a:off x="312212" y="2080557"/>
            <a:ext cx="3160450" cy="646331"/>
          </a:xfrm>
          <a:prstGeom prst="rect">
            <a:avLst/>
          </a:prstGeom>
          <a:noFill/>
        </p:spPr>
        <p:txBody>
          <a:bodyPr wrap="square" rtlCol="0">
            <a:spAutoFit/>
          </a:bodyPr>
          <a:lstStyle/>
          <a:p>
            <a:r>
              <a:rPr lang="en-GB" sz="3600" i="1" dirty="0" smtClean="0"/>
              <a:t>Animal cruelty</a:t>
            </a:r>
            <a:endParaRPr lang="en-GB" sz="3600" i="1" dirty="0"/>
          </a:p>
        </p:txBody>
      </p:sp>
      <p:sp>
        <p:nvSpPr>
          <p:cNvPr id="9" name="TextBox 8"/>
          <p:cNvSpPr txBox="1"/>
          <p:nvPr/>
        </p:nvSpPr>
        <p:spPr>
          <a:xfrm>
            <a:off x="816745" y="3367218"/>
            <a:ext cx="2982898" cy="646331"/>
          </a:xfrm>
          <a:prstGeom prst="rect">
            <a:avLst/>
          </a:prstGeom>
          <a:noFill/>
        </p:spPr>
        <p:txBody>
          <a:bodyPr wrap="square" rtlCol="0">
            <a:spAutoFit/>
          </a:bodyPr>
          <a:lstStyle/>
          <a:p>
            <a:r>
              <a:rPr lang="en-GB" sz="3600" i="1" dirty="0" err="1" smtClean="0"/>
              <a:t>Lovelesness</a:t>
            </a:r>
            <a:endParaRPr lang="en-GB" sz="3600" i="1" dirty="0"/>
          </a:p>
        </p:txBody>
      </p:sp>
      <p:sp>
        <p:nvSpPr>
          <p:cNvPr id="10" name="TextBox 9"/>
          <p:cNvSpPr txBox="1"/>
          <p:nvPr/>
        </p:nvSpPr>
        <p:spPr>
          <a:xfrm>
            <a:off x="7280311" y="4618813"/>
            <a:ext cx="2956264" cy="646331"/>
          </a:xfrm>
          <a:prstGeom prst="rect">
            <a:avLst/>
          </a:prstGeom>
          <a:noFill/>
        </p:spPr>
        <p:txBody>
          <a:bodyPr wrap="square" rtlCol="0">
            <a:spAutoFit/>
          </a:bodyPr>
          <a:lstStyle/>
          <a:p>
            <a:r>
              <a:rPr lang="en-GB" sz="3600" i="1" dirty="0" smtClean="0"/>
              <a:t>Narcissism</a:t>
            </a:r>
            <a:endParaRPr lang="en-GB" sz="3600" i="1" dirty="0"/>
          </a:p>
        </p:txBody>
      </p:sp>
      <p:sp>
        <p:nvSpPr>
          <p:cNvPr id="11" name="TextBox 10"/>
          <p:cNvSpPr txBox="1"/>
          <p:nvPr/>
        </p:nvSpPr>
        <p:spPr>
          <a:xfrm>
            <a:off x="2345857" y="4517014"/>
            <a:ext cx="2144595" cy="646331"/>
          </a:xfrm>
          <a:prstGeom prst="rect">
            <a:avLst/>
          </a:prstGeom>
          <a:noFill/>
        </p:spPr>
        <p:txBody>
          <a:bodyPr wrap="square" rtlCol="0">
            <a:spAutoFit/>
          </a:bodyPr>
          <a:lstStyle/>
          <a:p>
            <a:r>
              <a:rPr lang="en-GB" sz="3600" i="1" dirty="0" smtClean="0"/>
              <a:t>Anger</a:t>
            </a:r>
            <a:endParaRPr lang="en-GB" sz="3600" i="1" dirty="0"/>
          </a:p>
        </p:txBody>
      </p:sp>
      <p:sp>
        <p:nvSpPr>
          <p:cNvPr id="12" name="TextBox 11"/>
          <p:cNvSpPr txBox="1"/>
          <p:nvPr/>
        </p:nvSpPr>
        <p:spPr>
          <a:xfrm>
            <a:off x="7945513" y="2219428"/>
            <a:ext cx="2858610" cy="646331"/>
          </a:xfrm>
          <a:prstGeom prst="rect">
            <a:avLst/>
          </a:prstGeom>
          <a:noFill/>
        </p:spPr>
        <p:txBody>
          <a:bodyPr wrap="square" rtlCol="0">
            <a:spAutoFit/>
          </a:bodyPr>
          <a:lstStyle/>
          <a:p>
            <a:r>
              <a:rPr lang="en-GB" sz="3600" i="1" dirty="0" smtClean="0"/>
              <a:t>Control</a:t>
            </a:r>
            <a:endParaRPr lang="en-GB" sz="3600" i="1" dirty="0"/>
          </a:p>
        </p:txBody>
      </p:sp>
      <p:sp>
        <p:nvSpPr>
          <p:cNvPr id="13" name="TextBox 12"/>
          <p:cNvSpPr txBox="1"/>
          <p:nvPr/>
        </p:nvSpPr>
        <p:spPr>
          <a:xfrm>
            <a:off x="3116061" y="5360889"/>
            <a:ext cx="5131294" cy="923330"/>
          </a:xfrm>
          <a:prstGeom prst="rect">
            <a:avLst/>
          </a:prstGeom>
          <a:noFill/>
        </p:spPr>
        <p:txBody>
          <a:bodyPr wrap="square" rtlCol="0">
            <a:spAutoFit/>
          </a:bodyPr>
          <a:lstStyle/>
          <a:p>
            <a:r>
              <a:rPr lang="en-GB" sz="3600" i="1" dirty="0" smtClean="0"/>
              <a:t>Lack of Godly authority</a:t>
            </a:r>
          </a:p>
          <a:p>
            <a:endParaRPr lang="en-GB" dirty="0"/>
          </a:p>
        </p:txBody>
      </p:sp>
      <p:sp>
        <p:nvSpPr>
          <p:cNvPr id="14" name="TextBox 13"/>
          <p:cNvSpPr txBox="1"/>
          <p:nvPr/>
        </p:nvSpPr>
        <p:spPr>
          <a:xfrm>
            <a:off x="4676564" y="218906"/>
            <a:ext cx="2441759" cy="923330"/>
          </a:xfrm>
          <a:prstGeom prst="rect">
            <a:avLst/>
          </a:prstGeom>
          <a:noFill/>
        </p:spPr>
        <p:txBody>
          <a:bodyPr wrap="square" rtlCol="0">
            <a:spAutoFit/>
          </a:bodyPr>
          <a:lstStyle/>
          <a:p>
            <a:r>
              <a:rPr lang="en-GB" sz="3600" i="1" dirty="0" smtClean="0"/>
              <a:t>Self hate</a:t>
            </a:r>
          </a:p>
          <a:p>
            <a:endParaRPr lang="en-GB" dirty="0"/>
          </a:p>
        </p:txBody>
      </p:sp>
      <p:sp>
        <p:nvSpPr>
          <p:cNvPr id="15" name="TextBox 14"/>
          <p:cNvSpPr txBox="1"/>
          <p:nvPr/>
        </p:nvSpPr>
        <p:spPr>
          <a:xfrm>
            <a:off x="7945513" y="3383659"/>
            <a:ext cx="2814221" cy="646331"/>
          </a:xfrm>
          <a:prstGeom prst="rect">
            <a:avLst/>
          </a:prstGeom>
          <a:noFill/>
        </p:spPr>
        <p:txBody>
          <a:bodyPr wrap="square" rtlCol="0">
            <a:spAutoFit/>
          </a:bodyPr>
          <a:lstStyle/>
          <a:p>
            <a:r>
              <a:rPr lang="en-GB" sz="3600" i="1" dirty="0" smtClean="0"/>
              <a:t>Love of self</a:t>
            </a:r>
            <a:endParaRPr lang="en-GB" sz="3600" i="1" dirty="0"/>
          </a:p>
        </p:txBody>
      </p:sp>
      <p:sp>
        <p:nvSpPr>
          <p:cNvPr id="19" name="Up Arrow 18"/>
          <p:cNvSpPr/>
          <p:nvPr/>
        </p:nvSpPr>
        <p:spPr>
          <a:xfrm>
            <a:off x="5118177" y="937902"/>
            <a:ext cx="852255" cy="827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Up Arrow 19"/>
          <p:cNvSpPr/>
          <p:nvPr/>
        </p:nvSpPr>
        <p:spPr>
          <a:xfrm rot="10800000">
            <a:off x="5086906" y="4427259"/>
            <a:ext cx="852255" cy="827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Up Arrow 20"/>
          <p:cNvSpPr/>
          <p:nvPr/>
        </p:nvSpPr>
        <p:spPr>
          <a:xfrm rot="4590962">
            <a:off x="6955496" y="2223167"/>
            <a:ext cx="852255" cy="827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Up Arrow 21"/>
          <p:cNvSpPr/>
          <p:nvPr/>
        </p:nvSpPr>
        <p:spPr>
          <a:xfrm rot="3218763">
            <a:off x="6410218" y="1349227"/>
            <a:ext cx="852255" cy="827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Up Arrow 22"/>
          <p:cNvSpPr/>
          <p:nvPr/>
        </p:nvSpPr>
        <p:spPr>
          <a:xfrm rot="7612096">
            <a:off x="6318753" y="4141106"/>
            <a:ext cx="852255" cy="827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rot="14062202">
            <a:off x="3845382" y="4092338"/>
            <a:ext cx="852255" cy="827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Up Arrow 24"/>
          <p:cNvSpPr/>
          <p:nvPr/>
        </p:nvSpPr>
        <p:spPr>
          <a:xfrm rot="15037509">
            <a:off x="3395662" y="3136736"/>
            <a:ext cx="852255" cy="827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Up Arrow 25"/>
          <p:cNvSpPr/>
          <p:nvPr/>
        </p:nvSpPr>
        <p:spPr>
          <a:xfrm rot="17062427">
            <a:off x="3395661" y="2171180"/>
            <a:ext cx="852255" cy="827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Up Arrow 26"/>
          <p:cNvSpPr/>
          <p:nvPr/>
        </p:nvSpPr>
        <p:spPr>
          <a:xfrm rot="18425393">
            <a:off x="3869292" y="1285812"/>
            <a:ext cx="852255" cy="827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Up Arrow 27"/>
          <p:cNvSpPr/>
          <p:nvPr/>
        </p:nvSpPr>
        <p:spPr>
          <a:xfrm rot="6265896">
            <a:off x="6854185" y="3247075"/>
            <a:ext cx="852255" cy="827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3853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97476" y="745726"/>
            <a:ext cx="9623394" cy="4270158"/>
          </a:xfrm>
        </p:spPr>
        <p:txBody>
          <a:bodyPr/>
          <a:lstStyle/>
          <a:p>
            <a:r>
              <a:rPr lang="en-GB" sz="3600" b="1" baseline="30000" dirty="0"/>
              <a:t>22 </a:t>
            </a:r>
            <a:r>
              <a:rPr lang="en-GB" sz="3600" dirty="0"/>
              <a:t>And refute [so as to] convict some who dispute with you, and on some have </a:t>
            </a:r>
            <a:r>
              <a:rPr lang="en-GB" sz="3600" u="sng" dirty="0"/>
              <a:t>mercy</a:t>
            </a:r>
            <a:r>
              <a:rPr lang="en-GB" sz="3600" dirty="0"/>
              <a:t> who waver and doubt</a:t>
            </a:r>
            <a:r>
              <a:rPr lang="en-GB" sz="3600" dirty="0" smtClean="0"/>
              <a:t>.</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2989015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8396" y="745726"/>
            <a:ext cx="9472474" cy="4270158"/>
          </a:xfrm>
        </p:spPr>
        <p:txBody>
          <a:bodyPr/>
          <a:lstStyle/>
          <a:p>
            <a:r>
              <a:rPr lang="en-GB" sz="3600" b="1" baseline="30000" dirty="0"/>
              <a:t>23 </a:t>
            </a:r>
            <a:r>
              <a:rPr lang="en-GB" sz="3600" dirty="0"/>
              <a:t>[Strive to] </a:t>
            </a:r>
            <a:r>
              <a:rPr lang="en-GB" sz="3600" u="sng" dirty="0"/>
              <a:t>save others, snatching</a:t>
            </a:r>
            <a:r>
              <a:rPr lang="en-GB" sz="3600" dirty="0"/>
              <a:t> [them] out of [the] fire; on </a:t>
            </a:r>
            <a:r>
              <a:rPr lang="en-GB" sz="3600" u="sng" dirty="0"/>
              <a:t>others</a:t>
            </a:r>
            <a:r>
              <a:rPr lang="en-GB" sz="3600" dirty="0"/>
              <a:t> take pity [but] </a:t>
            </a:r>
            <a:r>
              <a:rPr lang="en-GB" sz="3600" u="sng" dirty="0"/>
              <a:t>with fear</a:t>
            </a:r>
            <a:r>
              <a:rPr lang="en-GB" sz="3600" dirty="0"/>
              <a:t>, </a:t>
            </a:r>
            <a:r>
              <a:rPr lang="en-GB" sz="3600" u="sng" dirty="0"/>
              <a:t>loathing even the garment</a:t>
            </a:r>
            <a:r>
              <a:rPr lang="en-GB" sz="3600" dirty="0"/>
              <a:t> spotted by the flesh and polluted by their sensuality</a:t>
            </a:r>
            <a:r>
              <a:rPr lang="en-GB" sz="3600" dirty="0" smtClean="0"/>
              <a:t>.</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89976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5523" y="745726"/>
            <a:ext cx="10715348" cy="4270158"/>
          </a:xfrm>
        </p:spPr>
        <p:txBody>
          <a:bodyPr/>
          <a:lstStyle/>
          <a:p>
            <a:r>
              <a:rPr lang="en-GB" sz="3600" i="0" dirty="0" smtClean="0"/>
              <a:t>God’s Promise!</a:t>
            </a:r>
          </a:p>
          <a:p>
            <a:r>
              <a:rPr lang="en-GB" sz="3600" i="0" dirty="0" smtClean="0"/>
              <a:t> </a:t>
            </a:r>
          </a:p>
          <a:p>
            <a:r>
              <a:rPr lang="en-GB" sz="3600" b="1" baseline="30000" dirty="0" smtClean="0"/>
              <a:t>24</a:t>
            </a:r>
            <a:r>
              <a:rPr lang="en-GB" sz="3600" b="1" baseline="30000" dirty="0"/>
              <a:t> </a:t>
            </a:r>
            <a:r>
              <a:rPr lang="en-GB" sz="3600" dirty="0"/>
              <a:t>Now to Him Who is able to </a:t>
            </a:r>
            <a:r>
              <a:rPr lang="en-GB" sz="3600" u="sng" dirty="0"/>
              <a:t>keep</a:t>
            </a:r>
            <a:r>
              <a:rPr lang="en-GB" sz="3600" dirty="0"/>
              <a:t> you without </a:t>
            </a:r>
            <a:r>
              <a:rPr lang="en-GB" sz="3600" u="sng" dirty="0"/>
              <a:t>stumbling</a:t>
            </a:r>
            <a:r>
              <a:rPr lang="en-GB" sz="3600" dirty="0"/>
              <a:t> or slipping </a:t>
            </a:r>
            <a:r>
              <a:rPr lang="en-GB" sz="3600" dirty="0" smtClean="0"/>
              <a:t>or falling</a:t>
            </a:r>
            <a:r>
              <a:rPr lang="en-GB" sz="3600" dirty="0"/>
              <a:t>, and to </a:t>
            </a:r>
            <a:r>
              <a:rPr lang="en-GB" sz="3600" u="sng" dirty="0"/>
              <a:t>present</a:t>
            </a:r>
            <a:r>
              <a:rPr lang="en-GB" sz="3600" dirty="0"/>
              <a:t> [you] </a:t>
            </a:r>
            <a:r>
              <a:rPr lang="en-GB" sz="3600" u="sng" dirty="0"/>
              <a:t>unblemished</a:t>
            </a:r>
            <a:r>
              <a:rPr lang="en-GB" sz="3600" dirty="0"/>
              <a:t> (blameless and faultless) before the </a:t>
            </a:r>
            <a:r>
              <a:rPr lang="en-GB" sz="3600" u="sng" dirty="0"/>
              <a:t>presence of His glory</a:t>
            </a:r>
            <a:r>
              <a:rPr lang="en-GB" sz="3600" dirty="0"/>
              <a:t> in triumphant joy and exultation [with unspeakable, ecstatic delight</a:t>
            </a:r>
            <a:r>
              <a:rPr lang="en-GB" sz="3600" dirty="0" smtClean="0"/>
              <a:t>]—</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1489880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40497" y="745725"/>
            <a:ext cx="4980373" cy="4909351"/>
          </a:xfrm>
        </p:spPr>
        <p:txBody>
          <a:bodyPr/>
          <a:lstStyle/>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endParaRPr lang="en-GB" dirty="0"/>
          </a:p>
        </p:txBody>
      </p:sp>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030" y="177499"/>
            <a:ext cx="7975860" cy="607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766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39014" y="745726"/>
            <a:ext cx="9081856" cy="4270158"/>
          </a:xfrm>
        </p:spPr>
        <p:txBody>
          <a:bodyPr/>
          <a:lstStyle/>
          <a:p>
            <a:r>
              <a:rPr lang="en-GB" sz="3600" b="1" baseline="30000" dirty="0"/>
              <a:t>25 </a:t>
            </a:r>
            <a:r>
              <a:rPr lang="en-GB" sz="3600" dirty="0"/>
              <a:t>To the one only God, our </a:t>
            </a:r>
            <a:r>
              <a:rPr lang="en-GB" sz="3600" dirty="0" err="1"/>
              <a:t>Savior</a:t>
            </a:r>
            <a:r>
              <a:rPr lang="en-GB" sz="3600" dirty="0"/>
              <a:t> through Jesus Christ our Lord, be </a:t>
            </a:r>
            <a:r>
              <a:rPr lang="en-GB" sz="3600" u="sng" dirty="0"/>
              <a:t>glory</a:t>
            </a:r>
            <a:r>
              <a:rPr lang="en-GB" sz="3600" dirty="0"/>
              <a:t> (</a:t>
            </a:r>
            <a:r>
              <a:rPr lang="en-GB" sz="3600" dirty="0" err="1"/>
              <a:t>splendor</a:t>
            </a:r>
            <a:r>
              <a:rPr lang="en-GB" sz="3600" dirty="0"/>
              <a:t>), </a:t>
            </a:r>
            <a:r>
              <a:rPr lang="en-GB" sz="3600" u="sng" dirty="0"/>
              <a:t>majesty</a:t>
            </a:r>
            <a:r>
              <a:rPr lang="en-GB" sz="3600" dirty="0"/>
              <a:t>, </a:t>
            </a:r>
            <a:r>
              <a:rPr lang="en-GB" sz="3600" u="sng" dirty="0"/>
              <a:t>might</a:t>
            </a:r>
            <a:r>
              <a:rPr lang="en-GB" sz="3600" dirty="0"/>
              <a:t> and </a:t>
            </a:r>
            <a:r>
              <a:rPr lang="en-GB" sz="3600" u="sng" dirty="0"/>
              <a:t>dominion</a:t>
            </a:r>
            <a:r>
              <a:rPr lang="en-GB" sz="3600" dirty="0"/>
              <a:t>, and </a:t>
            </a:r>
            <a:r>
              <a:rPr lang="en-GB" sz="3600" u="sng" dirty="0"/>
              <a:t>power</a:t>
            </a:r>
            <a:r>
              <a:rPr lang="en-GB" sz="3600" dirty="0"/>
              <a:t> and </a:t>
            </a:r>
            <a:r>
              <a:rPr lang="en-GB" sz="3600" u="sng" dirty="0"/>
              <a:t>authority</a:t>
            </a:r>
            <a:r>
              <a:rPr lang="en-GB" sz="3600" dirty="0"/>
              <a:t>, </a:t>
            </a:r>
            <a:r>
              <a:rPr lang="en-GB" sz="3600" u="sng" dirty="0"/>
              <a:t>before</a:t>
            </a:r>
            <a:r>
              <a:rPr lang="en-GB" sz="3600" dirty="0"/>
              <a:t> all time and </a:t>
            </a:r>
            <a:r>
              <a:rPr lang="en-GB" sz="3600" u="sng" dirty="0"/>
              <a:t>now</a:t>
            </a:r>
            <a:r>
              <a:rPr lang="en-GB" sz="3600" dirty="0"/>
              <a:t> and </a:t>
            </a:r>
            <a:r>
              <a:rPr lang="en-GB" sz="3600" u="sng" dirty="0"/>
              <a:t>forever</a:t>
            </a:r>
            <a:r>
              <a:rPr lang="en-GB" sz="3600" dirty="0"/>
              <a:t> (unto all the ages of eternity). Amen (so be it</a:t>
            </a:r>
            <a:r>
              <a:rPr lang="en-GB" sz="3600" dirty="0" smtClean="0"/>
              <a:t>).</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2861156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40497" y="745725"/>
            <a:ext cx="4980373" cy="4909351"/>
          </a:xfrm>
        </p:spPr>
        <p:txBody>
          <a:bodyPr/>
          <a:lstStyle/>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endParaRPr lang="en-GB" dirty="0"/>
          </a:p>
        </p:txBody>
      </p:sp>
      <p:pic>
        <p:nvPicPr>
          <p:cNvPr id="1026" name="Picture 2" descr="Image result for vase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9310" y="463113"/>
            <a:ext cx="2233856" cy="1694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roken vase pictu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20" y="347456"/>
            <a:ext cx="2167007" cy="17298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roken earth pictures"/>
          <p:cNvPicPr>
            <a:picLocks noChangeAspect="1" noChangeArrowheads="1"/>
          </p:cNvPicPr>
          <p:nvPr/>
        </p:nvPicPr>
        <p:blipFill rotWithShape="1">
          <a:blip r:embed="rId4">
            <a:extLst>
              <a:ext uri="{28A0092B-C50C-407E-A947-70E740481C1C}">
                <a14:useLocalDpi xmlns:a14="http://schemas.microsoft.com/office/drawing/2010/main" val="0"/>
              </a:ext>
            </a:extLst>
          </a:blip>
          <a:srcRect l="10626" t="4038" r="15778" b="10748"/>
          <a:stretch/>
        </p:blipFill>
        <p:spPr bwMode="auto">
          <a:xfrm>
            <a:off x="546894" y="2077303"/>
            <a:ext cx="2189444" cy="20456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arth pictures"/>
          <p:cNvPicPr>
            <a:picLocks noChangeAspect="1" noChangeArrowheads="1"/>
          </p:cNvPicPr>
          <p:nvPr/>
        </p:nvPicPr>
        <p:blipFill rotWithShape="1">
          <a:blip r:embed="rId5">
            <a:extLst>
              <a:ext uri="{28A0092B-C50C-407E-A947-70E740481C1C}">
                <a14:useLocalDpi xmlns:a14="http://schemas.microsoft.com/office/drawing/2010/main" val="0"/>
              </a:ext>
            </a:extLst>
          </a:blip>
          <a:srcRect b="8885"/>
          <a:stretch/>
        </p:blipFill>
        <p:spPr bwMode="auto">
          <a:xfrm>
            <a:off x="9339310" y="2157977"/>
            <a:ext cx="2233855" cy="20467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roken person pictu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394" y="4122916"/>
            <a:ext cx="2174071" cy="21740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appy female person pictures"/>
          <p:cNvPicPr>
            <a:picLocks noChangeAspect="1" noChangeArrowheads="1"/>
          </p:cNvPicPr>
          <p:nvPr/>
        </p:nvPicPr>
        <p:blipFill rotWithShape="1">
          <a:blip r:embed="rId7">
            <a:extLst>
              <a:ext uri="{28A0092B-C50C-407E-A947-70E740481C1C}">
                <a14:useLocalDpi xmlns:a14="http://schemas.microsoft.com/office/drawing/2010/main" val="0"/>
              </a:ext>
            </a:extLst>
          </a:blip>
          <a:srcRect l="18135" r="14768"/>
          <a:stretch/>
        </p:blipFill>
        <p:spPr bwMode="auto">
          <a:xfrm>
            <a:off x="9339310" y="4204755"/>
            <a:ext cx="2239792" cy="20628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8872" y="1485623"/>
            <a:ext cx="4447342" cy="33355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66697" y="612214"/>
            <a:ext cx="1302425" cy="1200329"/>
          </a:xfrm>
          <a:prstGeom prst="rect">
            <a:avLst/>
          </a:prstGeom>
          <a:noFill/>
        </p:spPr>
        <p:txBody>
          <a:bodyPr wrap="square" rtlCol="0">
            <a:spAutoFit/>
          </a:bodyPr>
          <a:lstStyle/>
          <a:p>
            <a:r>
              <a:rPr lang="en-GB" sz="3600" dirty="0" smtClean="0"/>
              <a:t>Jesus</a:t>
            </a:r>
          </a:p>
          <a:p>
            <a:endParaRPr lang="en-GB" sz="3600" dirty="0"/>
          </a:p>
        </p:txBody>
      </p:sp>
    </p:spTree>
    <p:extLst>
      <p:ext uri="{BB962C8B-B14F-4D97-AF65-F5344CB8AC3E}">
        <p14:creationId xmlns:p14="http://schemas.microsoft.com/office/powerpoint/2010/main" val="2046288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40497" y="745725"/>
            <a:ext cx="4980373" cy="4909351"/>
          </a:xfrm>
        </p:spPr>
        <p:txBody>
          <a:bodyPr/>
          <a:lstStyle/>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endParaRPr lang="en-GB" dirty="0"/>
          </a:p>
        </p:txBody>
      </p:sp>
      <p:sp>
        <p:nvSpPr>
          <p:cNvPr id="7" name="TextBox 6"/>
          <p:cNvSpPr txBox="1"/>
          <p:nvPr/>
        </p:nvSpPr>
        <p:spPr>
          <a:xfrm>
            <a:off x="6489576" y="1002084"/>
            <a:ext cx="5033640" cy="3416320"/>
          </a:xfrm>
          <a:prstGeom prst="rect">
            <a:avLst/>
          </a:prstGeom>
          <a:noFill/>
        </p:spPr>
        <p:txBody>
          <a:bodyPr wrap="square" rtlCol="0">
            <a:spAutoFit/>
          </a:bodyPr>
          <a:lstStyle/>
          <a:p>
            <a:r>
              <a:rPr lang="en-GB" sz="3600" b="1" i="1" baseline="30000" dirty="0"/>
              <a:t>4 </a:t>
            </a:r>
            <a:r>
              <a:rPr lang="en-GB" sz="3600" i="1" dirty="0"/>
              <a:t>For certain men have crept in stealthily </a:t>
            </a:r>
            <a:r>
              <a:rPr lang="en-GB" sz="3600" i="1" dirty="0" smtClean="0"/>
              <a:t>[gaining </a:t>
            </a:r>
            <a:r>
              <a:rPr lang="en-GB" sz="3600" i="1" dirty="0"/>
              <a:t>entrance secretly by a side door]. </a:t>
            </a:r>
            <a:endParaRPr lang="en-GB" sz="3600" i="1" dirty="0" smtClean="0"/>
          </a:p>
          <a:p>
            <a:endParaRPr lang="en-GB" sz="3600" i="1" dirty="0"/>
          </a:p>
          <a:p>
            <a:endParaRPr lang="en-GB" sz="3600" i="1" dirty="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576" y="1058288"/>
            <a:ext cx="5430980" cy="40732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46020" y="5238977"/>
            <a:ext cx="4225771" cy="584775"/>
          </a:xfrm>
          <a:prstGeom prst="rect">
            <a:avLst/>
          </a:prstGeom>
          <a:noFill/>
        </p:spPr>
        <p:txBody>
          <a:bodyPr wrap="square" rtlCol="0">
            <a:spAutoFit/>
          </a:bodyPr>
          <a:lstStyle/>
          <a:p>
            <a:r>
              <a:rPr lang="en-GB" sz="3200" i="1" dirty="0" smtClean="0">
                <a:latin typeface="Helvetica" panose="020B0604020202020204" pitchFamily="34" charset="0"/>
                <a:cs typeface="Helvetica" panose="020B0604020202020204" pitchFamily="34" charset="0"/>
              </a:rPr>
              <a:t>Jude 1: 4 (AMPC)</a:t>
            </a:r>
            <a:endParaRPr lang="en-GB" sz="32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79130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40497" y="4820575"/>
            <a:ext cx="4980373" cy="4909351"/>
          </a:xfrm>
        </p:spPr>
        <p:txBody>
          <a:bodyPr/>
          <a:lstStyle/>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endParaRPr lang="en-GB" dirty="0"/>
          </a:p>
        </p:txBody>
      </p:sp>
      <p:sp>
        <p:nvSpPr>
          <p:cNvPr id="7" name="TextBox 6"/>
          <p:cNvSpPr txBox="1"/>
          <p:nvPr/>
        </p:nvSpPr>
        <p:spPr>
          <a:xfrm>
            <a:off x="1027113" y="914401"/>
            <a:ext cx="9981197" cy="3416320"/>
          </a:xfrm>
          <a:prstGeom prst="rect">
            <a:avLst/>
          </a:prstGeom>
          <a:noFill/>
        </p:spPr>
        <p:txBody>
          <a:bodyPr wrap="square" rtlCol="0">
            <a:spAutoFit/>
          </a:bodyPr>
          <a:lstStyle/>
          <a:p>
            <a:r>
              <a:rPr lang="en-GB" sz="3600" i="1" dirty="0" smtClean="0"/>
              <a:t>Their </a:t>
            </a:r>
            <a:r>
              <a:rPr lang="en-GB" sz="3600" i="1" dirty="0"/>
              <a:t>doom was predicted long ago, ungodly (impious, profane) persons who pervert the grace (the spiritual blessing and </a:t>
            </a:r>
            <a:r>
              <a:rPr lang="en-GB" sz="3600" i="1" dirty="0" err="1"/>
              <a:t>favor</a:t>
            </a:r>
            <a:r>
              <a:rPr lang="en-GB" sz="3600" i="1" dirty="0"/>
              <a:t>) of our God </a:t>
            </a:r>
            <a:r>
              <a:rPr lang="en-GB" sz="3600" i="1" dirty="0" smtClean="0"/>
              <a:t>into lawlessness</a:t>
            </a:r>
            <a:r>
              <a:rPr lang="en-GB" sz="3600" i="1" dirty="0"/>
              <a:t> and wantonness and immorality, and disown and deny our sole Master and Lord, Jesus Christ (the Messiah, the Anointed One</a:t>
            </a:r>
            <a:r>
              <a:rPr lang="en-GB" sz="3600" i="1" dirty="0" smtClean="0"/>
              <a:t>).</a:t>
            </a:r>
            <a:endParaRPr lang="en-GB" sz="3600" i="1" dirty="0"/>
          </a:p>
        </p:txBody>
      </p:sp>
      <p:sp>
        <p:nvSpPr>
          <p:cNvPr id="8" name="TextBox 7"/>
          <p:cNvSpPr txBox="1"/>
          <p:nvPr/>
        </p:nvSpPr>
        <p:spPr>
          <a:xfrm>
            <a:off x="7546020" y="5238977"/>
            <a:ext cx="4225771" cy="584775"/>
          </a:xfrm>
          <a:prstGeom prst="rect">
            <a:avLst/>
          </a:prstGeom>
          <a:noFill/>
        </p:spPr>
        <p:txBody>
          <a:bodyPr wrap="square" rtlCol="0">
            <a:spAutoFit/>
          </a:bodyPr>
          <a:lstStyle/>
          <a:p>
            <a:r>
              <a:rPr lang="en-GB" sz="3200" i="1" dirty="0" smtClean="0">
                <a:latin typeface="Helvetica" panose="020B0604020202020204" pitchFamily="34" charset="0"/>
                <a:cs typeface="Helvetica" panose="020B0604020202020204" pitchFamily="34" charset="0"/>
              </a:rPr>
              <a:t>Jude 1: 4 (AMPC)</a:t>
            </a:r>
            <a:endParaRPr lang="en-GB" sz="32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97029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baseline="30000" dirty="0"/>
              <a:t>4 </a:t>
            </a:r>
            <a:r>
              <a:rPr lang="en-GB" sz="3600" dirty="0"/>
              <a:t>For the weapons of our warfare are not physical [weapons of flesh and blood], but they are mighty before God for the overthrow </a:t>
            </a:r>
            <a:r>
              <a:rPr lang="en-GB" sz="3600" dirty="0" smtClean="0"/>
              <a:t>and destruction </a:t>
            </a:r>
            <a:r>
              <a:rPr lang="en-GB" sz="3600" dirty="0"/>
              <a:t>of strongholds,</a:t>
            </a:r>
          </a:p>
          <a:p>
            <a:endParaRPr lang="en-ZA" sz="3600" dirty="0" smtClean="0"/>
          </a:p>
          <a:p>
            <a:endParaRPr lang="en-ZA" sz="3600" dirty="0" smtClean="0"/>
          </a:p>
        </p:txBody>
      </p:sp>
      <p:sp>
        <p:nvSpPr>
          <p:cNvPr id="3" name="Text Placeholder 2"/>
          <p:cNvSpPr>
            <a:spLocks noGrp="1"/>
          </p:cNvSpPr>
          <p:nvPr>
            <p:ph type="body" sz="quarter" idx="11"/>
          </p:nvPr>
        </p:nvSpPr>
        <p:spPr>
          <a:xfrm>
            <a:off x="5690586" y="5226451"/>
            <a:ext cx="5769097" cy="428625"/>
          </a:xfrm>
        </p:spPr>
        <p:txBody>
          <a:bodyPr>
            <a:noAutofit/>
          </a:bodyPr>
          <a:lstStyle/>
          <a:p>
            <a:r>
              <a:rPr lang="en-GB" sz="3200" i="1" dirty="0" smtClean="0"/>
              <a:t>2 Corinthians 10 :4-5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4019545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baseline="30000" dirty="0" smtClean="0"/>
              <a:t>5</a:t>
            </a:r>
            <a:r>
              <a:rPr lang="en-GB" sz="3600" b="1" baseline="30000" dirty="0"/>
              <a:t> </a:t>
            </a:r>
            <a:r>
              <a:rPr lang="en-GB" sz="3600" dirty="0"/>
              <a:t>[Inasmuch as we] refute arguments and theories and </a:t>
            </a:r>
            <a:r>
              <a:rPr lang="en-GB" sz="3600" dirty="0" err="1"/>
              <a:t>reasonings</a:t>
            </a:r>
            <a:r>
              <a:rPr lang="en-GB" sz="3600" dirty="0"/>
              <a:t> and every proud and lofty thing that sets itself up against the [true] knowledge of God; and we lead every thought and purpose away captive into the obedience of Christ (the Messiah, the Anointed One),</a:t>
            </a:r>
          </a:p>
          <a:p>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5930284" y="5226451"/>
            <a:ext cx="5529400" cy="428625"/>
          </a:xfrm>
        </p:spPr>
        <p:txBody>
          <a:bodyPr>
            <a:noAutofit/>
          </a:bodyPr>
          <a:lstStyle/>
          <a:p>
            <a:r>
              <a:rPr lang="en-GB" sz="3200" i="1" dirty="0" smtClean="0"/>
              <a:t>2 Corinthians 10:4-5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3850800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60600" y="1677880"/>
            <a:ext cx="6507330" cy="2120037"/>
          </a:xfrm>
        </p:spPr>
        <p:txBody>
          <a:bodyPr/>
          <a:lstStyle/>
          <a:p>
            <a:endParaRPr lang="en-ZA" sz="3600" dirty="0" smtClean="0"/>
          </a:p>
        </p:txBody>
      </p:sp>
      <p:sp>
        <p:nvSpPr>
          <p:cNvPr id="3" name="Text Placeholder 2"/>
          <p:cNvSpPr>
            <a:spLocks noGrp="1"/>
          </p:cNvSpPr>
          <p:nvPr>
            <p:ph type="body" sz="quarter" idx="11"/>
          </p:nvPr>
        </p:nvSpPr>
        <p:spPr>
          <a:xfrm>
            <a:off x="7724202" y="6429375"/>
            <a:ext cx="4290965" cy="428625"/>
          </a:xfrm>
        </p:spPr>
        <p:txBody>
          <a:bodyPr>
            <a:normAutofit/>
          </a:bodyPr>
          <a:lstStyle/>
          <a:p>
            <a:endParaRPr lang="en-GB" i="1" dirty="0"/>
          </a:p>
        </p:txBody>
      </p:sp>
      <p:sp>
        <p:nvSpPr>
          <p:cNvPr id="4" name="Text Placeholder 3"/>
          <p:cNvSpPr>
            <a:spLocks noGrp="1"/>
          </p:cNvSpPr>
          <p:nvPr>
            <p:ph type="body" sz="quarter" idx="12"/>
          </p:nvPr>
        </p:nvSpPr>
        <p:spPr/>
        <p:txBody>
          <a:bodyPr/>
          <a:lstStyle/>
          <a:p>
            <a:r>
              <a:rPr lang="en-GB" dirty="0" smtClean="0"/>
              <a:t>Wholeness</a:t>
            </a:r>
          </a:p>
          <a:p>
            <a:endParaRPr lang="en-GB" dirty="0"/>
          </a:p>
        </p:txBody>
      </p:sp>
      <p:pic>
        <p:nvPicPr>
          <p:cNvPr id="4098" name="Picture 2" descr="Image result for rotten 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97" y="303321"/>
            <a:ext cx="5750756" cy="43130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540" y="303321"/>
            <a:ext cx="5232627" cy="434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775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5837" y="745726"/>
            <a:ext cx="10085033" cy="4270158"/>
          </a:xfrm>
        </p:spPr>
        <p:txBody>
          <a:bodyPr/>
          <a:lstStyle/>
          <a:p>
            <a:r>
              <a:rPr lang="en-GB" sz="3600" b="1" i="0" baseline="30000" dirty="0" smtClean="0"/>
              <a:t>5</a:t>
            </a:r>
            <a:r>
              <a:rPr lang="en-GB" sz="3600" b="1" i="0" baseline="30000" dirty="0"/>
              <a:t> </a:t>
            </a:r>
            <a:r>
              <a:rPr lang="en-GB" sz="3600" i="0" dirty="0"/>
              <a:t>Now I want to remind you, though you were </a:t>
            </a:r>
            <a:r>
              <a:rPr lang="en-GB" sz="3600" i="0" u="sng" dirty="0"/>
              <a:t>fully informed</a:t>
            </a:r>
            <a:r>
              <a:rPr lang="en-GB" sz="3600" i="0" dirty="0"/>
              <a:t> once for all, that though the Lord [at one time] </a:t>
            </a:r>
            <a:r>
              <a:rPr lang="en-GB" sz="3600" i="0" u="sng" dirty="0"/>
              <a:t>delivered</a:t>
            </a:r>
            <a:r>
              <a:rPr lang="en-GB" sz="3600" i="0" dirty="0"/>
              <a:t> a people </a:t>
            </a:r>
            <a:r>
              <a:rPr lang="en-GB" sz="3600" i="0" u="sng" dirty="0"/>
              <a:t>out of the land of Egypt</a:t>
            </a:r>
            <a:r>
              <a:rPr lang="en-GB" sz="3600" i="0" dirty="0"/>
              <a:t>, He subsequently </a:t>
            </a:r>
            <a:r>
              <a:rPr lang="en-GB" sz="3600" i="0" u="sng" dirty="0"/>
              <a:t>destroyed</a:t>
            </a:r>
            <a:r>
              <a:rPr lang="en-GB" sz="3600" i="0" dirty="0"/>
              <a:t> those [of them] who did </a:t>
            </a:r>
            <a:r>
              <a:rPr lang="en-GB" sz="3600" i="0" u="sng" dirty="0"/>
              <a:t>not believe</a:t>
            </a:r>
            <a:r>
              <a:rPr lang="en-GB" sz="3600" i="0" dirty="0"/>
              <a:t> [who refused to adhere to, trust in, and rely upon Him].</a:t>
            </a:r>
            <a:r>
              <a:rPr lang="en-ZA" sz="3600" dirty="0" smtClean="0"/>
              <a:t/>
            </a:r>
            <a:br>
              <a:rPr lang="en-ZA" sz="3600" dirty="0" smtClean="0"/>
            </a:br>
            <a:endParaRPr lang="en-ZA" sz="3600" dirty="0" smtClean="0"/>
          </a:p>
          <a:p>
            <a:pPr marL="571500" indent="-571500">
              <a:buFontTx/>
              <a:buChar char="-"/>
            </a:pPr>
            <a:endParaRPr lang="en-ZA" sz="3600" dirty="0" smtClean="0"/>
          </a:p>
          <a:p>
            <a:pPr marL="571500" indent="-571500">
              <a:buFontTx/>
              <a:buChar char="-"/>
            </a:pPr>
            <a:endParaRPr lang="en-ZA" sz="3600" dirty="0" smtClean="0"/>
          </a:p>
          <a:p>
            <a:endParaRPr lang="en-ZA" sz="3600" dirty="0" smtClean="0"/>
          </a:p>
        </p:txBody>
      </p:sp>
      <p:sp>
        <p:nvSpPr>
          <p:cNvPr id="3" name="Text Placeholder 2"/>
          <p:cNvSpPr>
            <a:spLocks noGrp="1"/>
          </p:cNvSpPr>
          <p:nvPr>
            <p:ph type="body" sz="quarter" idx="11"/>
          </p:nvPr>
        </p:nvSpPr>
        <p:spPr>
          <a:xfrm>
            <a:off x="7168718" y="5226451"/>
            <a:ext cx="4290965" cy="428625"/>
          </a:xfrm>
        </p:spPr>
        <p:txBody>
          <a:bodyPr>
            <a:noAutofit/>
          </a:bodyPr>
          <a:lstStyle/>
          <a:p>
            <a:r>
              <a:rPr lang="en-GB" sz="3200" i="1" dirty="0" smtClean="0"/>
              <a:t>Jude 1:5 - 25 (AMPC)</a:t>
            </a:r>
            <a:endParaRPr lang="en-GB" sz="3200" i="1" dirty="0"/>
          </a:p>
        </p:txBody>
      </p:sp>
      <p:sp>
        <p:nvSpPr>
          <p:cNvPr id="4" name="Text Placeholder 3"/>
          <p:cNvSpPr>
            <a:spLocks noGrp="1"/>
          </p:cNvSpPr>
          <p:nvPr>
            <p:ph type="body" sz="quarter" idx="12"/>
          </p:nvPr>
        </p:nvSpPr>
        <p:spPr/>
        <p:txBody>
          <a:bodyPr/>
          <a:lstStyle/>
          <a:p>
            <a:r>
              <a:rPr lang="en-GB" dirty="0" smtClean="0"/>
              <a:t>Wholeness </a:t>
            </a:r>
            <a:endParaRPr lang="en-GB" dirty="0"/>
          </a:p>
        </p:txBody>
      </p:sp>
    </p:spTree>
    <p:extLst>
      <p:ext uri="{BB962C8B-B14F-4D97-AF65-F5344CB8AC3E}">
        <p14:creationId xmlns:p14="http://schemas.microsoft.com/office/powerpoint/2010/main" val="1733523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hofar Sermon">
  <a:themeElements>
    <a:clrScheme name="Custom 1">
      <a:dk1>
        <a:srgbClr val="FFFFFF"/>
      </a:dk1>
      <a:lt1>
        <a:sysClr val="window" lastClr="FFFFFF"/>
      </a:lt1>
      <a:dk2>
        <a:srgbClr val="FFFFFF"/>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Muli ExtraBold"/>
        <a:ea typeface=""/>
        <a:cs typeface=""/>
      </a:majorFont>
      <a:minorFont>
        <a:latin typeface="PT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11833</TotalTime>
  <Words>292</Words>
  <Application>Microsoft Office PowerPoint</Application>
  <PresentationFormat>Widescreen</PresentationFormat>
  <Paragraphs>121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Helvetica</vt:lpstr>
      <vt:lpstr>Muli ExtraBold</vt:lpstr>
      <vt:lpstr>PT Serif</vt:lpstr>
      <vt:lpstr>Shofar Sermon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van der Veen</dc:creator>
  <cp:lastModifiedBy>Renee van der Veen</cp:lastModifiedBy>
  <cp:revision>130</cp:revision>
  <cp:lastPrinted>2018-07-07T13:51:48Z</cp:lastPrinted>
  <dcterms:created xsi:type="dcterms:W3CDTF">2017-11-13T11:16:12Z</dcterms:created>
  <dcterms:modified xsi:type="dcterms:W3CDTF">2018-07-08T07:32:29Z</dcterms:modified>
</cp:coreProperties>
</file>