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8" r:id="rId2"/>
    <p:sldId id="340" r:id="rId3"/>
    <p:sldId id="304" r:id="rId4"/>
    <p:sldId id="363" r:id="rId5"/>
    <p:sldId id="364" r:id="rId6"/>
    <p:sldId id="365" r:id="rId7"/>
    <p:sldId id="370" r:id="rId8"/>
    <p:sldId id="371" r:id="rId9"/>
    <p:sldId id="366" r:id="rId10"/>
    <p:sldId id="372" r:id="rId11"/>
    <p:sldId id="373" r:id="rId12"/>
    <p:sldId id="374" r:id="rId13"/>
    <p:sldId id="367" r:id="rId14"/>
    <p:sldId id="376" r:id="rId15"/>
    <p:sldId id="377" r:id="rId16"/>
    <p:sldId id="375" r:id="rId17"/>
    <p:sldId id="382" r:id="rId18"/>
    <p:sldId id="368" r:id="rId19"/>
    <p:sldId id="378" r:id="rId20"/>
    <p:sldId id="379" r:id="rId21"/>
    <p:sldId id="380" r:id="rId22"/>
    <p:sldId id="381" r:id="rId23"/>
    <p:sldId id="383" r:id="rId24"/>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1"/>
            <a:ext cx="2971800" cy="499012"/>
          </a:xfrm>
          <a:prstGeom prst="rect">
            <a:avLst/>
          </a:prstGeom>
        </p:spPr>
        <p:txBody>
          <a:bodyPr vert="horz" lIns="91440" tIns="45720" rIns="91440" bIns="45720" rtlCol="0"/>
          <a:lstStyle>
            <a:lvl1pPr algn="r">
              <a:defRPr sz="1200"/>
            </a:lvl1pPr>
          </a:lstStyle>
          <a:p>
            <a:fld id="{D9FB1DC1-EEB6-429F-9717-DF0E799BD973}" type="datetimeFigureOut">
              <a:rPr lang="en-ZA" smtClean="0"/>
              <a:t>2018/01/06</a:t>
            </a:fld>
            <a:endParaRPr lang="en-ZA"/>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21C9E7D-3B21-4615-94F3-31B7E742794B}" type="slidenum">
              <a:rPr lang="en-ZA" smtClean="0"/>
              <a:t>‹#›</a:t>
            </a:fld>
            <a:endParaRPr lang="en-ZA"/>
          </a:p>
        </p:txBody>
      </p:sp>
    </p:spTree>
    <p:extLst>
      <p:ext uri="{BB962C8B-B14F-4D97-AF65-F5344CB8AC3E}">
        <p14:creationId xmlns:p14="http://schemas.microsoft.com/office/powerpoint/2010/main" val="39111685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200400" y="4991101"/>
            <a:ext cx="6181725" cy="590550"/>
          </a:xfrm>
          <a:prstGeom prst="rect">
            <a:avLst/>
          </a:prstGeom>
        </p:spPr>
        <p:txBody>
          <a:bodyPr/>
          <a:lstStyle>
            <a:lvl1pPr marL="0" indent="0" algn="ctr">
              <a:buNone/>
              <a:defRPr sz="3500" i="1" baseline="0"/>
            </a:lvl1pPr>
          </a:lstStyle>
          <a:p>
            <a:pPr lvl="0"/>
            <a:r>
              <a:rPr lang="en-US" dirty="0" smtClean="0"/>
              <a:t>Part four</a:t>
            </a:r>
            <a:endParaRPr lang="en-GB" dirty="0"/>
          </a:p>
        </p:txBody>
      </p:sp>
      <p:sp>
        <p:nvSpPr>
          <p:cNvPr id="12" name="Text Placeholder 11"/>
          <p:cNvSpPr>
            <a:spLocks noGrp="1"/>
          </p:cNvSpPr>
          <p:nvPr>
            <p:ph type="body" sz="quarter" idx="11" hasCustomPrompt="1"/>
          </p:nvPr>
        </p:nvSpPr>
        <p:spPr>
          <a:xfrm>
            <a:off x="3200400" y="5676900"/>
            <a:ext cx="6181725" cy="371475"/>
          </a:xfrm>
          <a:prstGeom prst="rect">
            <a:avLst/>
          </a:prstGeom>
        </p:spPr>
        <p:txBody>
          <a:bodyPr/>
          <a:lstStyle>
            <a:lvl1pPr marL="0" indent="0" algn="ctr">
              <a:buNone/>
              <a:defRPr sz="2000" baseline="0">
                <a:latin typeface="Helvetica" panose="020B0604020202020204" pitchFamily="34" charset="0"/>
                <a:cs typeface="Helvetica" panose="020B0604020202020204" pitchFamily="34" charset="0"/>
              </a:defRPr>
            </a:lvl1pPr>
          </a:lstStyle>
          <a:p>
            <a:pPr lvl="0"/>
            <a:r>
              <a:rPr lang="en-GB" dirty="0" smtClean="0"/>
              <a:t>Name Surname</a:t>
            </a:r>
            <a:endParaRPr lang="en-GB" dirty="0"/>
          </a:p>
        </p:txBody>
      </p:sp>
      <p:sp>
        <p:nvSpPr>
          <p:cNvPr id="14" name="Text Placeholder 13"/>
          <p:cNvSpPr>
            <a:spLocks noGrp="1"/>
          </p:cNvSpPr>
          <p:nvPr>
            <p:ph type="body" sz="quarter" idx="12" hasCustomPrompt="1"/>
          </p:nvPr>
        </p:nvSpPr>
        <p:spPr>
          <a:xfrm>
            <a:off x="1704974" y="2105025"/>
            <a:ext cx="9267825" cy="1266825"/>
          </a:xfrm>
          <a:prstGeom prst="rect">
            <a:avLst/>
          </a:prstGeom>
        </p:spPr>
        <p:txBody>
          <a:bodyPr/>
          <a:lstStyle>
            <a:lvl1pPr marL="0" indent="0" algn="ctr">
              <a:buNone/>
              <a:defRPr sz="4500" spc="600">
                <a:latin typeface="+mj-lt"/>
              </a:defRPr>
            </a:lvl1pPr>
          </a:lstStyle>
          <a:p>
            <a:pPr lvl="0"/>
            <a:r>
              <a:rPr lang="en-GB" dirty="0" smtClean="0"/>
              <a:t>UNDERSTANDING THE NEW TESTAMENT</a:t>
            </a:r>
          </a:p>
        </p:txBody>
      </p:sp>
    </p:spTree>
    <p:extLst>
      <p:ext uri="{BB962C8B-B14F-4D97-AF65-F5344CB8AC3E}">
        <p14:creationId xmlns:p14="http://schemas.microsoft.com/office/powerpoint/2010/main" val="416449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176337" y="1309269"/>
            <a:ext cx="7658100" cy="3619501"/>
          </a:xfrm>
          <a:prstGeom prst="rect">
            <a:avLst/>
          </a:prstGeo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i="1"/>
            </a:lvl1pPr>
          </a:lstStyle>
          <a:p>
            <a:pPr lvl="0"/>
            <a:r>
              <a:rPr lang="en-GB" dirty="0" smtClean="0"/>
              <a:t>This is the message content slide. You can add any text here. Please do not change the bounding box settings (side sizes). Do not exceed eight lines of text per slide. Move the reference text (if necessary) comfortably beneath the end of the text box as shown here in this example. Remember to change the text on the bottom left to your sermon title. </a:t>
            </a:r>
          </a:p>
        </p:txBody>
      </p:sp>
      <p:sp>
        <p:nvSpPr>
          <p:cNvPr id="11" name="Text Placeholder 10"/>
          <p:cNvSpPr>
            <a:spLocks noGrp="1"/>
          </p:cNvSpPr>
          <p:nvPr>
            <p:ph type="body" sz="quarter" idx="11" hasCustomPrompt="1"/>
          </p:nvPr>
        </p:nvSpPr>
        <p:spPr>
          <a:xfrm>
            <a:off x="7472112" y="5070809"/>
            <a:ext cx="3362325" cy="428625"/>
          </a:xfrm>
          <a:prstGeom prst="rect">
            <a:avLst/>
          </a:prstGeom>
        </p:spPr>
        <p:txBody>
          <a:bodyPr>
            <a:normAutofit/>
          </a:bodyPr>
          <a:lstStyle>
            <a:lvl1pPr marL="0" indent="0" algn="r">
              <a:buNone/>
              <a:defRPr sz="2400">
                <a:latin typeface="Helvetica" panose="020B0604020202020204" pitchFamily="34" charset="0"/>
                <a:cs typeface="Helvetica" panose="020B0604020202020204" pitchFamily="34" charset="0"/>
              </a:defRPr>
            </a:lvl1pPr>
          </a:lstStyle>
          <a:p>
            <a:pPr lvl="0"/>
            <a:r>
              <a:rPr lang="en-US" dirty="0" smtClean="0"/>
              <a:t>Reference</a:t>
            </a:r>
            <a:endParaRPr lang="en-GB" dirty="0"/>
          </a:p>
        </p:txBody>
      </p:sp>
      <p:sp>
        <p:nvSpPr>
          <p:cNvPr id="13"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928336338"/>
      </p:ext>
    </p:extLst>
  </p:cSld>
  <p:clrMapOvr>
    <a:masterClrMapping/>
  </p:clrMapOvr>
  <p:extLst>
    <p:ext uri="{DCECCB84-F9BA-43D5-87BE-67443E8EF086}">
      <p15:sldGuideLst xmlns:p15="http://schemas.microsoft.com/office/powerpoint/2012/main">
        <p15:guide id="1" orient="horz" pos="754" userDrawn="1">
          <p15:clr>
            <a:srgbClr val="FBAE40"/>
          </p15:clr>
        </p15:guide>
        <p15:guide id="2" pos="69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750" y="266700"/>
            <a:ext cx="11620500" cy="5848350"/>
          </a:xfrm>
          <a:prstGeom prst="rect">
            <a:avLst/>
          </a:prstGeom>
        </p:spPr>
        <p:txBody>
          <a:bodyPr/>
          <a:lstStyle>
            <a:lvl1pPr marL="0" indent="0">
              <a:buNone/>
              <a:defRPr/>
            </a:lvl1pPr>
          </a:lstStyle>
          <a:p>
            <a:endParaRPr lang="en-GB" dirty="0"/>
          </a:p>
        </p:txBody>
      </p:sp>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650587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
        <p:nvSpPr>
          <p:cNvPr id="4" name="Picture Placeholder 2"/>
          <p:cNvSpPr>
            <a:spLocks noGrp="1"/>
          </p:cNvSpPr>
          <p:nvPr>
            <p:ph type="pic" sz="quarter" idx="13"/>
          </p:nvPr>
        </p:nvSpPr>
        <p:spPr>
          <a:xfrm>
            <a:off x="6214537" y="266700"/>
            <a:ext cx="5689601" cy="5848350"/>
          </a:xfrm>
          <a:prstGeom prst="rect">
            <a:avLst/>
          </a:prstGeom>
        </p:spPr>
        <p:txBody>
          <a:bodyPr/>
          <a:lstStyle>
            <a:lvl1pPr marL="0" indent="0">
              <a:buNone/>
              <a:defRPr/>
            </a:lvl1pPr>
          </a:lstStyle>
          <a:p>
            <a:endParaRPr lang="en-GB" dirty="0"/>
          </a:p>
        </p:txBody>
      </p:sp>
      <p:sp>
        <p:nvSpPr>
          <p:cNvPr id="6" name="Picture Placeholder 2"/>
          <p:cNvSpPr>
            <a:spLocks noGrp="1"/>
          </p:cNvSpPr>
          <p:nvPr>
            <p:ph type="pic" sz="quarter" idx="14"/>
          </p:nvPr>
        </p:nvSpPr>
        <p:spPr>
          <a:xfrm>
            <a:off x="270933" y="266700"/>
            <a:ext cx="5689601" cy="584835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31465296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059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 </a:t>
            </a:r>
            <a:endParaRPr lang="en-GB" dirty="0"/>
          </a:p>
        </p:txBody>
      </p:sp>
      <p:sp>
        <p:nvSpPr>
          <p:cNvPr id="3" name="Text Placeholder 2"/>
          <p:cNvSpPr>
            <a:spLocks noGrp="1"/>
          </p:cNvSpPr>
          <p:nvPr>
            <p:ph type="body" sz="quarter" idx="11"/>
          </p:nvPr>
        </p:nvSpPr>
        <p:spPr/>
        <p:txBody>
          <a:bodyPr/>
          <a:lstStyle/>
          <a:p>
            <a:r>
              <a:rPr lang="en-GB" dirty="0" smtClean="0"/>
              <a:t>Renee van der Veen</a:t>
            </a:r>
            <a:endParaRPr lang="en-GB" dirty="0"/>
          </a:p>
        </p:txBody>
      </p:sp>
      <p:sp>
        <p:nvSpPr>
          <p:cNvPr id="4" name="Text Placeholder 3"/>
          <p:cNvSpPr>
            <a:spLocks noGrp="1"/>
          </p:cNvSpPr>
          <p:nvPr>
            <p:ph type="body" sz="quarter" idx="12"/>
          </p:nvPr>
        </p:nvSpPr>
        <p:spPr>
          <a:xfrm>
            <a:off x="1943852" y="2297530"/>
            <a:ext cx="8694820" cy="1266825"/>
          </a:xfrm>
        </p:spPr>
        <p:txBody>
          <a:bodyPr/>
          <a:lstStyle/>
          <a:p>
            <a:r>
              <a:rPr lang="en-GB" dirty="0" smtClean="0"/>
              <a:t>The Fear of the Lord</a:t>
            </a:r>
            <a:endParaRPr lang="en-GB" dirty="0"/>
          </a:p>
        </p:txBody>
      </p:sp>
    </p:spTree>
    <p:extLst>
      <p:ext uri="{BB962C8B-B14F-4D97-AF65-F5344CB8AC3E}">
        <p14:creationId xmlns:p14="http://schemas.microsoft.com/office/powerpoint/2010/main" val="335613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a:t>You will serve whom you fear.</a:t>
            </a:r>
            <a:br>
              <a:rPr lang="en-GB" sz="3200" dirty="0"/>
            </a:br>
            <a:r>
              <a:rPr lang="en-GB" sz="3200" dirty="0"/>
              <a:t/>
            </a:r>
            <a:br>
              <a:rPr lang="en-GB" sz="3200" dirty="0"/>
            </a:br>
            <a:r>
              <a:rPr lang="en-GB" sz="3200" dirty="0"/>
              <a:t>If you fear God, you will serve Him.</a:t>
            </a:r>
            <a:br>
              <a:rPr lang="en-GB" sz="3200" dirty="0"/>
            </a:br>
            <a:r>
              <a:rPr lang="en-GB" sz="3200" dirty="0"/>
              <a:t/>
            </a:r>
            <a:br>
              <a:rPr lang="en-GB" sz="3200" dirty="0"/>
            </a:br>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30168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a:t>You will serve whom you fear.</a:t>
            </a:r>
            <a:br>
              <a:rPr lang="en-GB" sz="3200" dirty="0"/>
            </a:br>
            <a:r>
              <a:rPr lang="en-GB" sz="3200" dirty="0"/>
              <a:t/>
            </a:r>
            <a:br>
              <a:rPr lang="en-GB" sz="3200" dirty="0"/>
            </a:br>
            <a:r>
              <a:rPr lang="en-GB" sz="3200" dirty="0"/>
              <a:t>If you fear God, you will serve Him.</a:t>
            </a:r>
            <a:br>
              <a:rPr lang="en-GB" sz="3200" dirty="0"/>
            </a:br>
            <a:r>
              <a:rPr lang="en-GB" sz="3200" dirty="0"/>
              <a:t/>
            </a:r>
            <a:br>
              <a:rPr lang="en-GB" sz="3200" dirty="0"/>
            </a:br>
            <a:r>
              <a:rPr lang="en-GB" sz="3200" dirty="0"/>
              <a:t>If your fear man, you will serve man.</a:t>
            </a:r>
            <a:br>
              <a:rPr lang="en-GB" sz="3200" dirty="0"/>
            </a:br>
            <a:r>
              <a:rPr lang="en-GB" sz="3200" dirty="0"/>
              <a:t/>
            </a:r>
            <a:br>
              <a:rPr lang="en-GB" sz="3200" dirty="0"/>
            </a:br>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54865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a:t>You will serve whom you fear.</a:t>
            </a:r>
            <a:br>
              <a:rPr lang="en-GB" sz="3200" dirty="0"/>
            </a:br>
            <a:r>
              <a:rPr lang="en-GB" sz="3200" dirty="0"/>
              <a:t/>
            </a:r>
            <a:br>
              <a:rPr lang="en-GB" sz="3200" dirty="0"/>
            </a:br>
            <a:r>
              <a:rPr lang="en-GB" sz="3200" dirty="0"/>
              <a:t>If you fear God, you will serve Him.</a:t>
            </a:r>
            <a:br>
              <a:rPr lang="en-GB" sz="3200" dirty="0"/>
            </a:br>
            <a:r>
              <a:rPr lang="en-GB" sz="3200" dirty="0"/>
              <a:t/>
            </a:r>
            <a:br>
              <a:rPr lang="en-GB" sz="3200" dirty="0"/>
            </a:br>
            <a:r>
              <a:rPr lang="en-GB" sz="3200" dirty="0"/>
              <a:t>If your fear man, you will serve man.</a:t>
            </a:r>
            <a:br>
              <a:rPr lang="en-GB" sz="3200" dirty="0"/>
            </a:br>
            <a:r>
              <a:rPr lang="en-GB" sz="3200" dirty="0"/>
              <a:t/>
            </a:r>
            <a:br>
              <a:rPr lang="en-GB" sz="3200" dirty="0"/>
            </a:br>
            <a:r>
              <a:rPr lang="en-GB" sz="3200" dirty="0"/>
              <a:t>You must choose.</a:t>
            </a:r>
          </a:p>
          <a:p>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72191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Places/areas where we struggle:</a:t>
            </a:r>
            <a:r>
              <a:rPr lang="en-GB" dirty="0" smtClean="0"/>
              <a:t/>
            </a:r>
            <a:br>
              <a:rPr lang="en-GB" dirty="0" smtClean="0"/>
            </a:br>
            <a:r>
              <a:rPr lang="en-GB" sz="3200" dirty="0" smtClean="0"/>
              <a:t/>
            </a:r>
            <a:br>
              <a:rPr lang="en-GB" sz="3200" dirty="0" smtClean="0"/>
            </a:br>
            <a:r>
              <a:rPr lang="en-GB" sz="3200" dirty="0" smtClean="0"/>
              <a:t>1</a:t>
            </a:r>
            <a:r>
              <a:rPr lang="en-GB" sz="3200" dirty="0"/>
              <a:t>.	Authority</a:t>
            </a:r>
            <a:r>
              <a:rPr lang="en-GB" dirty="0"/>
              <a:t/>
            </a:r>
            <a:br>
              <a:rPr lang="en-GB" dirty="0"/>
            </a:br>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02686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7073" y="741098"/>
            <a:ext cx="8517365" cy="3619501"/>
          </a:xfrm>
        </p:spPr>
        <p:txBody>
          <a:bodyPr/>
          <a:lstStyle/>
          <a:p>
            <a:r>
              <a:rPr lang="en-GB" sz="4000" dirty="0" smtClean="0"/>
              <a:t>Places/areas where we struggle:</a:t>
            </a:r>
            <a:r>
              <a:rPr lang="en-GB" dirty="0" smtClean="0"/>
              <a:t/>
            </a:r>
            <a:br>
              <a:rPr lang="en-GB" dirty="0" smtClean="0"/>
            </a:br>
            <a:r>
              <a:rPr lang="en-GB" dirty="0" smtClean="0"/>
              <a:t/>
            </a:r>
            <a:br>
              <a:rPr lang="en-GB" dirty="0" smtClean="0"/>
            </a:br>
            <a:r>
              <a:rPr lang="en-GB" sz="3200" dirty="0" smtClean="0"/>
              <a:t>1</a:t>
            </a:r>
            <a:r>
              <a:rPr lang="en-GB" sz="3200" dirty="0"/>
              <a:t>.	Authority</a:t>
            </a:r>
            <a:br>
              <a:rPr lang="en-GB" sz="3200" dirty="0"/>
            </a:br>
            <a:r>
              <a:rPr lang="en-GB" sz="3200" dirty="0"/>
              <a:t>2.	Lack of knowledge</a:t>
            </a:r>
            <a:br>
              <a:rPr lang="en-GB" sz="3200" dirty="0"/>
            </a:br>
            <a:r>
              <a:rPr lang="en-GB" sz="3200" dirty="0"/>
              <a:t/>
            </a:r>
            <a:br>
              <a:rPr lang="en-GB" sz="3200" dirty="0"/>
            </a:br>
            <a:r>
              <a:rPr lang="en-GB" sz="3200" dirty="0"/>
              <a:t>Therefore my people have gone into captivity, </a:t>
            </a:r>
            <a:br>
              <a:rPr lang="en-GB" sz="3200" dirty="0"/>
            </a:br>
            <a:r>
              <a:rPr lang="en-GB" sz="3200" dirty="0"/>
              <a:t>Because they have no knowledge;</a:t>
            </a:r>
            <a:br>
              <a:rPr lang="en-GB" sz="3200" dirty="0"/>
            </a:br>
            <a:r>
              <a:rPr lang="en-GB" sz="3200" dirty="0"/>
              <a:t>Their </a:t>
            </a:r>
            <a:r>
              <a:rPr lang="en-GB" sz="3200" dirty="0" err="1"/>
              <a:t>honorable</a:t>
            </a:r>
            <a:r>
              <a:rPr lang="en-GB" sz="3200" dirty="0"/>
              <a:t> men are famished,</a:t>
            </a:r>
            <a:br>
              <a:rPr lang="en-GB" sz="3200" dirty="0"/>
            </a:br>
            <a:r>
              <a:rPr lang="en-GB" sz="3200" dirty="0"/>
              <a:t>And their multitude dried up with thirst</a:t>
            </a:r>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Isaiah 5: 13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90722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7073" y="439257"/>
            <a:ext cx="8517365" cy="3619501"/>
          </a:xfrm>
        </p:spPr>
        <p:txBody>
          <a:bodyPr/>
          <a:lstStyle/>
          <a:p>
            <a:r>
              <a:rPr lang="en-GB" sz="4000" dirty="0" smtClean="0"/>
              <a:t>Places/areas where we struggle:</a:t>
            </a:r>
            <a:r>
              <a:rPr lang="en-GB" dirty="0" smtClean="0"/>
              <a:t/>
            </a:r>
            <a:br>
              <a:rPr lang="en-GB" dirty="0" smtClean="0"/>
            </a:br>
            <a:r>
              <a:rPr lang="en-GB" dirty="0" smtClean="0"/>
              <a:t/>
            </a:r>
            <a:br>
              <a:rPr lang="en-GB" dirty="0" smtClean="0"/>
            </a:br>
            <a:r>
              <a:rPr lang="en-GB" sz="3200" dirty="0" smtClean="0"/>
              <a:t>1</a:t>
            </a:r>
            <a:r>
              <a:rPr lang="en-GB" sz="3200" dirty="0"/>
              <a:t>.	Authority</a:t>
            </a:r>
            <a:br>
              <a:rPr lang="en-GB" sz="3200" dirty="0"/>
            </a:br>
            <a:r>
              <a:rPr lang="en-GB" sz="3200" dirty="0"/>
              <a:t>2.	Lack of knowledge</a:t>
            </a:r>
            <a:br>
              <a:rPr lang="en-GB" sz="3200" dirty="0"/>
            </a:br>
            <a:r>
              <a:rPr lang="en-GB" sz="3200" dirty="0"/>
              <a:t/>
            </a:r>
            <a:br>
              <a:rPr lang="en-GB" sz="3200" dirty="0"/>
            </a:br>
            <a:r>
              <a:rPr lang="en-GB" sz="3200" dirty="0"/>
              <a:t>My people are destroyed for lack of knowledge.</a:t>
            </a:r>
            <a:br>
              <a:rPr lang="en-GB" sz="3200" dirty="0"/>
            </a:br>
            <a:r>
              <a:rPr lang="en-GB" sz="3200" dirty="0"/>
              <a:t>Because you have rejected knowledge,</a:t>
            </a:r>
            <a:br>
              <a:rPr lang="en-GB" sz="3200" dirty="0"/>
            </a:br>
            <a:r>
              <a:rPr lang="en-GB" sz="3200" dirty="0"/>
              <a:t>I also will reject you from being priest for Me;</a:t>
            </a:r>
            <a:br>
              <a:rPr lang="en-GB" sz="3200" dirty="0"/>
            </a:br>
            <a:r>
              <a:rPr lang="en-GB" sz="3200" dirty="0"/>
              <a:t>Because you have forgotten the law of your God,</a:t>
            </a:r>
            <a:br>
              <a:rPr lang="en-GB" sz="3200" dirty="0"/>
            </a:br>
            <a:r>
              <a:rPr lang="en-GB" sz="3200" dirty="0"/>
              <a:t>I also will forget your children.</a:t>
            </a:r>
          </a:p>
          <a:p>
            <a:endParaRPr lang="en-GB" sz="3200" dirty="0"/>
          </a:p>
        </p:txBody>
      </p:sp>
      <p:sp>
        <p:nvSpPr>
          <p:cNvPr id="3" name="Text Placeholder 2"/>
          <p:cNvSpPr>
            <a:spLocks noGrp="1"/>
          </p:cNvSpPr>
          <p:nvPr>
            <p:ph type="body" sz="quarter" idx="11"/>
          </p:nvPr>
        </p:nvSpPr>
        <p:spPr>
          <a:xfrm>
            <a:off x="6730314" y="5274996"/>
            <a:ext cx="4104124" cy="428625"/>
          </a:xfrm>
        </p:spPr>
        <p:txBody>
          <a:bodyPr>
            <a:noAutofit/>
          </a:bodyPr>
          <a:lstStyle/>
          <a:p>
            <a:r>
              <a:rPr lang="en-ZA" sz="2800" dirty="0" smtClean="0"/>
              <a:t>Hosea 4: 6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93858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43705" y="1309269"/>
            <a:ext cx="8490732" cy="3619501"/>
          </a:xfrm>
        </p:spPr>
        <p:txBody>
          <a:bodyPr/>
          <a:lstStyle/>
          <a:p>
            <a:r>
              <a:rPr lang="en-GB" sz="4000" dirty="0" smtClean="0"/>
              <a:t>Lot versus Abraham:</a:t>
            </a:r>
            <a:br>
              <a:rPr lang="en-GB" sz="4000" dirty="0" smtClean="0"/>
            </a:br>
            <a:r>
              <a:rPr lang="en-GB" sz="3200" dirty="0" smtClean="0"/>
              <a:t/>
            </a:r>
            <a:br>
              <a:rPr lang="en-GB" sz="3200" dirty="0" smtClean="0"/>
            </a:br>
            <a:r>
              <a:rPr lang="en-GB" sz="3200" dirty="0" smtClean="0"/>
              <a:t>And </a:t>
            </a:r>
            <a:r>
              <a:rPr lang="en-GB" sz="3200" dirty="0"/>
              <a:t>the Scripture was fulfilled which says, “Abraham believed God, and it was accounted to him for righteousness.” </a:t>
            </a:r>
            <a:br>
              <a:rPr lang="en-GB" sz="3200" dirty="0"/>
            </a:br>
            <a:r>
              <a:rPr lang="en-GB" sz="3200" dirty="0"/>
              <a:t>And he was called the friend of God.</a:t>
            </a:r>
          </a:p>
          <a:p>
            <a:endParaRPr lang="en-GB" dirty="0"/>
          </a:p>
        </p:txBody>
      </p:sp>
      <p:sp>
        <p:nvSpPr>
          <p:cNvPr id="3" name="Text Placeholder 2"/>
          <p:cNvSpPr>
            <a:spLocks noGrp="1"/>
          </p:cNvSpPr>
          <p:nvPr>
            <p:ph type="body" sz="quarter" idx="11"/>
          </p:nvPr>
        </p:nvSpPr>
        <p:spPr>
          <a:xfrm>
            <a:off x="6845724" y="5490954"/>
            <a:ext cx="4104124" cy="428625"/>
          </a:xfrm>
        </p:spPr>
        <p:txBody>
          <a:bodyPr>
            <a:noAutofit/>
          </a:bodyPr>
          <a:lstStyle/>
          <a:p>
            <a:r>
              <a:rPr lang="en-ZA" sz="2800" dirty="0" smtClean="0"/>
              <a:t>James 2: 23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63843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43705" y="1309269"/>
            <a:ext cx="8490732" cy="3619501"/>
          </a:xfrm>
        </p:spPr>
        <p:txBody>
          <a:bodyPr/>
          <a:lstStyle/>
          <a:p>
            <a:r>
              <a:rPr lang="en-GB" sz="4000" dirty="0" smtClean="0"/>
              <a:t>Lot versus Abraham:</a:t>
            </a:r>
            <a:br>
              <a:rPr lang="en-GB" sz="4000" dirty="0" smtClean="0"/>
            </a:br>
            <a:r>
              <a:rPr lang="en-GB" sz="3200" dirty="0" smtClean="0"/>
              <a:t/>
            </a:r>
            <a:br>
              <a:rPr lang="en-GB" sz="3200" dirty="0" smtClean="0"/>
            </a:br>
            <a:r>
              <a:rPr lang="en-GB" sz="3200" dirty="0" smtClean="0"/>
              <a:t>Remember </a:t>
            </a:r>
            <a:r>
              <a:rPr lang="en-GB" sz="3200" dirty="0"/>
              <a:t>Lot’s wife.</a:t>
            </a:r>
          </a:p>
        </p:txBody>
      </p:sp>
      <p:sp>
        <p:nvSpPr>
          <p:cNvPr id="3" name="Text Placeholder 2"/>
          <p:cNvSpPr>
            <a:spLocks noGrp="1"/>
          </p:cNvSpPr>
          <p:nvPr>
            <p:ph type="body" sz="quarter" idx="11"/>
          </p:nvPr>
        </p:nvSpPr>
        <p:spPr>
          <a:xfrm>
            <a:off x="6845724" y="5490954"/>
            <a:ext cx="4104124" cy="428625"/>
          </a:xfrm>
        </p:spPr>
        <p:txBody>
          <a:bodyPr>
            <a:noAutofit/>
          </a:bodyPr>
          <a:lstStyle/>
          <a:p>
            <a:r>
              <a:rPr lang="en-ZA" sz="2800" dirty="0" smtClean="0"/>
              <a:t>Luke 17: 32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43160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Blessings of fearing God:</a:t>
            </a:r>
          </a:p>
          <a:p>
            <a:endParaRPr lang="en-GB" dirty="0"/>
          </a:p>
          <a:p>
            <a:r>
              <a:rPr lang="en-GB" sz="3200" dirty="0" smtClean="0"/>
              <a:t>1. Promises </a:t>
            </a:r>
            <a:r>
              <a:rPr lang="en-GB" sz="3200" dirty="0"/>
              <a:t>angelic protection:</a:t>
            </a:r>
            <a:br>
              <a:rPr lang="en-GB" sz="3200" dirty="0"/>
            </a:br>
            <a:r>
              <a:rPr lang="en-GB" sz="3200" dirty="0"/>
              <a:t/>
            </a:r>
            <a:br>
              <a:rPr lang="en-GB" sz="3200" dirty="0"/>
            </a:br>
            <a:r>
              <a:rPr lang="en-GB" sz="3200" dirty="0"/>
              <a:t>The angel of the </a:t>
            </a:r>
            <a:r>
              <a:rPr lang="en-GB" sz="3200" cap="small" dirty="0"/>
              <a:t>Lord</a:t>
            </a:r>
            <a:r>
              <a:rPr lang="en-GB" sz="3200" dirty="0"/>
              <a:t> encamps all around those who fear Him,</a:t>
            </a:r>
            <a:br>
              <a:rPr lang="en-GB" sz="3200" dirty="0"/>
            </a:br>
            <a:r>
              <a:rPr lang="en-GB" sz="3200" dirty="0"/>
              <a:t>And delivers them.</a:t>
            </a:r>
          </a:p>
          <a:p>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Psalm 34:7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88268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Blessings of fearing God:</a:t>
            </a:r>
          </a:p>
          <a:p>
            <a:endParaRPr lang="en-GB" dirty="0"/>
          </a:p>
          <a:p>
            <a:r>
              <a:rPr lang="en-GB" sz="3200" dirty="0" smtClean="0"/>
              <a:t>2. Supplies </a:t>
            </a:r>
            <a:r>
              <a:rPr lang="en-GB" sz="3200" dirty="0"/>
              <a:t>His provision:</a:t>
            </a:r>
            <a:br>
              <a:rPr lang="en-GB" sz="3200" dirty="0"/>
            </a:br>
            <a:r>
              <a:rPr lang="en-GB" sz="3200" dirty="0"/>
              <a:t/>
            </a:r>
            <a:br>
              <a:rPr lang="en-GB" sz="3200" dirty="0"/>
            </a:br>
            <a:r>
              <a:rPr lang="en-GB" sz="3200" b="1" baseline="30000" dirty="0"/>
              <a:t> </a:t>
            </a:r>
            <a:r>
              <a:rPr lang="en-GB" sz="3200" dirty="0"/>
              <a:t>Oh, fear the </a:t>
            </a:r>
            <a:r>
              <a:rPr lang="en-GB" sz="3200" cap="small" dirty="0"/>
              <a:t>Lord</a:t>
            </a:r>
            <a:r>
              <a:rPr lang="en-GB" sz="3200" dirty="0"/>
              <a:t>, you His saints!</a:t>
            </a:r>
            <a:br>
              <a:rPr lang="en-GB" sz="3200" dirty="0"/>
            </a:br>
            <a:r>
              <a:rPr lang="en-GB" sz="3200" dirty="0"/>
              <a:t>There is no want to those who fear Him.</a:t>
            </a:r>
          </a:p>
          <a:p>
            <a:endParaRPr lang="en-GB" sz="3200" dirty="0" smtClean="0"/>
          </a:p>
          <a:p>
            <a:endParaRPr lang="en-GB" sz="3200"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Psalm 34: 9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91036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6338" y="850938"/>
            <a:ext cx="7658100" cy="3619501"/>
          </a:xfrm>
        </p:spPr>
        <p:txBody>
          <a:bodyPr/>
          <a:lstStyle/>
          <a:p>
            <a:pPr algn="l"/>
            <a:r>
              <a:rPr lang="en-GB" dirty="0" smtClean="0"/>
              <a:t>				</a:t>
            </a:r>
            <a:r>
              <a:rPr lang="en-GB" sz="3200" dirty="0" smtClean="0"/>
              <a:t>-	Fear </a:t>
            </a:r>
            <a:r>
              <a:rPr lang="en-GB" sz="3200" dirty="0"/>
              <a:t>of the </a:t>
            </a:r>
            <a:r>
              <a:rPr lang="en-GB" sz="3200" dirty="0" smtClean="0"/>
              <a:t>Lord</a:t>
            </a:r>
            <a:br>
              <a:rPr lang="en-GB" sz="3200" dirty="0" smtClean="0"/>
            </a:br>
            <a:endParaRPr lang="en-GB" sz="3200" dirty="0" smtClean="0"/>
          </a:p>
          <a:p>
            <a:pPr algn="l"/>
            <a:r>
              <a:rPr lang="en-GB" sz="3200" dirty="0"/>
              <a:t/>
            </a:r>
            <a:br>
              <a:rPr lang="en-GB" sz="3200" dirty="0"/>
            </a:br>
            <a:r>
              <a:rPr lang="en-GB" sz="3200" dirty="0" smtClean="0"/>
              <a:t>Fruit </a:t>
            </a:r>
            <a:r>
              <a:rPr lang="en-GB" sz="3200" dirty="0"/>
              <a:t>of the Spirit	</a:t>
            </a:r>
            <a:r>
              <a:rPr lang="en-GB" sz="3200" dirty="0" smtClean="0"/>
              <a:t>-</a:t>
            </a:r>
            <a:r>
              <a:rPr lang="en-GB" sz="3200" dirty="0"/>
              <a:t>	Fear of the </a:t>
            </a:r>
            <a:r>
              <a:rPr lang="en-GB" sz="3200" dirty="0" smtClean="0"/>
              <a:t>Lord</a:t>
            </a:r>
            <a:br>
              <a:rPr lang="en-GB" sz="3200" dirty="0" smtClean="0"/>
            </a:br>
            <a:endParaRPr lang="en-GB" sz="3200" dirty="0" smtClean="0"/>
          </a:p>
          <a:p>
            <a:pPr algn="l"/>
            <a:endParaRPr lang="en-GB" sz="3200" dirty="0"/>
          </a:p>
          <a:p>
            <a:pPr algn="l"/>
            <a:r>
              <a:rPr lang="en-GB" sz="3200" dirty="0"/>
              <a:t>Blessings			-	Fear of the Lord</a:t>
            </a:r>
          </a:p>
          <a:p>
            <a:pPr algn="l"/>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pic>
        <p:nvPicPr>
          <p:cNvPr id="6" name="Picture 5" descr="Image result for fruit basket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9185" t="4054" r="10144" b="7656"/>
          <a:stretch/>
        </p:blipFill>
        <p:spPr bwMode="auto">
          <a:xfrm>
            <a:off x="3291746" y="397282"/>
            <a:ext cx="2389963" cy="159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6039" y="1309269"/>
            <a:ext cx="9458398" cy="3619501"/>
          </a:xfrm>
        </p:spPr>
        <p:txBody>
          <a:bodyPr/>
          <a:lstStyle/>
          <a:p>
            <a:r>
              <a:rPr lang="en-GB" sz="4000" dirty="0" smtClean="0"/>
              <a:t>Blessings of fearing God:</a:t>
            </a:r>
          </a:p>
          <a:p>
            <a:endParaRPr lang="en-GB" dirty="0"/>
          </a:p>
          <a:p>
            <a:r>
              <a:rPr lang="en-GB" sz="3200" dirty="0" smtClean="0"/>
              <a:t>3. </a:t>
            </a:r>
            <a:r>
              <a:rPr lang="en-GB" sz="3200" dirty="0" err="1" smtClean="0"/>
              <a:t>Fulfills</a:t>
            </a:r>
            <a:r>
              <a:rPr lang="en-GB" sz="3200" dirty="0" smtClean="0"/>
              <a:t> </a:t>
            </a:r>
            <a:r>
              <a:rPr lang="en-GB" sz="3200" dirty="0"/>
              <a:t>our desires and delivers us from harm:</a:t>
            </a:r>
            <a:br>
              <a:rPr lang="en-GB" sz="3200" dirty="0"/>
            </a:br>
            <a:r>
              <a:rPr lang="en-GB" sz="3200" dirty="0"/>
              <a:t/>
            </a:r>
            <a:br>
              <a:rPr lang="en-GB" sz="3200" dirty="0"/>
            </a:br>
            <a:r>
              <a:rPr lang="en-GB" sz="3200" dirty="0"/>
              <a:t>He will </a:t>
            </a:r>
            <a:r>
              <a:rPr lang="en-GB" sz="3200" dirty="0" err="1"/>
              <a:t>fulfill</a:t>
            </a:r>
            <a:r>
              <a:rPr lang="en-GB" sz="3200" dirty="0"/>
              <a:t> the desire of those who fear Him;</a:t>
            </a:r>
            <a:br>
              <a:rPr lang="en-GB" sz="3200" dirty="0"/>
            </a:br>
            <a:r>
              <a:rPr lang="en-GB" sz="3200" dirty="0"/>
              <a:t>He also will hear their cry and save them.</a:t>
            </a:r>
          </a:p>
          <a:p>
            <a:endParaRPr lang="en-GB" sz="3200" dirty="0"/>
          </a:p>
          <a:p>
            <a:endParaRPr lang="en-GB" sz="3200" dirty="0" smtClean="0"/>
          </a:p>
          <a:p>
            <a:endParaRPr lang="en-GB" sz="3200"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Psalm 145: 19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40611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6039" y="1309269"/>
            <a:ext cx="9458398" cy="3619501"/>
          </a:xfrm>
        </p:spPr>
        <p:txBody>
          <a:bodyPr/>
          <a:lstStyle/>
          <a:p>
            <a:r>
              <a:rPr lang="en-GB" sz="4000" dirty="0" smtClean="0"/>
              <a:t>Blessings of fearing God:</a:t>
            </a:r>
          </a:p>
          <a:p>
            <a:endParaRPr lang="en-GB" dirty="0"/>
          </a:p>
          <a:p>
            <a:r>
              <a:rPr lang="en-GB" sz="3200" dirty="0" smtClean="0"/>
              <a:t>4. Leads </a:t>
            </a:r>
            <a:r>
              <a:rPr lang="en-GB" sz="3200" dirty="0"/>
              <a:t>to riches, honour and life:</a:t>
            </a:r>
            <a:br>
              <a:rPr lang="en-GB" sz="3200" dirty="0"/>
            </a:br>
            <a:r>
              <a:rPr lang="en-GB" sz="3200" dirty="0"/>
              <a:t/>
            </a:r>
            <a:br>
              <a:rPr lang="en-GB" sz="3200" dirty="0"/>
            </a:br>
            <a:r>
              <a:rPr lang="en-GB" sz="3200" dirty="0"/>
              <a:t>By humility and the fear of the </a:t>
            </a:r>
            <a:r>
              <a:rPr lang="en-GB" sz="3200" cap="small" dirty="0"/>
              <a:t>Lord</a:t>
            </a:r>
            <a:r>
              <a:rPr lang="en-GB" sz="3200" dirty="0"/>
              <a:t/>
            </a:r>
            <a:br>
              <a:rPr lang="en-GB" sz="3200" dirty="0"/>
            </a:br>
            <a:r>
              <a:rPr lang="en-GB" sz="3200" dirty="0"/>
              <a:t>Are riches and </a:t>
            </a:r>
            <a:r>
              <a:rPr lang="en-GB" sz="3200" dirty="0" err="1"/>
              <a:t>honor</a:t>
            </a:r>
            <a:r>
              <a:rPr lang="en-GB" sz="3200" dirty="0"/>
              <a:t> and life.</a:t>
            </a:r>
          </a:p>
          <a:p>
            <a:endParaRPr lang="en-GB" sz="3200" dirty="0"/>
          </a:p>
          <a:p>
            <a:endParaRPr lang="en-GB" sz="3200" dirty="0" smtClean="0"/>
          </a:p>
          <a:p>
            <a:endParaRPr lang="en-GB" sz="3200"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Proverbs 22: 4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50384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6039" y="1309269"/>
            <a:ext cx="9458398" cy="3619501"/>
          </a:xfrm>
        </p:spPr>
        <p:txBody>
          <a:bodyPr/>
          <a:lstStyle/>
          <a:p>
            <a:r>
              <a:rPr lang="en-GB" sz="4000" dirty="0" smtClean="0"/>
              <a:t>Blessings of fearing God:</a:t>
            </a:r>
          </a:p>
          <a:p>
            <a:endParaRPr lang="en-GB" dirty="0"/>
          </a:p>
          <a:p>
            <a:r>
              <a:rPr lang="en-GB" sz="3200" dirty="0" smtClean="0"/>
              <a:t>5. Provides </a:t>
            </a:r>
            <a:r>
              <a:rPr lang="en-GB" sz="3200" dirty="0"/>
              <a:t>clarity and direction:</a:t>
            </a:r>
            <a:br>
              <a:rPr lang="en-GB" sz="3200" dirty="0"/>
            </a:br>
            <a:r>
              <a:rPr lang="en-GB" sz="3200" dirty="0"/>
              <a:t/>
            </a:r>
            <a:br>
              <a:rPr lang="en-GB" sz="3200" dirty="0"/>
            </a:br>
            <a:r>
              <a:rPr lang="en-GB" sz="3200" dirty="0"/>
              <a:t>Who is the man that fears the </a:t>
            </a:r>
            <a:r>
              <a:rPr lang="en-GB" sz="3200" cap="small" dirty="0"/>
              <a:t>Lord</a:t>
            </a:r>
            <a:r>
              <a:rPr lang="en-GB" sz="3200" dirty="0"/>
              <a:t>?</a:t>
            </a:r>
            <a:br>
              <a:rPr lang="en-GB" sz="3200" dirty="0"/>
            </a:br>
            <a:r>
              <a:rPr lang="en-GB" sz="3200" dirty="0"/>
              <a:t>Him shall He teach in the way He chooses.</a:t>
            </a:r>
          </a:p>
          <a:p>
            <a:endParaRPr lang="en-GB" sz="3200"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Psalm 25: 12 (NKJV)</a:t>
            </a:r>
            <a:r>
              <a:rPr lang="en-ZA" sz="2800" dirty="0"/>
              <a:t/>
            </a:r>
            <a:br>
              <a:rPr lang="en-ZA" sz="2800" dirty="0"/>
            </a:br>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97514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091" y="850938"/>
            <a:ext cx="10115347" cy="3619501"/>
          </a:xfrm>
        </p:spPr>
        <p:txBody>
          <a:bodyPr/>
          <a:lstStyle/>
          <a:p>
            <a:pPr algn="l"/>
            <a:r>
              <a:rPr lang="en-GB" sz="3200" dirty="0" smtClean="0"/>
              <a:t>Fruit of our labour: 	because of		the Fear </a:t>
            </a:r>
            <a:r>
              <a:rPr lang="en-GB" sz="3200" dirty="0"/>
              <a:t>of the </a:t>
            </a:r>
            <a:r>
              <a:rPr lang="en-GB" sz="3200" dirty="0" smtClean="0"/>
              <a:t>Lord</a:t>
            </a:r>
            <a:br>
              <a:rPr lang="en-GB" sz="3200" dirty="0" smtClean="0"/>
            </a:br>
            <a:endParaRPr lang="en-GB" sz="3200" dirty="0" smtClean="0"/>
          </a:p>
          <a:p>
            <a:pPr algn="l"/>
            <a:r>
              <a:rPr lang="en-GB" sz="3200" dirty="0"/>
              <a:t/>
            </a:r>
            <a:br>
              <a:rPr lang="en-GB" sz="3200" dirty="0"/>
            </a:br>
            <a:r>
              <a:rPr lang="en-GB" sz="3200" dirty="0" smtClean="0"/>
              <a:t>Fruit </a:t>
            </a:r>
            <a:r>
              <a:rPr lang="en-GB" sz="3200" dirty="0"/>
              <a:t>of the </a:t>
            </a:r>
            <a:r>
              <a:rPr lang="en-GB" sz="3200" dirty="0" smtClean="0"/>
              <a:t>Spirit: 	because of		the Fear </a:t>
            </a:r>
            <a:r>
              <a:rPr lang="en-GB" sz="3200" dirty="0"/>
              <a:t>of the </a:t>
            </a:r>
            <a:r>
              <a:rPr lang="en-GB" sz="3200" dirty="0" smtClean="0"/>
              <a:t>Lord</a:t>
            </a:r>
            <a:br>
              <a:rPr lang="en-GB" sz="3200" dirty="0" smtClean="0"/>
            </a:br>
            <a:endParaRPr lang="en-GB" sz="3200" dirty="0" smtClean="0"/>
          </a:p>
          <a:p>
            <a:pPr algn="l"/>
            <a:endParaRPr lang="en-GB" sz="3200" dirty="0"/>
          </a:p>
          <a:p>
            <a:pPr algn="l"/>
            <a:r>
              <a:rPr lang="en-GB" sz="3200" dirty="0" smtClean="0"/>
              <a:t>Blessings: 			because of		the Fear </a:t>
            </a:r>
            <a:r>
              <a:rPr lang="en-GB" sz="3200" dirty="0"/>
              <a:t>of the Lord</a:t>
            </a:r>
          </a:p>
          <a:p>
            <a:pPr algn="l"/>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9586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407" y="714465"/>
            <a:ext cx="9485031" cy="3619501"/>
          </a:xfrm>
        </p:spPr>
        <p:txBody>
          <a:bodyPr/>
          <a:lstStyle/>
          <a:p>
            <a:r>
              <a:rPr lang="en-GB" sz="4000" dirty="0" smtClean="0"/>
              <a:t>Fear of the Lord:</a:t>
            </a:r>
            <a:br>
              <a:rPr lang="en-GB" sz="4000" dirty="0" smtClean="0"/>
            </a:br>
            <a:r>
              <a:rPr lang="en-GB" sz="3200" dirty="0" smtClean="0"/>
              <a:t>1.1</a:t>
            </a:r>
            <a:r>
              <a:rPr lang="en-GB" sz="3200" dirty="0"/>
              <a:t>	e-Sword: Proverbs 1:7a (NKJV)</a:t>
            </a:r>
            <a:br>
              <a:rPr lang="en-GB" sz="3200" dirty="0"/>
            </a:br>
            <a:r>
              <a:rPr lang="en-GB" sz="3200" dirty="0" smtClean="0"/>
              <a:t>“The </a:t>
            </a:r>
            <a:r>
              <a:rPr lang="en-GB" sz="3200" u="sng" dirty="0"/>
              <a:t>fear</a:t>
            </a:r>
            <a:r>
              <a:rPr lang="en-GB" sz="3200" dirty="0"/>
              <a:t> of the </a:t>
            </a:r>
            <a:r>
              <a:rPr lang="en-GB" sz="3200" cap="small" dirty="0"/>
              <a:t>Lord</a:t>
            </a:r>
            <a:r>
              <a:rPr lang="en-GB" sz="3200" dirty="0"/>
              <a:t> is the beginning of knowledge</a:t>
            </a:r>
            <a:r>
              <a:rPr lang="en-GB" sz="3200" dirty="0" smtClean="0"/>
              <a:t>,” </a:t>
            </a:r>
            <a:r>
              <a:rPr lang="en-GB" sz="3200" dirty="0"/>
              <a:t/>
            </a:r>
            <a:br>
              <a:rPr lang="en-GB" sz="3200" dirty="0"/>
            </a:br>
            <a:r>
              <a:rPr lang="en-GB" sz="3200" dirty="0"/>
              <a:t>(morally reverence)</a:t>
            </a:r>
            <a:br>
              <a:rPr lang="en-GB" sz="3200" dirty="0"/>
            </a:br>
            <a:r>
              <a:rPr lang="en-GB" sz="3200" dirty="0"/>
              <a:t/>
            </a:r>
            <a:br>
              <a:rPr lang="en-GB" sz="3200" dirty="0"/>
            </a:br>
            <a:r>
              <a:rPr lang="en-GB" sz="3200" dirty="0"/>
              <a:t>1.2	Ecclesiastics 12:13 (NKJV)</a:t>
            </a:r>
            <a:br>
              <a:rPr lang="en-GB" sz="3200" dirty="0"/>
            </a:br>
            <a:r>
              <a:rPr lang="en-GB" sz="3200" dirty="0" smtClean="0"/>
              <a:t>“Let </a:t>
            </a:r>
            <a:r>
              <a:rPr lang="en-GB" sz="3200" dirty="0"/>
              <a:t>us hear the conclusion of the whole matter:</a:t>
            </a:r>
            <a:br>
              <a:rPr lang="en-GB" sz="3200" dirty="0"/>
            </a:br>
            <a:r>
              <a:rPr lang="en-GB" sz="3200" u="sng" dirty="0" smtClean="0"/>
              <a:t>Fear</a:t>
            </a:r>
            <a:r>
              <a:rPr lang="en-GB" sz="3200" dirty="0" smtClean="0"/>
              <a:t> </a:t>
            </a:r>
            <a:r>
              <a:rPr lang="en-GB" sz="3200" dirty="0"/>
              <a:t>God and keep His commandments,</a:t>
            </a:r>
            <a:br>
              <a:rPr lang="en-GB" sz="3200" dirty="0"/>
            </a:br>
            <a:r>
              <a:rPr lang="en-GB" sz="3200" dirty="0"/>
              <a:t>For this is man’s all</a:t>
            </a:r>
            <a:r>
              <a:rPr lang="en-GB" sz="3200" dirty="0" smtClean="0"/>
              <a:t>.” </a:t>
            </a:r>
            <a:r>
              <a:rPr lang="en-GB" sz="3200" dirty="0"/>
              <a:t/>
            </a:r>
            <a:br>
              <a:rPr lang="en-GB" sz="3200" dirty="0"/>
            </a:br>
            <a:r>
              <a:rPr lang="en-GB" sz="3200" dirty="0"/>
              <a:t>(morally to refer; to point out more definitely the object of a verb)</a:t>
            </a:r>
          </a:p>
          <a:p>
            <a:endParaRPr lang="en-GB" sz="3200"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a:t/>
            </a:r>
            <a:br>
              <a:rPr lang="en-ZA" sz="2800" dirty="0"/>
            </a:br>
            <a:r>
              <a:rPr lang="en-ZA" sz="2800" dirty="0"/>
              <a:t/>
            </a:r>
            <a:br>
              <a:rPr lang="en-ZA" sz="2800" dirty="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81528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0742" y="1007428"/>
            <a:ext cx="8783696" cy="3619501"/>
          </a:xfrm>
        </p:spPr>
        <p:txBody>
          <a:bodyPr/>
          <a:lstStyle/>
          <a:p>
            <a:pPr marL="355600"/>
            <a:r>
              <a:rPr lang="en-GB" sz="4000" dirty="0" smtClean="0"/>
              <a:t>Fear </a:t>
            </a:r>
            <a:r>
              <a:rPr lang="en-GB" sz="4000" dirty="0"/>
              <a:t>of </a:t>
            </a:r>
            <a:r>
              <a:rPr lang="en-GB" sz="4000" dirty="0" smtClean="0"/>
              <a:t>man:</a:t>
            </a:r>
            <a:r>
              <a:rPr lang="en-GB" sz="4000" dirty="0"/>
              <a:t/>
            </a:r>
            <a:br>
              <a:rPr lang="en-GB" sz="4000" dirty="0"/>
            </a:br>
            <a:r>
              <a:rPr lang="en-GB" sz="3200" dirty="0" smtClean="0"/>
              <a:t>(</a:t>
            </a:r>
            <a:r>
              <a:rPr lang="en-GB" sz="3200" dirty="0"/>
              <a:t>to stand </a:t>
            </a:r>
            <a:r>
              <a:rPr lang="en-GB" sz="3200"/>
              <a:t>in </a:t>
            </a:r>
            <a:r>
              <a:rPr lang="en-GB" sz="3200" smtClean="0"/>
              <a:t>alarm, </a:t>
            </a:r>
            <a:r>
              <a:rPr lang="en-GB" sz="3200" dirty="0"/>
              <a:t>anxiety, awe, dread, suspicion</a:t>
            </a:r>
          </a:p>
          <a:p>
            <a:pPr marL="355600"/>
            <a:r>
              <a:rPr lang="en-GB" sz="3200" dirty="0"/>
              <a:t>or cowering before mortal men)</a:t>
            </a:r>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36401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The Fear of </a:t>
            </a:r>
            <a:r>
              <a:rPr lang="en-GB" sz="4000" dirty="0" smtClean="0"/>
              <a:t>God</a:t>
            </a:r>
            <a:br>
              <a:rPr lang="en-GB" sz="4000" dirty="0" smtClean="0"/>
            </a:br>
            <a:r>
              <a:rPr lang="en-GB" sz="3200" dirty="0" smtClean="0"/>
              <a:t>includes </a:t>
            </a:r>
            <a:r>
              <a:rPr lang="en-GB" sz="3200" dirty="0"/>
              <a:t>but is not limited to respecting and reverencing Him for whom we are told to tremble before His presence</a:t>
            </a:r>
            <a:r>
              <a:rPr lang="en-GB" dirty="0"/>
              <a:t/>
            </a:r>
            <a:br>
              <a:rPr lang="en-GB" dirty="0"/>
            </a:br>
            <a:r>
              <a:rPr lang="en-GB" dirty="0"/>
              <a:t/>
            </a:r>
            <a:br>
              <a:rPr lang="en-GB" dirty="0"/>
            </a:br>
            <a:r>
              <a:rPr lang="en-GB" sz="4000" dirty="0"/>
              <a:t>Holy Fear</a:t>
            </a:r>
            <a:r>
              <a:rPr lang="en-GB" sz="4400" b="1" dirty="0"/>
              <a:t/>
            </a:r>
            <a:br>
              <a:rPr lang="en-GB" sz="4400" b="1" dirty="0"/>
            </a:br>
            <a:r>
              <a:rPr lang="en-GB" sz="3200" dirty="0"/>
              <a:t>gives God the place of glory, honour, reverence, thanksgiving, praise and pre-eminence He deserves</a:t>
            </a:r>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smtClean="0"/>
          </a:p>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08284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a:t>Cain</a:t>
            </a:r>
            <a:endParaRPr lang="en-GB" sz="4000" b="1" baseline="30000" dirty="0" smtClean="0"/>
          </a:p>
          <a:p>
            <a:r>
              <a:rPr lang="en-GB" sz="3200" b="1" baseline="30000" dirty="0" smtClean="0"/>
              <a:t>6</a:t>
            </a:r>
            <a:r>
              <a:rPr lang="en-GB" sz="3200" b="1" baseline="30000" dirty="0"/>
              <a:t> </a:t>
            </a:r>
            <a:r>
              <a:rPr lang="en-GB" sz="3200" dirty="0"/>
              <a:t>So the </a:t>
            </a:r>
            <a:r>
              <a:rPr lang="en-GB" sz="3200" cap="small" dirty="0"/>
              <a:t>Lord</a:t>
            </a:r>
            <a:r>
              <a:rPr lang="en-GB" sz="3200" dirty="0"/>
              <a:t> said to Cain, “Why are you angry? And why has your countenance fallen? </a:t>
            </a:r>
            <a:r>
              <a:rPr lang="en-GB" sz="3200" b="1" baseline="30000" dirty="0"/>
              <a:t>7 </a:t>
            </a:r>
            <a:r>
              <a:rPr lang="en-GB" sz="3200" dirty="0"/>
              <a:t>If you do well, will you not be accepted? And if you do not do well, sin lies at the door. And its desire is for you, but you should rule over it.”</a:t>
            </a:r>
          </a:p>
          <a:p>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Genesis 4: 6-7 (NKJV)</a:t>
            </a:r>
            <a:br>
              <a:rPr lang="en-ZA" sz="2800" dirty="0" smtClean="0"/>
            </a:br>
            <a:r>
              <a:rPr lang="en-ZA" sz="2800" dirty="0" smtClean="0"/>
              <a:t/>
            </a:r>
            <a:br>
              <a:rPr lang="en-ZA" sz="2800" dirty="0" smtClean="0"/>
            </a:br>
            <a:r>
              <a:rPr lang="en-ZA" sz="2800" dirty="0" smtClean="0"/>
              <a:t/>
            </a:r>
            <a:br>
              <a:rPr lang="en-ZA" sz="2800" dirty="0" smtClean="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09288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t>David</a:t>
            </a:r>
            <a:endParaRPr lang="en-GB" sz="4000" b="1" baseline="30000" dirty="0" smtClean="0"/>
          </a:p>
          <a:p>
            <a:r>
              <a:rPr lang="en-GB" sz="3200" b="1" baseline="30000" dirty="0" smtClean="0"/>
              <a:t>8</a:t>
            </a:r>
            <a:r>
              <a:rPr lang="en-GB" sz="3200" b="1" baseline="30000" dirty="0"/>
              <a:t> </a:t>
            </a:r>
            <a:r>
              <a:rPr lang="en-GB" sz="3200" dirty="0"/>
              <a:t>And David became angry because of the </a:t>
            </a:r>
            <a:r>
              <a:rPr lang="en-GB" sz="3200" cap="small" dirty="0"/>
              <a:t>Lord</a:t>
            </a:r>
            <a:r>
              <a:rPr lang="en-GB" sz="3200" dirty="0"/>
              <a:t>’s outbreak against </a:t>
            </a:r>
            <a:r>
              <a:rPr lang="en-GB" sz="3200" dirty="0" err="1"/>
              <a:t>Uzzah</a:t>
            </a:r>
            <a:r>
              <a:rPr lang="en-GB" sz="3200" dirty="0"/>
              <a:t>; and he called the name of the place Perez </a:t>
            </a:r>
            <a:r>
              <a:rPr lang="en-GB" sz="3200" dirty="0" err="1"/>
              <a:t>Uzzah</a:t>
            </a:r>
            <a:r>
              <a:rPr lang="en-GB" sz="3200" dirty="0"/>
              <a:t> to this day. </a:t>
            </a:r>
            <a:r>
              <a:rPr lang="en-GB" sz="3200" b="1" baseline="30000" dirty="0"/>
              <a:t>9 </a:t>
            </a:r>
            <a:r>
              <a:rPr lang="en-GB" sz="3200" dirty="0"/>
              <a:t>David was afraid of the </a:t>
            </a:r>
            <a:r>
              <a:rPr lang="en-GB" sz="3200" cap="small" dirty="0"/>
              <a:t>Lord</a:t>
            </a:r>
            <a:r>
              <a:rPr lang="en-GB" sz="3200" dirty="0"/>
              <a:t> that day; and he said, “How can the ark of the </a:t>
            </a:r>
            <a:r>
              <a:rPr lang="en-GB" sz="3200" cap="small" dirty="0"/>
              <a:t>Lord</a:t>
            </a:r>
            <a:r>
              <a:rPr lang="en-GB" sz="3200" dirty="0"/>
              <a:t> come to me?”</a:t>
            </a:r>
          </a:p>
          <a:p>
            <a:r>
              <a:rPr lang="en-GB" sz="3200" dirty="0" smtClean="0"/>
              <a:t> </a:t>
            </a:r>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r>
              <a:rPr lang="en-ZA" sz="2800" dirty="0" smtClean="0"/>
              <a:t>2 Samuel 6: 8-9 (NKJV)</a:t>
            </a:r>
            <a:br>
              <a:rPr lang="en-ZA" sz="2800" dirty="0" smtClean="0"/>
            </a:br>
            <a:r>
              <a:rPr lang="en-ZA" sz="2800" dirty="0" smtClean="0"/>
              <a:t/>
            </a:r>
            <a:br>
              <a:rPr lang="en-ZA" sz="2800" dirty="0" smtClean="0"/>
            </a:br>
            <a:r>
              <a:rPr lang="en-ZA" sz="2800" dirty="0" smtClean="0"/>
              <a:t/>
            </a:r>
            <a:br>
              <a:rPr lang="en-ZA" sz="2800" dirty="0" smtClean="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187797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8789" y="960143"/>
            <a:ext cx="9875649" cy="3619501"/>
          </a:xfrm>
        </p:spPr>
        <p:txBody>
          <a:bodyPr/>
          <a:lstStyle/>
          <a:p>
            <a:r>
              <a:rPr lang="en-GB" sz="4000" dirty="0" smtClean="0"/>
              <a:t>David</a:t>
            </a:r>
            <a:endParaRPr lang="en-GB" sz="4000" b="1" baseline="30000" dirty="0" smtClean="0"/>
          </a:p>
          <a:p>
            <a:r>
              <a:rPr lang="en-GB" sz="3200" b="1" baseline="30000" dirty="0" smtClean="0"/>
              <a:t>18</a:t>
            </a:r>
            <a:r>
              <a:rPr lang="en-GB" sz="3200" b="1" baseline="30000" dirty="0"/>
              <a:t> </a:t>
            </a:r>
            <a:r>
              <a:rPr lang="en-GB" sz="3200" dirty="0"/>
              <a:t>“Also it shall be, when he sits on the throne of his kingdom, that he shall write for himself a copy of this law in a book, from the one before the priests, the Levites. </a:t>
            </a:r>
            <a:r>
              <a:rPr lang="en-GB" sz="3200" b="1" baseline="30000" dirty="0"/>
              <a:t>19 </a:t>
            </a:r>
            <a:r>
              <a:rPr lang="en-GB" sz="3200" dirty="0"/>
              <a:t>And it shall be with him, and he shall read it all the days of his life, that he may learn to fear the </a:t>
            </a:r>
            <a:r>
              <a:rPr lang="en-GB" sz="3200" cap="small" dirty="0"/>
              <a:t>Lord</a:t>
            </a:r>
            <a:r>
              <a:rPr lang="en-GB" sz="3200" dirty="0"/>
              <a:t> his God and be careful to observe all the words of this law and these statutes,</a:t>
            </a:r>
          </a:p>
          <a:p>
            <a:endParaRPr lang="en-GB" sz="3200" dirty="0"/>
          </a:p>
          <a:p>
            <a:r>
              <a:rPr lang="en-GB" sz="3200" dirty="0" smtClean="0"/>
              <a:t> </a:t>
            </a:r>
            <a:endParaRPr lang="en-GB" dirty="0"/>
          </a:p>
        </p:txBody>
      </p:sp>
      <p:sp>
        <p:nvSpPr>
          <p:cNvPr id="3" name="Text Placeholder 2"/>
          <p:cNvSpPr>
            <a:spLocks noGrp="1"/>
          </p:cNvSpPr>
          <p:nvPr>
            <p:ph type="body" sz="quarter" idx="11"/>
          </p:nvPr>
        </p:nvSpPr>
        <p:spPr>
          <a:xfrm>
            <a:off x="4429957" y="5070809"/>
            <a:ext cx="6404481" cy="428625"/>
          </a:xfrm>
        </p:spPr>
        <p:txBody>
          <a:bodyPr>
            <a:noAutofit/>
          </a:bodyPr>
          <a:lstStyle/>
          <a:p>
            <a:r>
              <a:rPr lang="en-ZA" sz="2800" dirty="0" smtClean="0"/>
              <a:t>Deuteronomy 17:18-19 (NKJV)</a:t>
            </a:r>
            <a:br>
              <a:rPr lang="en-ZA" sz="2800" dirty="0" smtClean="0"/>
            </a:br>
            <a:r>
              <a:rPr lang="en-ZA" sz="2800" dirty="0" smtClean="0"/>
              <a:t/>
            </a:r>
            <a:br>
              <a:rPr lang="en-ZA" sz="2800" dirty="0" smtClean="0"/>
            </a:br>
            <a:r>
              <a:rPr lang="en-ZA" sz="2800" dirty="0" smtClean="0"/>
              <a:t/>
            </a:r>
            <a:br>
              <a:rPr lang="en-ZA" sz="2800" dirty="0" smtClean="0"/>
            </a:br>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262768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a:t>You will serve whom you fear.</a:t>
            </a:r>
            <a:br>
              <a:rPr lang="en-GB" sz="3200" dirty="0"/>
            </a:br>
            <a:r>
              <a:rPr lang="en-GB" sz="3200" dirty="0"/>
              <a:t/>
            </a:r>
            <a:br>
              <a:rPr lang="en-GB" sz="3200" dirty="0"/>
            </a:br>
            <a:endParaRPr lang="en-GB" dirty="0"/>
          </a:p>
        </p:txBody>
      </p:sp>
      <p:sp>
        <p:nvSpPr>
          <p:cNvPr id="3" name="Text Placeholder 2"/>
          <p:cNvSpPr>
            <a:spLocks noGrp="1"/>
          </p:cNvSpPr>
          <p:nvPr>
            <p:ph type="body" sz="quarter" idx="11"/>
          </p:nvPr>
        </p:nvSpPr>
        <p:spPr>
          <a:xfrm>
            <a:off x="6730314" y="5070809"/>
            <a:ext cx="4104124" cy="428625"/>
          </a:xfrm>
        </p:spPr>
        <p:txBody>
          <a:bodyPr>
            <a:noAutofit/>
          </a:bodyPr>
          <a:lstStyle/>
          <a:p>
            <a:endParaRPr lang="en-GB" sz="2800" dirty="0"/>
          </a:p>
        </p:txBody>
      </p:sp>
      <p:sp>
        <p:nvSpPr>
          <p:cNvPr id="4" name="Text Placeholder 3"/>
          <p:cNvSpPr>
            <a:spLocks noGrp="1"/>
          </p:cNvSpPr>
          <p:nvPr>
            <p:ph type="body" sz="quarter" idx="12"/>
          </p:nvPr>
        </p:nvSpPr>
        <p:spPr/>
        <p:txBody>
          <a:bodyPr/>
          <a:lstStyle/>
          <a:p>
            <a:r>
              <a:rPr lang="en-GB" dirty="0" smtClean="0"/>
              <a:t>The Fear of the Lord</a:t>
            </a:r>
            <a:endParaRPr lang="en-GB" dirty="0"/>
          </a:p>
        </p:txBody>
      </p:sp>
    </p:spTree>
    <p:extLst>
      <p:ext uri="{BB962C8B-B14F-4D97-AF65-F5344CB8AC3E}">
        <p14:creationId xmlns:p14="http://schemas.microsoft.com/office/powerpoint/2010/main" val="700379358"/>
      </p:ext>
    </p:extLst>
  </p:cSld>
  <p:clrMapOvr>
    <a:masterClrMapping/>
  </p:clrMapOvr>
</p:sld>
</file>

<file path=ppt/theme/theme1.xml><?xml version="1.0" encoding="utf-8"?>
<a:theme xmlns:a="http://schemas.openxmlformats.org/drawingml/2006/main" name="Shofar Sermon">
  <a:themeElements>
    <a:clrScheme name="Custom 1">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Muli ExtraBold"/>
        <a:ea typeface=""/>
        <a:cs typeface=""/>
      </a:majorFont>
      <a:minorFont>
        <a:latin typeface="PT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341</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Muli ExtraBold</vt:lpstr>
      <vt:lpstr>PT Serif</vt:lpstr>
      <vt:lpstr>Shofar 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van der Veen</dc:creator>
  <cp:lastModifiedBy>Renee van der Veen</cp:lastModifiedBy>
  <cp:revision>49</cp:revision>
  <cp:lastPrinted>2018-01-06T17:58:25Z</cp:lastPrinted>
  <dcterms:created xsi:type="dcterms:W3CDTF">2017-11-13T11:16:12Z</dcterms:created>
  <dcterms:modified xsi:type="dcterms:W3CDTF">2018-01-06T20:47:51Z</dcterms:modified>
</cp:coreProperties>
</file>