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2" r:id="rId5"/>
    <p:sldId id="259" r:id="rId6"/>
    <p:sldId id="262" r:id="rId7"/>
    <p:sldId id="275" r:id="rId8"/>
    <p:sldId id="260" r:id="rId9"/>
    <p:sldId id="261" r:id="rId10"/>
    <p:sldId id="273" r:id="rId11"/>
    <p:sldId id="27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37C1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Z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ZA"/>
          </a:p>
        </p:txBody>
      </p:sp>
      <p:sp>
        <p:nvSpPr>
          <p:cNvPr id="4" name="Date Placeholder 3"/>
          <p:cNvSpPr>
            <a:spLocks noGrp="1"/>
          </p:cNvSpPr>
          <p:nvPr>
            <p:ph type="dt" sz="half" idx="10"/>
          </p:nvPr>
        </p:nvSpPr>
        <p:spPr/>
        <p:txBody>
          <a:bodyPr/>
          <a:lstStyle/>
          <a:p>
            <a:fld id="{6BCC3632-383A-4A75-80DF-A9B28482620C}" type="datetimeFigureOut">
              <a:rPr lang="en-ZA" smtClean="0"/>
              <a:pPr/>
              <a:t>2013/03/03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ADEA0E11-279A-4E6C-8CAE-46D48321EBD4}" type="slidenum">
              <a:rPr lang="en-ZA" smtClean="0"/>
              <a:pPr/>
              <a:t>‹#›</a:t>
            </a:fld>
            <a:endParaRPr lang="en-ZA"/>
          </a:p>
        </p:txBody>
      </p:sp>
      <p:sp>
        <p:nvSpPr>
          <p:cNvPr id="12290" name="AutoShape 2" descr="data:image/jpeg;base64,/9j/4AAQSkZJRgABAQAAAQABAAD/2wCEAAkGBwgHBgkIBwgKCgkLDRYPDQwMDRsUFRAWIB0iIiAdHx8kKDQsJCYxJx8fLT0tMTU3Ojo6Iys/RD84QzQ5OjcBCgoKDQwNGg8PGjclHyU3Nzc3Nzc3Nzc3Nzc3Nzc3Nzc3Nzc3Nzc3Nzc3Nzc3Nzc3Nzc3Nzc3Nzc3Nzc3Nzc3N//AABEIAGAAYAMBIgACEQEDEQH/xAAbAAEBAQADAQEAAAAAAAAAAAAABQQCAwYBB//EADYQAAIBAgMFBQYEBwAAAAAAAAECAAMRBBIhBSIxQVFhcYGRoRMUMkJSgiNykrEVM2KissHD/8QAGQEBAQEBAQEAAAAAAAAAAAAAAAQDAQIF/8QAHREAAwEBAAIDAAAAAAAAAAAAAAECEQMiMTJR8P/aAAwDAQACEQMRAD8A/cYiIAiIgCIvJe0NommTSw2r3szWvlPQDmfQDUmcqlK1nqZdPEUK1alQQvWqJTX6mYATqoY2hiKmSi+fS9wpt58J5zM1SoKhLPUYXVrlmI6g2uR+UKvaZt2IytjTvqzBCDvAkcP6mPrMl1beG9cFMttl+IibEwiIgCIiAIiIBj2nifd8OcrBaj6Kx4Lpct4AE+EgkACxBAtYhhmtzseupFx8zm3ATbtuqPfFVvhSmCR1BJY+lIjxmJc4IUtv3ClhxBuAT5tVbwEm6PaLeM5JwqD4s3A6vmIOo4kk6G31NoOCgyhsZm99yuzX9mSFZm7ORYf4CYVYMBZSCQCEHLRbAdozoo6EsZu2ICMWwX4chO7cDU8fHkTdjx0nI+SPXR+DLsREqIBERAEREAREQDz23KZbGuB89JQO8rVX92XzmUsr1CwO67E36Ate/lWB8JW25RLrSqobMGCX6ZiMp8HCHuvIwysoOW1Mgbp+kgafodl+1ZLaymX8nsI5LUN1cqbizFefytbv3Kg7wJR2BUFN3w5IN1BBHPKqqfTI33SYzNTUuzXdAXY9WAzH+6kx+4zTgPwsfQVdAtTJ4D2qf808pyHlI70Wwz0sT4J9lZ88REQBERAEREAkbbqOKlKmjHXeygX1HA2GpsdeQ6mS1CALYbgtopvdRlFgeeiqoPMsekobfZfaUldlswOjMtj4M1j+lpOuVY57g2zG5sRpxudR+YgAD4ReS9H5Mu5LwQNMuPZuQcwyM3fuk+ZqnuWaNnKauPomxvm9owPLR2PrWUTptcZcuYGwygWvcaC3K4FgOS5ieMrbGomzYlzmz6K31C9y3iTp2ARC2h0rJZTE+xEqIRERAEREAREQCPt1mVqZDsosb2YqPHfUeskggIGXKEzXBFgobrf4b9u+09DjMNRr1qftKrI2oUKwBP8AvynRs9cEaIxWVVcXDPUqZ2T7jqJhUN0VR0Ux6MuA2c9ezV1K0ehBBcHiLHUA8yd5udhpLoFpk98T3upRJQLTpLUZy/C5IH7HWaVqKzBQykkXsDy6zSFK9GPSqp6znERPZmIiIAiIgCIiAStoil/EsG7kEg5cvMXIsw8bA9hk2gqCgwyrlL4ctpofxW4z0jUqbujvTVnT4WIuV7pwOGoFGQ0aZVhZlKixEyfPXpvPXFn72efo5BhFLIGJwmDABNgTnNrnpe1+ybNgAZ0JAze5UBcd7yq2HospVqSFSoUgqLEDgJ9p0adL+WiroF3RbQcB6wueNM7XZOWvs7IiJqTiIiAf/9k="/>
          <p:cNvSpPr>
            <a:spLocks noChangeAspect="1" noChangeArrowheads="1"/>
          </p:cNvSpPr>
          <p:nvPr userDrawn="1"/>
        </p:nvSpPr>
        <p:spPr bwMode="auto">
          <a:xfrm>
            <a:off x="155575"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ZA"/>
          </a:p>
        </p:txBody>
      </p:sp>
      <p:sp>
        <p:nvSpPr>
          <p:cNvPr id="12292" name="AutoShape 4" descr="data:image/jpeg;base64,/9j/4AAQSkZJRgABAQAAAQABAAD/2wCEAAkGBwgHBgkIBwgKCgkLDRYPDQwMDRsUFRAWIB0iIiAdHx8kKDQsJCYxJx8fLT0tMTU3Ojo6Iys/RD84QzQ5OjcBCgoKDQwNGg8PGjclHyU3Nzc3Nzc3Nzc3Nzc3Nzc3Nzc3Nzc3Nzc3Nzc3Nzc3Nzc3Nzc3Nzc3Nzc3Nzc3Nzc3N//AABEIAGAAYAMBIgACEQEDEQH/xAAbAAEBAQADAQEAAAAAAAAAAAAABQQCAwYBB//EADYQAAIBAgMFBQYEBwAAAAAAAAECAAMRBBIhBSIxQVFhcYGRoRMUMkJSgiNykrEVM2KissHD/8QAGQEBAQEBAQEAAAAAAAAAAAAAAAQDAQIF/8QAHREAAwEBAAIDAAAAAAAAAAAAAAECEQMiMTJR8P/aAAwDAQACEQMRAD8A/cYiIAiIgCIvJe0NommTSw2r3szWvlPQDmfQDUmcqlK1nqZdPEUK1alQQvWqJTX6mYATqoY2hiKmSi+fS9wpt58J5zM1SoKhLPUYXVrlmI6g2uR+UKvaZt2IytjTvqzBCDvAkcP6mPrMl1beG9cFMttl+IibEwiIgCIiAIiIBj2nifd8OcrBaj6Kx4Lpct4AE+EgkACxBAtYhhmtzseupFx8zm3ATbtuqPfFVvhSmCR1BJY+lIjxmJc4IUtv3ClhxBuAT5tVbwEm6PaLeM5JwqD4s3A6vmIOo4kk6G31NoOCgyhsZm99yuzX9mSFZm7ORYf4CYVYMBZSCQCEHLRbAdozoo6EsZu2ICMWwX4chO7cDU8fHkTdjx0nI+SPXR+DLsREqIBERAEREAREQDz23KZbGuB89JQO8rVX92XzmUsr1CwO67E36Ate/lWB8JW25RLrSqobMGCX6ZiMp8HCHuvIwysoOW1Mgbp+kgafodl+1ZLaymX8nsI5LUN1cqbizFefytbv3Kg7wJR2BUFN3w5IN1BBHPKqqfTI33SYzNTUuzXdAXY9WAzH+6kx+4zTgPwsfQVdAtTJ4D2qf808pyHlI70Wwz0sT4J9lZ88REQBERAEREAkbbqOKlKmjHXeygX1HA2GpsdeQ6mS1CALYbgtopvdRlFgeeiqoPMsekobfZfaUldlswOjMtj4M1j+lpOuVY57g2zG5sRpxudR+YgAD4ReS9H5Mu5LwQNMuPZuQcwyM3fuk+ZqnuWaNnKauPomxvm9owPLR2PrWUTptcZcuYGwygWvcaC3K4FgOS5ieMrbGomzYlzmz6K31C9y3iTp2ARC2h0rJZTE+xEqIRERAEREAREQCPt1mVqZDsosb2YqPHfUeskggIGXKEzXBFgobrf4b9u+09DjMNRr1qftKrI2oUKwBP8AvynRs9cEaIxWVVcXDPUqZ2T7jqJhUN0VR0Ux6MuA2c9ezV1K0ehBBcHiLHUA8yd5udhpLoFpk98T3upRJQLTpLUZy/C5IH7HWaVqKzBQykkXsDy6zSFK9GPSqp6znERPZmIiIAiIgCIiAStoil/EsG7kEg5cvMXIsw8bA9hk2gqCgwyrlL4ctpofxW4z0jUqbujvTVnT4WIuV7pwOGoFGQ0aZVhZlKixEyfPXpvPXFn72efo5BhFLIGJwmDABNgTnNrnpe1+ybNgAZ0JAze5UBcd7yq2HospVqSFSoUgqLEDgJ9p0adL+WiroF3RbQcB6wueNM7XZOWvs7IiJqTiIiAf/9k="/>
          <p:cNvSpPr>
            <a:spLocks noChangeAspect="1" noChangeArrowheads="1"/>
          </p:cNvSpPr>
          <p:nvPr userDrawn="1"/>
        </p:nvSpPr>
        <p:spPr bwMode="auto">
          <a:xfrm>
            <a:off x="155575" y="-1028700"/>
            <a:ext cx="2143125" cy="2143125"/>
          </a:xfrm>
          <a:prstGeom prst="rect">
            <a:avLst/>
          </a:prstGeom>
          <a:noFill/>
        </p:spPr>
        <p:txBody>
          <a:bodyPr vert="horz" wrap="square" lIns="91440" tIns="45720" rIns="91440" bIns="45720" numCol="1" anchor="t" anchorCtr="0" compatLnSpc="1">
            <a:prstTxWarp prst="textNoShape">
              <a:avLst/>
            </a:prstTxWarp>
          </a:bodyPr>
          <a:lstStyle/>
          <a:p>
            <a:endParaRPr lang="en-ZA"/>
          </a:p>
        </p:txBody>
      </p:sp>
      <p:pic>
        <p:nvPicPr>
          <p:cNvPr id="12294" name="Picture 6" descr="http://smallgroupsocial.files.wordpress.com/2011/01/shofar.jpg"/>
          <p:cNvPicPr>
            <a:picLocks noChangeAspect="1" noChangeArrowheads="1"/>
          </p:cNvPicPr>
          <p:nvPr userDrawn="1"/>
        </p:nvPicPr>
        <p:blipFill>
          <a:blip r:embed="rId2" cstate="print"/>
          <a:srcRect/>
          <a:stretch>
            <a:fillRect/>
          </a:stretch>
        </p:blipFill>
        <p:spPr bwMode="auto">
          <a:xfrm>
            <a:off x="0" y="0"/>
            <a:ext cx="1440160" cy="1440160"/>
          </a:xfrm>
          <a:prstGeom prst="rect">
            <a:avLst/>
          </a:prstGeom>
          <a:noFill/>
        </p:spPr>
      </p:pic>
      <p:sp>
        <p:nvSpPr>
          <p:cNvPr id="10" name="TextBox 9"/>
          <p:cNvSpPr txBox="1"/>
          <p:nvPr userDrawn="1"/>
        </p:nvSpPr>
        <p:spPr>
          <a:xfrm>
            <a:off x="7020272" y="0"/>
            <a:ext cx="2123728" cy="369332"/>
          </a:xfrm>
          <a:prstGeom prst="rect">
            <a:avLst/>
          </a:prstGeom>
          <a:noFill/>
        </p:spPr>
        <p:txBody>
          <a:bodyPr wrap="square" rtlCol="0">
            <a:spAutoFit/>
          </a:bodyPr>
          <a:lstStyle/>
          <a:p>
            <a:pPr algn="r"/>
            <a:r>
              <a:rPr lang="en-ZA" i="1" dirty="0" smtClean="0"/>
              <a:t>3 March 2013</a:t>
            </a:r>
            <a:endParaRPr lang="en-ZA" i="1"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6BCC3632-383A-4A75-80DF-A9B28482620C}" type="datetimeFigureOut">
              <a:rPr lang="en-ZA" smtClean="0"/>
              <a:pPr/>
              <a:t>2013/03/03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ADEA0E11-279A-4E6C-8CAE-46D48321EBD4}" type="slidenum">
              <a:rPr lang="en-ZA" smtClean="0"/>
              <a:pPr/>
              <a:t>‹#›</a:t>
            </a:fld>
            <a:endParaRPr lang="en-Z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Z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6BCC3632-383A-4A75-80DF-A9B28482620C}" type="datetimeFigureOut">
              <a:rPr lang="en-ZA" smtClean="0"/>
              <a:pPr/>
              <a:t>2013/03/03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ADEA0E11-279A-4E6C-8CAE-46D48321EBD4}" type="slidenum">
              <a:rPr lang="en-ZA" smtClean="0"/>
              <a:pPr/>
              <a:t>‹#›</a:t>
            </a:fld>
            <a:endParaRPr lang="en-Z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10"/>
          </p:nvPr>
        </p:nvSpPr>
        <p:spPr/>
        <p:txBody>
          <a:bodyPr/>
          <a:lstStyle/>
          <a:p>
            <a:fld id="{6BCC3632-383A-4A75-80DF-A9B28482620C}" type="datetimeFigureOut">
              <a:rPr lang="en-ZA" smtClean="0"/>
              <a:pPr/>
              <a:t>2013/03/03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ADEA0E11-279A-4E6C-8CAE-46D48321EBD4}" type="slidenum">
              <a:rPr lang="en-ZA" smtClean="0"/>
              <a:pPr/>
              <a:t>‹#›</a:t>
            </a:fld>
            <a:endParaRPr lang="en-Z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Z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BCC3632-383A-4A75-80DF-A9B28482620C}" type="datetimeFigureOut">
              <a:rPr lang="en-ZA" smtClean="0"/>
              <a:pPr/>
              <a:t>2013/03/03</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ADEA0E11-279A-4E6C-8CAE-46D48321EBD4}" type="slidenum">
              <a:rPr lang="en-ZA" smtClean="0"/>
              <a:pPr/>
              <a:t>‹#›</a:t>
            </a:fld>
            <a:endParaRPr lang="en-Z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Date Placeholder 4"/>
          <p:cNvSpPr>
            <a:spLocks noGrp="1"/>
          </p:cNvSpPr>
          <p:nvPr>
            <p:ph type="dt" sz="half" idx="10"/>
          </p:nvPr>
        </p:nvSpPr>
        <p:spPr/>
        <p:txBody>
          <a:bodyPr/>
          <a:lstStyle/>
          <a:p>
            <a:fld id="{6BCC3632-383A-4A75-80DF-A9B28482620C}" type="datetimeFigureOut">
              <a:rPr lang="en-ZA" smtClean="0"/>
              <a:pPr/>
              <a:t>2013/03/03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ADEA0E11-279A-4E6C-8CAE-46D48321EBD4}" type="slidenum">
              <a:rPr lang="en-ZA" smtClean="0"/>
              <a:pPr/>
              <a:t>‹#›</a:t>
            </a:fld>
            <a:endParaRPr lang="en-Z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Z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7" name="Date Placeholder 6"/>
          <p:cNvSpPr>
            <a:spLocks noGrp="1"/>
          </p:cNvSpPr>
          <p:nvPr>
            <p:ph type="dt" sz="half" idx="10"/>
          </p:nvPr>
        </p:nvSpPr>
        <p:spPr/>
        <p:txBody>
          <a:bodyPr/>
          <a:lstStyle/>
          <a:p>
            <a:fld id="{6BCC3632-383A-4A75-80DF-A9B28482620C}" type="datetimeFigureOut">
              <a:rPr lang="en-ZA" smtClean="0"/>
              <a:pPr/>
              <a:t>2013/03/03</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ADEA0E11-279A-4E6C-8CAE-46D48321EBD4}" type="slidenum">
              <a:rPr lang="en-ZA" smtClean="0"/>
              <a:pPr/>
              <a:t>‹#›</a:t>
            </a:fld>
            <a:endParaRPr lang="en-Z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ZA"/>
          </a:p>
        </p:txBody>
      </p:sp>
      <p:sp>
        <p:nvSpPr>
          <p:cNvPr id="3" name="Date Placeholder 2"/>
          <p:cNvSpPr>
            <a:spLocks noGrp="1"/>
          </p:cNvSpPr>
          <p:nvPr>
            <p:ph type="dt" sz="half" idx="10"/>
          </p:nvPr>
        </p:nvSpPr>
        <p:spPr/>
        <p:txBody>
          <a:bodyPr/>
          <a:lstStyle/>
          <a:p>
            <a:fld id="{6BCC3632-383A-4A75-80DF-A9B28482620C}" type="datetimeFigureOut">
              <a:rPr lang="en-ZA" smtClean="0"/>
              <a:pPr/>
              <a:t>2013/03/03</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ADEA0E11-279A-4E6C-8CAE-46D48321EBD4}" type="slidenum">
              <a:rPr lang="en-ZA" smtClean="0"/>
              <a:pPr/>
              <a:t>‹#›</a:t>
            </a:fld>
            <a:endParaRPr lang="en-Z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CC3632-383A-4A75-80DF-A9B28482620C}" type="datetimeFigureOut">
              <a:rPr lang="en-ZA" smtClean="0"/>
              <a:pPr/>
              <a:t>2013/03/03</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ADEA0E11-279A-4E6C-8CAE-46D48321EBD4}" type="slidenum">
              <a:rPr lang="en-ZA" smtClean="0"/>
              <a:pPr/>
              <a:t>‹#›</a:t>
            </a:fld>
            <a:endParaRPr lang="en-Z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Z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CC3632-383A-4A75-80DF-A9B28482620C}" type="datetimeFigureOut">
              <a:rPr lang="en-ZA" smtClean="0"/>
              <a:pPr/>
              <a:t>2013/03/03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ADEA0E11-279A-4E6C-8CAE-46D48321EBD4}" type="slidenum">
              <a:rPr lang="en-ZA" smtClean="0"/>
              <a:pPr/>
              <a:t>‹#›</a:t>
            </a:fld>
            <a:endParaRPr lang="en-Z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Z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BCC3632-383A-4A75-80DF-A9B28482620C}" type="datetimeFigureOut">
              <a:rPr lang="en-ZA" smtClean="0"/>
              <a:pPr/>
              <a:t>2013/03/03</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ADEA0E11-279A-4E6C-8CAE-46D48321EBD4}" type="slidenum">
              <a:rPr lang="en-ZA" smtClean="0"/>
              <a:pPr/>
              <a:t>‹#›</a:t>
            </a:fld>
            <a:endParaRPr lang="en-Z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Z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C3632-383A-4A75-80DF-A9B28482620C}" type="datetimeFigureOut">
              <a:rPr lang="en-ZA" smtClean="0"/>
              <a:pPr/>
              <a:t>2013/03/03</a:t>
            </a:fld>
            <a:endParaRPr lang="en-Z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EA0E11-279A-4E6C-8CAE-46D48321EBD4}" type="slidenum">
              <a:rPr lang="en-ZA" smtClean="0"/>
              <a:pPr/>
              <a:t>‹#›</a:t>
            </a:fld>
            <a:endParaRPr lang="en-Z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ZA" sz="8800" b="1" dirty="0" smtClean="0"/>
              <a:t>Why?</a:t>
            </a:r>
            <a:endParaRPr lang="en-ZA" sz="8800" b="1" dirty="0"/>
          </a:p>
        </p:txBody>
      </p:sp>
      <p:sp>
        <p:nvSpPr>
          <p:cNvPr id="3" name="Subtitle 2"/>
          <p:cNvSpPr>
            <a:spLocks noGrp="1"/>
          </p:cNvSpPr>
          <p:nvPr>
            <p:ph type="subTitle" idx="1"/>
          </p:nvPr>
        </p:nvSpPr>
        <p:spPr/>
        <p:txBody>
          <a:bodyPr/>
          <a:lstStyle/>
          <a:p>
            <a:pPr algn="l"/>
            <a:r>
              <a:rPr lang="en-ZA" b="1" dirty="0" smtClean="0"/>
              <a:t>Werner Ewald</a:t>
            </a:r>
          </a:p>
          <a:p>
            <a:pPr algn="l"/>
            <a:r>
              <a:rPr lang="en-ZA" b="1" dirty="0" smtClean="0"/>
              <a:t>3 March 2013</a:t>
            </a:r>
            <a:endParaRPr lang="en-ZA"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3568" y="2564904"/>
            <a:ext cx="7772400" cy="1470025"/>
          </a:xfrm>
        </p:spPr>
        <p:txBody>
          <a:bodyPr>
            <a:normAutofit fontScale="90000"/>
          </a:bodyPr>
          <a:lstStyle/>
          <a:p>
            <a:pPr algn="l"/>
            <a:r>
              <a:rPr lang="en-ZA" dirty="0" smtClean="0"/>
              <a:t>Hebrews 11 vs. 27: </a:t>
            </a:r>
            <a:br>
              <a:rPr lang="en-ZA" dirty="0" smtClean="0"/>
            </a:br>
            <a:r>
              <a:rPr lang="en-ZA" dirty="0" smtClean="0"/>
              <a:t/>
            </a:r>
            <a:br>
              <a:rPr lang="en-ZA" dirty="0" smtClean="0"/>
            </a:br>
            <a:r>
              <a:rPr lang="en-ZA" baseline="30000" dirty="0" smtClean="0"/>
              <a:t>27</a:t>
            </a:r>
            <a:r>
              <a:rPr lang="en-ZA" b="1" dirty="0" smtClean="0"/>
              <a:t>By faith he left Egypt, not fearing the king’s anger; he persevered because he saw him who is invisible</a:t>
            </a:r>
            <a:endParaRPr lang="en-ZA"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683568" y="2564904"/>
            <a:ext cx="7772400" cy="1470025"/>
          </a:xfrm>
        </p:spPr>
        <p:txBody>
          <a:bodyPr>
            <a:normAutofit fontScale="90000"/>
          </a:bodyPr>
          <a:lstStyle/>
          <a:p>
            <a:pPr algn="l"/>
            <a:r>
              <a:rPr lang="en-ZA" dirty="0" smtClean="0"/>
              <a:t>Numbers 20 vs. 10: </a:t>
            </a:r>
            <a:br>
              <a:rPr lang="en-ZA" dirty="0" smtClean="0"/>
            </a:br>
            <a:r>
              <a:rPr lang="en-ZA" dirty="0" smtClean="0"/>
              <a:t/>
            </a:r>
            <a:br>
              <a:rPr lang="en-ZA" dirty="0" smtClean="0"/>
            </a:br>
            <a:r>
              <a:rPr lang="en-ZA" baseline="30000" dirty="0" smtClean="0"/>
              <a:t>10</a:t>
            </a:r>
            <a:r>
              <a:rPr lang="en-ZA" b="1" dirty="0" smtClean="0"/>
              <a:t>...listen, you rebels, must </a:t>
            </a:r>
            <a:r>
              <a:rPr lang="en-ZA" b="1" u="sng" dirty="0" smtClean="0"/>
              <a:t>we</a:t>
            </a:r>
            <a:r>
              <a:rPr lang="en-ZA" b="1" dirty="0" smtClean="0"/>
              <a:t> bring you water out of this rock?</a:t>
            </a:r>
            <a:endParaRPr lang="en-ZA"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43608" y="2924944"/>
            <a:ext cx="7484368" cy="1470025"/>
          </a:xfrm>
        </p:spPr>
        <p:txBody>
          <a:bodyPr>
            <a:normAutofit fontScale="90000"/>
          </a:bodyPr>
          <a:lstStyle/>
          <a:p>
            <a:pPr algn="l"/>
            <a:r>
              <a:rPr lang="en-ZA" sz="2400" b="1" baseline="30000" dirty="0" smtClean="0"/>
              <a:t>5</a:t>
            </a:r>
            <a:r>
              <a:rPr lang="en-ZA" sz="2400" dirty="0" smtClean="0"/>
              <a:t> </a:t>
            </a:r>
            <a:r>
              <a:rPr lang="en-ZA" sz="2700" b="1" dirty="0" smtClean="0"/>
              <a:t>Therefore, when Christ came into the world, he said:</a:t>
            </a:r>
            <a:br>
              <a:rPr lang="en-ZA" sz="2700" b="1" dirty="0" smtClean="0"/>
            </a:br>
            <a:r>
              <a:rPr lang="en-ZA" sz="2700" b="1" dirty="0" smtClean="0"/>
              <a:t>“Sacrifice and offering you did not desire,</a:t>
            </a:r>
            <a:br>
              <a:rPr lang="en-ZA" sz="2700" b="1" dirty="0" smtClean="0"/>
            </a:br>
            <a:r>
              <a:rPr lang="en-ZA" sz="2700" b="1" dirty="0" smtClean="0"/>
              <a:t>but a body you prepared for me;</a:t>
            </a:r>
            <a:br>
              <a:rPr lang="en-ZA" sz="2700" b="1" dirty="0" smtClean="0"/>
            </a:br>
            <a:r>
              <a:rPr lang="en-ZA" sz="2400" dirty="0" smtClean="0"/>
              <a:t/>
            </a:r>
            <a:br>
              <a:rPr lang="en-ZA" sz="2400" dirty="0" smtClean="0"/>
            </a:br>
            <a:r>
              <a:rPr lang="en-ZA" sz="2400" b="1" baseline="30000" dirty="0" smtClean="0"/>
              <a:t>6</a:t>
            </a:r>
            <a:r>
              <a:rPr lang="en-ZA" sz="2400" dirty="0" smtClean="0"/>
              <a:t> </a:t>
            </a:r>
            <a:r>
              <a:rPr lang="en-ZA" sz="2700" b="1" dirty="0" smtClean="0"/>
              <a:t>with burnt offerings and sin offerings</a:t>
            </a:r>
            <a:br>
              <a:rPr lang="en-ZA" sz="2700" b="1" dirty="0" smtClean="0"/>
            </a:br>
            <a:r>
              <a:rPr lang="en-ZA" sz="2700" b="1" dirty="0" smtClean="0"/>
              <a:t>you were not pleased.</a:t>
            </a:r>
            <a:br>
              <a:rPr lang="en-ZA" sz="2700" b="1" dirty="0" smtClean="0"/>
            </a:br>
            <a:r>
              <a:rPr lang="en-ZA" sz="2400" dirty="0" smtClean="0"/>
              <a:t/>
            </a:r>
            <a:br>
              <a:rPr lang="en-ZA" sz="2400" dirty="0" smtClean="0"/>
            </a:br>
            <a:r>
              <a:rPr lang="en-ZA" sz="2400" b="1" baseline="30000" dirty="0" smtClean="0"/>
              <a:t>7</a:t>
            </a:r>
            <a:r>
              <a:rPr lang="en-ZA" sz="2400" dirty="0" smtClean="0"/>
              <a:t> </a:t>
            </a:r>
            <a:r>
              <a:rPr lang="en-ZA" sz="2700" b="1" dirty="0" smtClean="0"/>
              <a:t>Then I said, ‘Here I am—it is written about me in the scroll—I have come to do your will, my God.’” </a:t>
            </a:r>
            <a:br>
              <a:rPr lang="en-ZA" sz="2700" b="1" dirty="0" smtClean="0"/>
            </a:br>
            <a:r>
              <a:rPr lang="en-ZA" sz="2400" dirty="0" smtClean="0"/>
              <a:t/>
            </a:r>
            <a:br>
              <a:rPr lang="en-ZA" sz="2400" dirty="0" smtClean="0"/>
            </a:br>
            <a:r>
              <a:rPr lang="en-ZA" sz="2400" b="1" baseline="30000" dirty="0" smtClean="0"/>
              <a:t>8</a:t>
            </a:r>
            <a:r>
              <a:rPr lang="en-ZA" sz="2400" dirty="0" smtClean="0"/>
              <a:t> </a:t>
            </a:r>
            <a:r>
              <a:rPr lang="en-ZA" sz="2700" b="1" dirty="0" smtClean="0"/>
              <a:t>First he said, “Sacrifices and offerings, burnt offerings and sin offerings you did not desire, nor were you pleased with them”—though they were offered in accordance with the law. </a:t>
            </a:r>
            <a:r>
              <a:rPr lang="en-ZA" sz="2400" b="1" baseline="30000" dirty="0" smtClean="0"/>
              <a:t>9</a:t>
            </a:r>
            <a:r>
              <a:rPr lang="en-ZA" sz="2400" baseline="30000" dirty="0" smtClean="0"/>
              <a:t> </a:t>
            </a:r>
            <a:r>
              <a:rPr lang="en-ZA" sz="2700" b="1" dirty="0" smtClean="0"/>
              <a:t>Then he said, “Here I am, I have come to do your will.” He sets aside the first to establish the second. </a:t>
            </a:r>
            <a:r>
              <a:rPr lang="en-ZA" sz="2400" b="1" baseline="30000" dirty="0" smtClean="0"/>
              <a:t>10</a:t>
            </a:r>
            <a:r>
              <a:rPr lang="en-ZA" sz="2400" dirty="0" smtClean="0"/>
              <a:t> </a:t>
            </a:r>
            <a:r>
              <a:rPr lang="en-ZA" sz="2700" b="1" dirty="0" smtClean="0"/>
              <a:t>And by that will, we have been made holy through the sacrifice of the body of Jesus Christ once for all.</a:t>
            </a:r>
            <a:r>
              <a:rPr lang="en-ZA" sz="2400" dirty="0" smtClean="0"/>
              <a:t/>
            </a:r>
            <a:br>
              <a:rPr lang="en-ZA" sz="2400" dirty="0" smtClean="0"/>
            </a:br>
            <a:endParaRPr lang="en-ZA" sz="2400" b="1" dirty="0"/>
          </a:p>
        </p:txBody>
      </p:sp>
      <p:sp>
        <p:nvSpPr>
          <p:cNvPr id="4" name="Rectangle 3"/>
          <p:cNvSpPr/>
          <p:nvPr/>
        </p:nvSpPr>
        <p:spPr>
          <a:xfrm rot="16200000">
            <a:off x="-1189676" y="3286020"/>
            <a:ext cx="3405612" cy="523220"/>
          </a:xfrm>
          <a:prstGeom prst="rect">
            <a:avLst/>
          </a:prstGeom>
        </p:spPr>
        <p:txBody>
          <a:bodyPr wrap="none">
            <a:spAutoFit/>
          </a:bodyPr>
          <a:lstStyle/>
          <a:p>
            <a:r>
              <a:rPr lang="en-ZA" sz="2800" b="1" dirty="0" smtClean="0"/>
              <a:t>Hebrews 10 vs. 5 – 10</a:t>
            </a:r>
            <a:endParaRPr lang="en-ZA" sz="28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99592" y="2060848"/>
            <a:ext cx="2664296" cy="4401205"/>
          </a:xfrm>
          <a:prstGeom prst="rect">
            <a:avLst/>
          </a:prstGeom>
          <a:noFill/>
          <a:ln>
            <a:solidFill>
              <a:schemeClr val="tx1"/>
            </a:solidFill>
          </a:ln>
        </p:spPr>
        <p:txBody>
          <a:bodyPr wrap="square" rtlCol="0">
            <a:spAutoFit/>
          </a:bodyPr>
          <a:lstStyle/>
          <a:p>
            <a:pPr algn="ctr"/>
            <a:r>
              <a:rPr lang="en-ZA" sz="2000" b="1" dirty="0" smtClean="0"/>
              <a:t>What?</a:t>
            </a:r>
          </a:p>
          <a:p>
            <a:pPr algn="ctr"/>
            <a:endParaRPr lang="en-ZA" sz="2000" b="1" dirty="0" smtClean="0"/>
          </a:p>
          <a:p>
            <a:pPr algn="ctr"/>
            <a:r>
              <a:rPr lang="en-ZA" sz="2000" b="1" dirty="0" smtClean="0"/>
              <a:t>The activity</a:t>
            </a:r>
          </a:p>
          <a:p>
            <a:pPr algn="ctr"/>
            <a:endParaRPr lang="en-ZA" sz="2000" b="1" dirty="0" smtClean="0"/>
          </a:p>
          <a:p>
            <a:r>
              <a:rPr lang="en-ZA" sz="2000" dirty="0" smtClean="0"/>
              <a:t>Attend church</a:t>
            </a:r>
          </a:p>
          <a:p>
            <a:endParaRPr lang="en-ZA" sz="2000" dirty="0" smtClean="0"/>
          </a:p>
          <a:p>
            <a:r>
              <a:rPr lang="en-ZA" sz="2000" dirty="0" smtClean="0"/>
              <a:t>Bible School</a:t>
            </a:r>
          </a:p>
          <a:p>
            <a:endParaRPr lang="en-ZA" sz="2000" dirty="0" smtClean="0"/>
          </a:p>
          <a:p>
            <a:r>
              <a:rPr lang="en-ZA" sz="2000" dirty="0" smtClean="0"/>
              <a:t>Outreach</a:t>
            </a:r>
          </a:p>
          <a:p>
            <a:endParaRPr lang="en-ZA" sz="2000" dirty="0" smtClean="0"/>
          </a:p>
          <a:p>
            <a:r>
              <a:rPr lang="en-ZA" sz="2000" dirty="0" smtClean="0"/>
              <a:t>Healing</a:t>
            </a:r>
          </a:p>
          <a:p>
            <a:endParaRPr lang="en-ZA" sz="2000" dirty="0" smtClean="0"/>
          </a:p>
          <a:p>
            <a:r>
              <a:rPr lang="en-ZA" sz="2000" dirty="0" smtClean="0"/>
              <a:t>etc</a:t>
            </a:r>
          </a:p>
          <a:p>
            <a:endParaRPr lang="en-ZA" sz="2000" dirty="0"/>
          </a:p>
        </p:txBody>
      </p:sp>
      <p:sp>
        <p:nvSpPr>
          <p:cNvPr id="7" name="TextBox 6"/>
          <p:cNvSpPr txBox="1"/>
          <p:nvPr/>
        </p:nvSpPr>
        <p:spPr>
          <a:xfrm>
            <a:off x="5508104" y="2060848"/>
            <a:ext cx="3168352" cy="4401205"/>
          </a:xfrm>
          <a:prstGeom prst="rect">
            <a:avLst/>
          </a:prstGeom>
          <a:noFill/>
          <a:ln>
            <a:solidFill>
              <a:schemeClr val="tx1"/>
            </a:solidFill>
          </a:ln>
        </p:spPr>
        <p:txBody>
          <a:bodyPr wrap="square" rtlCol="0">
            <a:spAutoFit/>
          </a:bodyPr>
          <a:lstStyle/>
          <a:p>
            <a:pPr algn="ctr"/>
            <a:r>
              <a:rPr lang="en-ZA" sz="2000" b="1" dirty="0" smtClean="0"/>
              <a:t>How?</a:t>
            </a:r>
          </a:p>
          <a:p>
            <a:pPr algn="ctr"/>
            <a:endParaRPr lang="en-ZA" sz="2000" b="1" dirty="0" smtClean="0"/>
          </a:p>
          <a:p>
            <a:pPr algn="ctr"/>
            <a:r>
              <a:rPr lang="en-ZA" sz="2000" b="1" dirty="0" smtClean="0"/>
              <a:t>The doing</a:t>
            </a:r>
          </a:p>
          <a:p>
            <a:pPr algn="ctr"/>
            <a:endParaRPr lang="en-ZA" sz="2000" b="1" dirty="0" smtClean="0"/>
          </a:p>
          <a:p>
            <a:r>
              <a:rPr lang="en-ZA" sz="2000" dirty="0" smtClean="0"/>
              <a:t>Sunday; Wednesday</a:t>
            </a:r>
          </a:p>
          <a:p>
            <a:endParaRPr lang="en-ZA" sz="2000" dirty="0" smtClean="0"/>
          </a:p>
          <a:p>
            <a:r>
              <a:rPr lang="en-ZA" sz="2000" dirty="0" smtClean="0"/>
              <a:t>Monday</a:t>
            </a:r>
          </a:p>
          <a:p>
            <a:endParaRPr lang="en-ZA" sz="2000" dirty="0" smtClean="0"/>
          </a:p>
          <a:p>
            <a:r>
              <a:rPr lang="en-ZA" sz="2000" dirty="0" smtClean="0"/>
              <a:t>Communities – </a:t>
            </a:r>
            <a:r>
              <a:rPr lang="en-ZA" sz="2000" dirty="0" err="1" smtClean="0"/>
              <a:t>Khorixas</a:t>
            </a:r>
            <a:r>
              <a:rPr lang="en-ZA" sz="2000" dirty="0" smtClean="0"/>
              <a:t> etc</a:t>
            </a:r>
            <a:endParaRPr lang="en-ZA" sz="2000" dirty="0" smtClean="0"/>
          </a:p>
          <a:p>
            <a:endParaRPr lang="en-ZA" sz="2000" dirty="0" smtClean="0"/>
          </a:p>
          <a:p>
            <a:r>
              <a:rPr lang="en-ZA" sz="2000" dirty="0" smtClean="0"/>
              <a:t>Pray for the sick - hospital</a:t>
            </a:r>
          </a:p>
          <a:p>
            <a:endParaRPr lang="en-ZA" sz="2000" dirty="0" smtClean="0"/>
          </a:p>
          <a:p>
            <a:r>
              <a:rPr lang="en-ZA" sz="2000" dirty="0" smtClean="0"/>
              <a:t>etc</a:t>
            </a:r>
          </a:p>
          <a:p>
            <a:endParaRPr lang="en-ZA" sz="2000" dirty="0"/>
          </a:p>
        </p:txBody>
      </p:sp>
      <p:sp>
        <p:nvSpPr>
          <p:cNvPr id="8" name="Down Arrow 7"/>
          <p:cNvSpPr/>
          <p:nvPr/>
        </p:nvSpPr>
        <p:spPr>
          <a:xfrm>
            <a:off x="4211960" y="1484784"/>
            <a:ext cx="720080" cy="1584176"/>
          </a:xfrm>
          <a:prstGeom prst="downArrow">
            <a:avLst/>
          </a:prstGeom>
          <a:solidFill>
            <a:srgbClr val="F37C1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9" name="TextBox 8"/>
          <p:cNvSpPr txBox="1"/>
          <p:nvPr/>
        </p:nvSpPr>
        <p:spPr>
          <a:xfrm>
            <a:off x="4211960" y="836712"/>
            <a:ext cx="1008112" cy="461665"/>
          </a:xfrm>
          <a:prstGeom prst="rect">
            <a:avLst/>
          </a:prstGeom>
          <a:noFill/>
        </p:spPr>
        <p:txBody>
          <a:bodyPr wrap="square" rtlCol="0">
            <a:spAutoFit/>
          </a:bodyPr>
          <a:lstStyle/>
          <a:p>
            <a:r>
              <a:rPr lang="en-ZA" sz="2400" b="1" dirty="0" smtClean="0"/>
              <a:t>Why?</a:t>
            </a:r>
            <a:endParaRPr lang="en-ZA" sz="2400" b="1" dirty="0"/>
          </a:p>
        </p:txBody>
      </p:sp>
      <p:sp>
        <p:nvSpPr>
          <p:cNvPr id="10" name="Right Arrow 9"/>
          <p:cNvSpPr/>
          <p:nvPr/>
        </p:nvSpPr>
        <p:spPr>
          <a:xfrm>
            <a:off x="4211960" y="3717032"/>
            <a:ext cx="936104" cy="576064"/>
          </a:xfrm>
          <a:prstGeom prst="rightArrow">
            <a:avLst/>
          </a:prstGeom>
          <a:solidFill>
            <a:srgbClr val="F37C1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
        <p:nvSpPr>
          <p:cNvPr id="11" name="Right Arrow 10"/>
          <p:cNvSpPr/>
          <p:nvPr/>
        </p:nvSpPr>
        <p:spPr>
          <a:xfrm>
            <a:off x="4211960" y="5229200"/>
            <a:ext cx="936104" cy="576064"/>
          </a:xfrm>
          <a:prstGeom prst="rightArrow">
            <a:avLst/>
          </a:prstGeom>
          <a:solidFill>
            <a:srgbClr val="F37C1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ppt_x"/>
                                          </p:val>
                                        </p:tav>
                                        <p:tav tm="100000">
                                          <p:val>
                                            <p:strVal val="#ppt_x"/>
                                          </p:val>
                                        </p:tav>
                                      </p:tavLst>
                                    </p:anim>
                                    <p:anim calcmode="lin" valueType="num">
                                      <p:cBhvr additive="base">
                                        <p:cTn id="12" dur="500" fill="hold"/>
                                        <p:tgtEl>
                                          <p:spTgt spid="11"/>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7"/>
                                        </p:tgtEl>
                                        <p:attrNameLst>
                                          <p:attrName>style.visibility</p:attrName>
                                        </p:attrNameLst>
                                      </p:cBhvr>
                                      <p:to>
                                        <p:strVal val="visible"/>
                                      </p:to>
                                    </p:set>
                                    <p:anim calcmode="lin" valueType="num">
                                      <p:cBhvr additive="base">
                                        <p:cTn id="15" dur="500" fill="hold"/>
                                        <p:tgtEl>
                                          <p:spTgt spid="7"/>
                                        </p:tgtEl>
                                        <p:attrNameLst>
                                          <p:attrName>ppt_x</p:attrName>
                                        </p:attrNameLst>
                                      </p:cBhvr>
                                      <p:tavLst>
                                        <p:tav tm="0">
                                          <p:val>
                                            <p:strVal val="#ppt_x"/>
                                          </p:val>
                                        </p:tav>
                                        <p:tav tm="100000">
                                          <p:val>
                                            <p:strVal val="#ppt_x"/>
                                          </p:val>
                                        </p:tav>
                                      </p:tavLst>
                                    </p:anim>
                                    <p:anim calcmode="lin" valueType="num">
                                      <p:cBhvr additive="base">
                                        <p:cTn id="1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additive="base">
                                        <p:cTn id="25" dur="500" fill="hold"/>
                                        <p:tgtEl>
                                          <p:spTgt spid="9"/>
                                        </p:tgtEl>
                                        <p:attrNameLst>
                                          <p:attrName>ppt_x</p:attrName>
                                        </p:attrNameLst>
                                      </p:cBhvr>
                                      <p:tavLst>
                                        <p:tav tm="0">
                                          <p:val>
                                            <p:strVal val="#ppt_x"/>
                                          </p:val>
                                        </p:tav>
                                        <p:tav tm="100000">
                                          <p:val>
                                            <p:strVal val="#ppt_x"/>
                                          </p:val>
                                        </p:tav>
                                      </p:tavLst>
                                    </p:anim>
                                    <p:anim calcmode="lin" valueType="num">
                                      <p:cBhvr additive="base">
                                        <p:cTn id="2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p:bldP spid="10" grpId="0" animBg="1"/>
      <p:bldP spid="11"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27584" y="3356992"/>
            <a:ext cx="7772400" cy="1800200"/>
          </a:xfrm>
        </p:spPr>
        <p:txBody>
          <a:bodyPr>
            <a:normAutofit fontScale="90000"/>
          </a:bodyPr>
          <a:lstStyle/>
          <a:p>
            <a:pPr algn="l"/>
            <a:r>
              <a:rPr lang="en-ZA" sz="3600" b="1" dirty="0" smtClean="0"/>
              <a:t>Now Abel kept flocks, and Cain worked the soil. </a:t>
            </a:r>
            <a:r>
              <a:rPr lang="en-ZA" sz="3600" baseline="30000" dirty="0" smtClean="0"/>
              <a:t>3</a:t>
            </a:r>
            <a:r>
              <a:rPr lang="en-ZA" sz="3600" b="1" baseline="30000" dirty="0" smtClean="0"/>
              <a:t> </a:t>
            </a:r>
            <a:r>
              <a:rPr lang="en-ZA" sz="3600" b="1" dirty="0" smtClean="0"/>
              <a:t>In the course of time Cain brought some of the fruits of the soil as an offering to the </a:t>
            </a:r>
            <a:r>
              <a:rPr lang="en-ZA" sz="3600" b="1" cap="small" dirty="0" smtClean="0"/>
              <a:t>Lord</a:t>
            </a:r>
            <a:r>
              <a:rPr lang="en-ZA" sz="3600" b="1" dirty="0" smtClean="0"/>
              <a:t>. </a:t>
            </a:r>
            <a:r>
              <a:rPr lang="en-ZA" sz="3600" baseline="30000" dirty="0" smtClean="0"/>
              <a:t>4</a:t>
            </a:r>
            <a:r>
              <a:rPr lang="en-ZA" sz="3600" b="1" baseline="30000" dirty="0" smtClean="0"/>
              <a:t> </a:t>
            </a:r>
            <a:r>
              <a:rPr lang="en-ZA" sz="3600" b="1" dirty="0" smtClean="0"/>
              <a:t>And Abel also brought an offering—fat portions from some of the firstborn of his flock. The </a:t>
            </a:r>
            <a:r>
              <a:rPr lang="en-ZA" sz="3600" b="1" cap="small" dirty="0" smtClean="0"/>
              <a:t>Lord</a:t>
            </a:r>
            <a:r>
              <a:rPr lang="en-ZA" sz="3600" b="1" dirty="0" smtClean="0"/>
              <a:t> looked with favour on Abel and his offering, </a:t>
            </a:r>
            <a:r>
              <a:rPr lang="en-ZA" sz="3600" baseline="30000" dirty="0" smtClean="0"/>
              <a:t>5</a:t>
            </a:r>
            <a:r>
              <a:rPr lang="en-ZA" sz="3600" b="1" baseline="30000" dirty="0" smtClean="0"/>
              <a:t> </a:t>
            </a:r>
            <a:r>
              <a:rPr lang="en-ZA" sz="3600" b="1" dirty="0" smtClean="0"/>
              <a:t>but on Cain and his offering he did not look with favour. So Cain was very angry, and his face was downcast.</a:t>
            </a:r>
            <a:r>
              <a:rPr lang="en-ZA" sz="3600" dirty="0" smtClean="0"/>
              <a:t/>
            </a:r>
            <a:br>
              <a:rPr lang="en-ZA" sz="3600" dirty="0" smtClean="0"/>
            </a:br>
            <a:endParaRPr lang="en-ZA" sz="3600" b="1" dirty="0"/>
          </a:p>
        </p:txBody>
      </p:sp>
      <p:sp>
        <p:nvSpPr>
          <p:cNvPr id="4" name="Rectangle 3"/>
          <p:cNvSpPr/>
          <p:nvPr/>
        </p:nvSpPr>
        <p:spPr>
          <a:xfrm>
            <a:off x="1475656" y="692696"/>
            <a:ext cx="2985689" cy="523220"/>
          </a:xfrm>
          <a:prstGeom prst="rect">
            <a:avLst/>
          </a:prstGeom>
        </p:spPr>
        <p:txBody>
          <a:bodyPr wrap="none">
            <a:spAutoFit/>
          </a:bodyPr>
          <a:lstStyle/>
          <a:p>
            <a:r>
              <a:rPr lang="en-ZA" sz="2800" b="1" dirty="0" smtClean="0"/>
              <a:t>Genesis 4 vs. 2 – 5:</a:t>
            </a:r>
            <a:endParaRPr lang="en-ZA" sz="28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31640" y="2564904"/>
            <a:ext cx="6548264" cy="1470025"/>
          </a:xfrm>
        </p:spPr>
        <p:txBody>
          <a:bodyPr>
            <a:noAutofit/>
          </a:bodyPr>
          <a:lstStyle/>
          <a:p>
            <a:pPr marL="514350" lvl="0" indent="-514350" algn="l">
              <a:buFont typeface="+mj-lt"/>
              <a:buAutoNum type="arabicPeriod"/>
            </a:pPr>
            <a:r>
              <a:rPr lang="en-ZA" sz="3200" b="1" dirty="0" smtClean="0"/>
              <a:t>Am I doing this activity to </a:t>
            </a:r>
            <a:r>
              <a:rPr lang="en-ZA" sz="3200" b="1" dirty="0" smtClean="0"/>
              <a:t>get </a:t>
            </a:r>
            <a:r>
              <a:rPr lang="en-ZA" sz="3200" b="1" dirty="0" smtClean="0"/>
              <a:t>to know  God better and to love Him more?</a:t>
            </a:r>
            <a:r>
              <a:rPr lang="en-ZA" sz="3200" dirty="0" smtClean="0"/>
              <a:t/>
            </a:r>
            <a:br>
              <a:rPr lang="en-ZA" sz="3200" dirty="0" smtClean="0"/>
            </a:br>
            <a:endParaRPr lang="en-ZA" sz="3200" b="1" dirty="0"/>
          </a:p>
        </p:txBody>
      </p:sp>
      <p:sp>
        <p:nvSpPr>
          <p:cNvPr id="3" name="Rectangle 2"/>
          <p:cNvSpPr/>
          <p:nvPr/>
        </p:nvSpPr>
        <p:spPr>
          <a:xfrm>
            <a:off x="1835696" y="1700808"/>
            <a:ext cx="1892056" cy="584775"/>
          </a:xfrm>
          <a:prstGeom prst="rect">
            <a:avLst/>
          </a:prstGeom>
        </p:spPr>
        <p:txBody>
          <a:bodyPr wrap="none">
            <a:spAutoFit/>
          </a:bodyPr>
          <a:lstStyle/>
          <a:p>
            <a:r>
              <a:rPr lang="en-ZA" sz="3200" dirty="0" smtClean="0"/>
              <a:t>Question?</a:t>
            </a:r>
            <a:endParaRPr lang="en-ZA" sz="32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564904"/>
            <a:ext cx="7772400" cy="1470025"/>
          </a:xfrm>
        </p:spPr>
        <p:txBody>
          <a:bodyPr>
            <a:noAutofit/>
          </a:bodyPr>
          <a:lstStyle/>
          <a:p>
            <a:pPr algn="l"/>
            <a:r>
              <a:rPr lang="en-ZA" sz="3200" dirty="0" smtClean="0"/>
              <a:t>‘the church often focuses on answering the questions the people are asking, the real problem may be that people are not asking the right questions’</a:t>
            </a:r>
            <a:endParaRPr lang="en-ZA" sz="3200" b="1" dirty="0"/>
          </a:p>
        </p:txBody>
      </p:sp>
      <p:sp>
        <p:nvSpPr>
          <p:cNvPr id="3" name="Rectangle 2"/>
          <p:cNvSpPr/>
          <p:nvPr/>
        </p:nvSpPr>
        <p:spPr>
          <a:xfrm>
            <a:off x="827584" y="4581128"/>
            <a:ext cx="1723805" cy="400110"/>
          </a:xfrm>
          <a:prstGeom prst="rect">
            <a:avLst/>
          </a:prstGeom>
        </p:spPr>
        <p:txBody>
          <a:bodyPr wrap="none">
            <a:spAutoFit/>
          </a:bodyPr>
          <a:lstStyle/>
          <a:p>
            <a:r>
              <a:rPr lang="en-ZA" sz="2000" dirty="0" smtClean="0"/>
              <a:t>John Lancaster</a:t>
            </a:r>
            <a:endParaRPr lang="en-ZA"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2564904"/>
            <a:ext cx="7772400" cy="1470025"/>
          </a:xfrm>
        </p:spPr>
        <p:txBody>
          <a:bodyPr>
            <a:noAutofit/>
          </a:bodyPr>
          <a:lstStyle/>
          <a:p>
            <a:pPr algn="l"/>
            <a:r>
              <a:rPr lang="en-ZA" sz="3200" dirty="0" smtClean="0"/>
              <a:t>‘The highest science, the loftiest speculation, the mightiest philosophy that can ever engage the attention of a child of God, is the name, the nature, the person, the work, the doings and the existence of the great God whom he calls his father’</a:t>
            </a:r>
            <a:endParaRPr lang="en-ZA" sz="3200" b="1" dirty="0"/>
          </a:p>
        </p:txBody>
      </p:sp>
      <p:sp>
        <p:nvSpPr>
          <p:cNvPr id="3" name="Rectangle 2"/>
          <p:cNvSpPr/>
          <p:nvPr/>
        </p:nvSpPr>
        <p:spPr>
          <a:xfrm>
            <a:off x="827584" y="5085184"/>
            <a:ext cx="2004844" cy="400110"/>
          </a:xfrm>
          <a:prstGeom prst="rect">
            <a:avLst/>
          </a:prstGeom>
        </p:spPr>
        <p:txBody>
          <a:bodyPr wrap="none">
            <a:spAutoFit/>
          </a:bodyPr>
          <a:lstStyle/>
          <a:p>
            <a:r>
              <a:rPr lang="en-ZA" sz="2000" dirty="0" smtClean="0"/>
              <a:t>Charles Spurgeon</a:t>
            </a:r>
            <a:endParaRPr lang="en-ZA" sz="20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47664" y="2924944"/>
            <a:ext cx="6048672" cy="1470025"/>
          </a:xfrm>
        </p:spPr>
        <p:txBody>
          <a:bodyPr>
            <a:noAutofit/>
          </a:bodyPr>
          <a:lstStyle/>
          <a:p>
            <a:pPr algn="l"/>
            <a:r>
              <a:rPr lang="en-ZA" sz="3200" dirty="0" smtClean="0"/>
              <a:t> </a:t>
            </a:r>
            <a:r>
              <a:rPr lang="en-ZA" sz="3200" b="1" dirty="0" smtClean="0"/>
              <a:t>“Be still and know that I am God”</a:t>
            </a:r>
            <a:endParaRPr lang="en-ZA" sz="3200" b="1" dirty="0"/>
          </a:p>
        </p:txBody>
      </p:sp>
      <p:sp>
        <p:nvSpPr>
          <p:cNvPr id="3" name="Rectangle 2"/>
          <p:cNvSpPr/>
          <p:nvPr/>
        </p:nvSpPr>
        <p:spPr>
          <a:xfrm>
            <a:off x="1835696" y="2276872"/>
            <a:ext cx="2935227" cy="584775"/>
          </a:xfrm>
          <a:prstGeom prst="rect">
            <a:avLst/>
          </a:prstGeom>
        </p:spPr>
        <p:txBody>
          <a:bodyPr wrap="none">
            <a:spAutoFit/>
          </a:bodyPr>
          <a:lstStyle/>
          <a:p>
            <a:r>
              <a:rPr lang="en-ZA" sz="3200" dirty="0" smtClean="0"/>
              <a:t>Psalm 46 vs. 10 :</a:t>
            </a:r>
            <a:endParaRPr lang="en-ZA" sz="3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7624" y="2852936"/>
            <a:ext cx="7268344" cy="1470025"/>
          </a:xfrm>
        </p:spPr>
        <p:txBody>
          <a:bodyPr>
            <a:noAutofit/>
          </a:bodyPr>
          <a:lstStyle/>
          <a:p>
            <a:pPr algn="l">
              <a:spcAft>
                <a:spcPts val="1200"/>
              </a:spcAft>
            </a:pPr>
            <a:r>
              <a:rPr lang="en-ZA" sz="2400" baseline="30000" dirty="0" smtClean="0"/>
              <a:t>7</a:t>
            </a:r>
            <a:r>
              <a:rPr lang="en-ZA" sz="2400" b="1" dirty="0" smtClean="0"/>
              <a:t> But whatever was to my profit I now consider loss for the sake of Christ. </a:t>
            </a:r>
            <a:br>
              <a:rPr lang="en-ZA" sz="2400" b="1" dirty="0" smtClean="0"/>
            </a:br>
            <a:r>
              <a:rPr lang="en-ZA" sz="2400" b="1" dirty="0" smtClean="0"/>
              <a:t>What is more, I consider everything a loss compared to the surpassing greatness of </a:t>
            </a:r>
            <a:r>
              <a:rPr lang="en-ZA" sz="2400" b="1" i="1" u="sng" dirty="0" smtClean="0"/>
              <a:t>knowing Christ Jesus </a:t>
            </a:r>
            <a:r>
              <a:rPr lang="en-ZA" sz="2400" b="1" dirty="0" smtClean="0"/>
              <a:t>my Lord, for whose sake I have lost all things. I consider them rubbish, that I may gain Christ </a:t>
            </a:r>
            <a:br>
              <a:rPr lang="en-ZA" sz="2400" b="1" dirty="0" smtClean="0"/>
            </a:br>
            <a:r>
              <a:rPr lang="en-ZA" sz="2400" baseline="30000" dirty="0" smtClean="0"/>
              <a:t>9</a:t>
            </a:r>
            <a:r>
              <a:rPr lang="en-ZA" sz="2400" b="1" dirty="0" smtClean="0"/>
              <a:t> and be found in him, not having a righteousness of my own that comes from the law, but that which is through faith in Christ -- the righteousness that comes from God and is by faith. </a:t>
            </a:r>
            <a:br>
              <a:rPr lang="en-ZA" sz="2400" b="1" dirty="0" smtClean="0"/>
            </a:br>
            <a:r>
              <a:rPr lang="en-ZA" sz="2400" baseline="30000" dirty="0" smtClean="0"/>
              <a:t>10</a:t>
            </a:r>
            <a:r>
              <a:rPr lang="en-ZA" sz="2400" dirty="0" smtClean="0"/>
              <a:t> </a:t>
            </a:r>
            <a:r>
              <a:rPr lang="en-ZA" sz="2400" b="1" dirty="0" smtClean="0"/>
              <a:t>I want to </a:t>
            </a:r>
            <a:r>
              <a:rPr lang="en-ZA" sz="2400" b="1" i="1" u="sng" dirty="0" smtClean="0"/>
              <a:t>know Christ and the power of his resurrection</a:t>
            </a:r>
            <a:r>
              <a:rPr lang="en-ZA" sz="2400" b="1" dirty="0" smtClean="0"/>
              <a:t> and the fellowship of sharing in his sufferings, becoming like him in his death, </a:t>
            </a:r>
            <a:br>
              <a:rPr lang="en-ZA" sz="2400" b="1" dirty="0" smtClean="0"/>
            </a:br>
            <a:r>
              <a:rPr lang="en-ZA" sz="2400" baseline="30000" dirty="0" smtClean="0"/>
              <a:t>11</a:t>
            </a:r>
            <a:r>
              <a:rPr lang="en-ZA" sz="2400" b="1" dirty="0" smtClean="0"/>
              <a:t> and so, somehow, to attain to the resurrection from the dead. </a:t>
            </a:r>
            <a:endParaRPr lang="en-ZA" sz="2400" b="1" dirty="0"/>
          </a:p>
        </p:txBody>
      </p:sp>
      <p:sp>
        <p:nvSpPr>
          <p:cNvPr id="3" name="Rectangle 2"/>
          <p:cNvSpPr/>
          <p:nvPr/>
        </p:nvSpPr>
        <p:spPr>
          <a:xfrm rot="16200000">
            <a:off x="-1359048" y="3547311"/>
            <a:ext cx="3949927" cy="584775"/>
          </a:xfrm>
          <a:prstGeom prst="rect">
            <a:avLst/>
          </a:prstGeom>
        </p:spPr>
        <p:txBody>
          <a:bodyPr wrap="none">
            <a:spAutoFit/>
          </a:bodyPr>
          <a:lstStyle/>
          <a:p>
            <a:r>
              <a:rPr lang="en-ZA" sz="3200" dirty="0" smtClean="0"/>
              <a:t>Philippians 3 vs. 7 – 10</a:t>
            </a:r>
            <a:endParaRPr lang="en-ZA" sz="3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761</TotalTime>
  <Words>310</Words>
  <Application>Microsoft Office PowerPoint</Application>
  <PresentationFormat>On-screen Show (4:3)</PresentationFormat>
  <Paragraphs>46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Why?</vt:lpstr>
      <vt:lpstr>5 Therefore, when Christ came into the world, he said: “Sacrifice and offering you did not desire, but a body you prepared for me;  6 with burnt offerings and sin offerings you were not pleased.  7 Then I said, ‘Here I am—it is written about me in the scroll—I have come to do your will, my God.’”   8 First he said, “Sacrifices and offerings, burnt offerings and sin offerings you did not desire, nor were you pleased with them”—though they were offered in accordance with the law. 9 Then he said, “Here I am, I have come to do your will.” He sets aside the first to establish the second. 10 And by that will, we have been made holy through the sacrifice of the body of Jesus Christ once for all. </vt:lpstr>
      <vt:lpstr>Slide 3</vt:lpstr>
      <vt:lpstr>Now Abel kept flocks, and Cain worked the soil. 3 In the course of time Cain brought some of the fruits of the soil as an offering to the Lord. 4 And Abel also brought an offering—fat portions from some of the firstborn of his flock. The Lord looked with favour on Abel and his offering, 5 but on Cain and his offering he did not look with favour. So Cain was very angry, and his face was downcast. </vt:lpstr>
      <vt:lpstr>Am I doing this activity to get to know  God better and to love Him more? </vt:lpstr>
      <vt:lpstr>‘the church often focuses on answering the questions the people are asking, the real problem may be that people are not asking the right questions’</vt:lpstr>
      <vt:lpstr>‘The highest science, the loftiest speculation, the mightiest philosophy that can ever engage the attention of a child of God, is the name, the nature, the person, the work, the doings and the existence of the great God whom he calls his father’</vt:lpstr>
      <vt:lpstr> “Be still and know that I am God”</vt:lpstr>
      <vt:lpstr>7 But whatever was to my profit I now consider loss for the sake of Christ.  What is more, I consider everything a loss compared to the surpassing greatness of knowing Christ Jesus my Lord, for whose sake I have lost all things. I consider them rubbish, that I may gain Christ  9 and be found in him, not having a righteousness of my own that comes from the law, but that which is through faith in Christ -- the righteousness that comes from God and is by faith.  10 I want to know Christ and the power of his resurrection and the fellowship of sharing in his sufferings, becoming like him in his death,  11 and so, somehow, to attain to the resurrection from the dead. </vt:lpstr>
      <vt:lpstr>Hebrews 11 vs. 27:   27By faith he left Egypt, not fearing the king’s anger; he persevered because he saw him who is invisible</vt:lpstr>
      <vt:lpstr>Numbers 20 vs. 10:   10...listen, you rebels, must we bring you water out of this rock?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do the righteous suffer?</dc:title>
  <dc:creator>Werner Ewald</dc:creator>
  <cp:lastModifiedBy>Werner Ewald</cp:lastModifiedBy>
  <cp:revision>52</cp:revision>
  <dcterms:created xsi:type="dcterms:W3CDTF">2012-12-08T14:48:31Z</dcterms:created>
  <dcterms:modified xsi:type="dcterms:W3CDTF">2013-03-03T05:28:56Z</dcterms:modified>
</cp:coreProperties>
</file>