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78" r:id="rId3"/>
    <p:sldId id="277" r:id="rId4"/>
    <p:sldId id="259" r:id="rId5"/>
    <p:sldId id="262" r:id="rId6"/>
    <p:sldId id="279" r:id="rId7"/>
    <p:sldId id="280" r:id="rId8"/>
    <p:sldId id="263" r:id="rId9"/>
    <p:sldId id="282" r:id="rId10"/>
    <p:sldId id="283" r:id="rId11"/>
    <p:sldId id="284" r:id="rId12"/>
    <p:sldId id="285" r:id="rId13"/>
    <p:sldId id="286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15" autoAdjust="0"/>
  </p:normalViewPr>
  <p:slideViewPr>
    <p:cSldViewPr>
      <p:cViewPr>
        <p:scale>
          <a:sx n="50" d="100"/>
          <a:sy n="50" d="100"/>
        </p:scale>
        <p:origin x="-125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A7C9C-A794-4E1A-B0D3-2A52670FCBBB}" type="datetimeFigureOut">
              <a:rPr lang="en-ZA" smtClean="0"/>
              <a:t>2017/07/02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C866D-D548-4762-A5AE-2741296C1FF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96832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baseline="0" dirty="0" smtClean="0"/>
              <a:t> 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C866D-D548-4762-A5AE-2741296C1FFD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907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25E7-ED60-4597-A8E2-1E86E557A308}" type="datetimeFigureOut">
              <a:rPr lang="en-ZA" smtClean="0"/>
              <a:t>2017/07/02</a:t>
            </a:fld>
            <a:endParaRPr lang="en-Z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C2F021-8F91-4343-9C20-9FCD161480AD}" type="slidenum">
              <a:rPr lang="en-ZA" smtClean="0"/>
              <a:t>‹#›</a:t>
            </a:fld>
            <a:endParaRPr lang="en-Z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25E7-ED60-4597-A8E2-1E86E557A308}" type="datetimeFigureOut">
              <a:rPr lang="en-ZA" smtClean="0"/>
              <a:t>2017/07/02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F021-8F91-4343-9C20-9FCD161480AD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25E7-ED60-4597-A8E2-1E86E557A308}" type="datetimeFigureOut">
              <a:rPr lang="en-ZA" smtClean="0"/>
              <a:t>2017/07/02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F021-8F91-4343-9C20-9FCD161480AD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25E7-ED60-4597-A8E2-1E86E557A308}" type="datetimeFigureOut">
              <a:rPr lang="en-ZA" smtClean="0"/>
              <a:t>2017/07/02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F021-8F91-4343-9C20-9FCD161480AD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25E7-ED60-4597-A8E2-1E86E557A308}" type="datetimeFigureOut">
              <a:rPr lang="en-ZA" smtClean="0"/>
              <a:t>2017/07/02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F021-8F91-4343-9C20-9FCD161480AD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25E7-ED60-4597-A8E2-1E86E557A308}" type="datetimeFigureOut">
              <a:rPr lang="en-ZA" smtClean="0"/>
              <a:t>2017/07/02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F021-8F91-4343-9C20-9FCD161480AD}" type="slidenum">
              <a:rPr lang="en-ZA" smtClean="0"/>
              <a:t>‹#›</a:t>
            </a:fld>
            <a:endParaRPr lang="en-ZA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25E7-ED60-4597-A8E2-1E86E557A308}" type="datetimeFigureOut">
              <a:rPr lang="en-ZA" smtClean="0"/>
              <a:t>2017/07/02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F021-8F91-4343-9C20-9FCD161480AD}" type="slidenum">
              <a:rPr lang="en-ZA" smtClean="0"/>
              <a:t>‹#›</a:t>
            </a:fld>
            <a:endParaRPr lang="en-Z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25E7-ED60-4597-A8E2-1E86E557A308}" type="datetimeFigureOut">
              <a:rPr lang="en-ZA" smtClean="0"/>
              <a:t>2017/07/02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F021-8F91-4343-9C20-9FCD161480AD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25E7-ED60-4597-A8E2-1E86E557A308}" type="datetimeFigureOut">
              <a:rPr lang="en-ZA" smtClean="0"/>
              <a:t>2017/07/02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F021-8F91-4343-9C20-9FCD161480AD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25E7-ED60-4597-A8E2-1E86E557A308}" type="datetimeFigureOut">
              <a:rPr lang="en-ZA" smtClean="0"/>
              <a:t>2017/07/02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F021-8F91-4343-9C20-9FCD161480AD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25E7-ED60-4597-A8E2-1E86E557A308}" type="datetimeFigureOut">
              <a:rPr lang="en-ZA" smtClean="0"/>
              <a:t>2017/07/02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F021-8F91-4343-9C20-9FCD161480AD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2D2925E7-ED60-4597-A8E2-1E86E557A308}" type="datetimeFigureOut">
              <a:rPr lang="en-ZA" smtClean="0"/>
              <a:t>2017/07/02</a:t>
            </a:fld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BC2F021-8F91-4343-9C20-9FCD161480AD}" type="slidenum">
              <a:rPr lang="en-ZA" smtClean="0"/>
              <a:t>‹#›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Z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618040" cy="2595025"/>
          </a:xfrm>
        </p:spPr>
        <p:txBody>
          <a:bodyPr/>
          <a:lstStyle/>
          <a:p>
            <a:r>
              <a:rPr lang="en-ZA" b="1" dirty="0" smtClean="0">
                <a:latin typeface="Century Gothic" panose="020B0502020202020204" pitchFamily="34" charset="0"/>
              </a:rPr>
              <a:t>Heart Transplant</a:t>
            </a:r>
            <a:endParaRPr lang="en-ZA" b="1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3212976"/>
            <a:ext cx="7315200" cy="1144632"/>
          </a:xfrm>
        </p:spPr>
        <p:txBody>
          <a:bodyPr>
            <a:normAutofit/>
          </a:bodyPr>
          <a:lstStyle/>
          <a:p>
            <a:r>
              <a:rPr lang="en-ZA" sz="2400" dirty="0" smtClean="0">
                <a:latin typeface="Century Gothic" panose="020B0502020202020204" pitchFamily="34" charset="0"/>
              </a:rPr>
              <a:t>Louw Pienaar</a:t>
            </a:r>
            <a:endParaRPr lang="en-ZA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05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04056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n-ZA" sz="2400" b="1" baseline="30000" dirty="0">
                <a:latin typeface="Century Gothic" panose="020B0502020202020204" pitchFamily="34" charset="0"/>
              </a:rPr>
              <a:t>19 </a:t>
            </a:r>
            <a:r>
              <a:rPr lang="en-ZA" sz="2400" dirty="0">
                <a:latin typeface="Century Gothic" panose="020B0502020202020204" pitchFamily="34" charset="0"/>
              </a:rPr>
              <a:t>And He said to them, “What things</a:t>
            </a:r>
            <a:r>
              <a:rPr lang="en-ZA" sz="2400" dirty="0" smtClean="0">
                <a:latin typeface="Century Gothic" panose="020B0502020202020204" pitchFamily="34" charset="0"/>
              </a:rPr>
              <a:t>?” So </a:t>
            </a:r>
            <a:r>
              <a:rPr lang="en-ZA" sz="2400" dirty="0">
                <a:latin typeface="Century Gothic" panose="020B0502020202020204" pitchFamily="34" charset="0"/>
              </a:rPr>
              <a:t>they said to Him, “The things concerning Jesus of Nazareth, who was a Prophet mighty in deed and word before God and all the people, </a:t>
            </a:r>
            <a:r>
              <a:rPr lang="en-ZA" sz="2400" b="1" baseline="30000" dirty="0">
                <a:latin typeface="Century Gothic" panose="020B0502020202020204" pitchFamily="34" charset="0"/>
              </a:rPr>
              <a:t>20 </a:t>
            </a:r>
            <a:r>
              <a:rPr lang="en-ZA" sz="2400" dirty="0">
                <a:latin typeface="Century Gothic" panose="020B0502020202020204" pitchFamily="34" charset="0"/>
              </a:rPr>
              <a:t>and how the chief priests and our rulers delivered Him to be condemned to death, and crucified Him. </a:t>
            </a:r>
            <a:r>
              <a:rPr lang="en-ZA" sz="2400" b="1" baseline="30000" dirty="0">
                <a:latin typeface="Century Gothic" panose="020B0502020202020204" pitchFamily="34" charset="0"/>
              </a:rPr>
              <a:t>21 </a:t>
            </a:r>
            <a:r>
              <a:rPr lang="en-ZA" sz="2400" dirty="0">
                <a:latin typeface="Century Gothic" panose="020B0502020202020204" pitchFamily="34" charset="0"/>
              </a:rPr>
              <a:t>But we were hoping that it was He who was going to redeem Israel. Indeed, besides all this, today is the third day since these things happened. </a:t>
            </a:r>
            <a:r>
              <a:rPr lang="en-ZA" sz="2400" b="1" baseline="30000" dirty="0" smtClean="0">
                <a:latin typeface="Century Gothic" panose="020B0502020202020204" pitchFamily="34" charset="0"/>
              </a:rPr>
              <a:t>22</a:t>
            </a:r>
            <a:r>
              <a:rPr lang="en-ZA" sz="2400" dirty="0" smtClean="0">
                <a:latin typeface="Century Gothic" panose="020B0502020202020204" pitchFamily="34" charset="0"/>
              </a:rPr>
              <a:t>Yes</a:t>
            </a:r>
            <a:r>
              <a:rPr lang="en-ZA" sz="2400" dirty="0">
                <a:latin typeface="Century Gothic" panose="020B0502020202020204" pitchFamily="34" charset="0"/>
              </a:rPr>
              <a:t>, and certain women of our company, who arrived at the tomb early, astonished us. </a:t>
            </a:r>
            <a:r>
              <a:rPr lang="en-ZA" sz="2400" b="1" baseline="30000" dirty="0">
                <a:latin typeface="Century Gothic" panose="020B0502020202020204" pitchFamily="34" charset="0"/>
              </a:rPr>
              <a:t>23 </a:t>
            </a:r>
            <a:r>
              <a:rPr lang="en-ZA" sz="2400" dirty="0">
                <a:latin typeface="Century Gothic" panose="020B0502020202020204" pitchFamily="34" charset="0"/>
              </a:rPr>
              <a:t>When they did not find His body, they came saying that they had also seen a vision of angels who said He was alive. </a:t>
            </a:r>
          </a:p>
          <a:p>
            <a:pPr marL="45720" indent="0" algn="just">
              <a:buNone/>
            </a:pPr>
            <a:endParaRPr lang="en-ZA" sz="2400" dirty="0">
              <a:latin typeface="Century Gothic" panose="020B0502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548681"/>
            <a:ext cx="8496944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ZA" sz="3600" dirty="0" smtClean="0">
                <a:latin typeface="Century Gothic" panose="020B0502020202020204" pitchFamily="34" charset="0"/>
              </a:rPr>
              <a:t>Luke 24: 13-36              Continued </a:t>
            </a:r>
            <a:endParaRPr lang="en-ZA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25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040560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en-ZA" sz="2400" b="1" baseline="30000" dirty="0">
                <a:latin typeface="Century Gothic" panose="020B0502020202020204" pitchFamily="34" charset="0"/>
              </a:rPr>
              <a:t>24 </a:t>
            </a:r>
            <a:r>
              <a:rPr lang="en-ZA" sz="2400" dirty="0">
                <a:latin typeface="Century Gothic" panose="020B0502020202020204" pitchFamily="34" charset="0"/>
              </a:rPr>
              <a:t>And certain of those </a:t>
            </a:r>
            <a:r>
              <a:rPr lang="en-ZA" sz="2400" i="1" dirty="0">
                <a:latin typeface="Century Gothic" panose="020B0502020202020204" pitchFamily="34" charset="0"/>
              </a:rPr>
              <a:t>who were</a:t>
            </a:r>
            <a:r>
              <a:rPr lang="en-ZA" sz="2400" dirty="0">
                <a:latin typeface="Century Gothic" panose="020B0502020202020204" pitchFamily="34" charset="0"/>
              </a:rPr>
              <a:t> with us went to the tomb and found </a:t>
            </a:r>
            <a:r>
              <a:rPr lang="en-ZA" sz="2400" i="1" dirty="0">
                <a:latin typeface="Century Gothic" panose="020B0502020202020204" pitchFamily="34" charset="0"/>
              </a:rPr>
              <a:t>it</a:t>
            </a:r>
            <a:r>
              <a:rPr lang="en-ZA" sz="2400" dirty="0">
                <a:latin typeface="Century Gothic" panose="020B0502020202020204" pitchFamily="34" charset="0"/>
              </a:rPr>
              <a:t> just as the women had said; but Him they did not see.”</a:t>
            </a:r>
          </a:p>
          <a:p>
            <a:pPr marL="45720" indent="0" algn="just">
              <a:buNone/>
            </a:pPr>
            <a:r>
              <a:rPr lang="en-ZA" sz="2400" b="1" baseline="30000" dirty="0">
                <a:latin typeface="Century Gothic" panose="020B0502020202020204" pitchFamily="34" charset="0"/>
              </a:rPr>
              <a:t>25 </a:t>
            </a:r>
            <a:r>
              <a:rPr lang="en-ZA" sz="2400" dirty="0">
                <a:latin typeface="Century Gothic" panose="020B0502020202020204" pitchFamily="34" charset="0"/>
              </a:rPr>
              <a:t>Then He said to them, “O foolish ones, and slow of heart to believe in all that the prophets have spoken! </a:t>
            </a:r>
            <a:r>
              <a:rPr lang="en-ZA" sz="2400" b="1" baseline="30000" dirty="0">
                <a:latin typeface="Century Gothic" panose="020B0502020202020204" pitchFamily="34" charset="0"/>
              </a:rPr>
              <a:t>26 </a:t>
            </a:r>
            <a:r>
              <a:rPr lang="en-ZA" sz="2400" dirty="0">
                <a:latin typeface="Century Gothic" panose="020B0502020202020204" pitchFamily="34" charset="0"/>
              </a:rPr>
              <a:t>Ought not the Christ to have suffered these things and to enter into His glory?” </a:t>
            </a:r>
            <a:r>
              <a:rPr lang="en-ZA" sz="2400" b="1" baseline="30000" dirty="0">
                <a:latin typeface="Century Gothic" panose="020B0502020202020204" pitchFamily="34" charset="0"/>
              </a:rPr>
              <a:t>27 </a:t>
            </a:r>
            <a:r>
              <a:rPr lang="en-ZA" sz="2400" dirty="0">
                <a:latin typeface="Century Gothic" panose="020B0502020202020204" pitchFamily="34" charset="0"/>
              </a:rPr>
              <a:t>And beginning at Moses and all the Prophets, He expounded to them in all the Scriptures the things concerning Himself</a:t>
            </a:r>
            <a:r>
              <a:rPr lang="en-ZA" sz="2400" dirty="0" smtClean="0">
                <a:latin typeface="Century Gothic" panose="020B0502020202020204" pitchFamily="34" charset="0"/>
              </a:rPr>
              <a:t>.</a:t>
            </a:r>
            <a:r>
              <a:rPr lang="en-ZA" sz="2400" b="1" baseline="30000" dirty="0"/>
              <a:t> </a:t>
            </a:r>
            <a:r>
              <a:rPr lang="en-ZA" sz="2400" b="1" baseline="30000" dirty="0">
                <a:latin typeface="Century Gothic" panose="020B0502020202020204" pitchFamily="34" charset="0"/>
              </a:rPr>
              <a:t>28 </a:t>
            </a:r>
            <a:r>
              <a:rPr lang="en-ZA" sz="2400" dirty="0">
                <a:latin typeface="Century Gothic" panose="020B0502020202020204" pitchFamily="34" charset="0"/>
              </a:rPr>
              <a:t>Then they drew near to the village where they were going, and He indicated that He would have gone farther. </a:t>
            </a:r>
            <a:r>
              <a:rPr lang="en-ZA" sz="2400" b="1" baseline="30000" dirty="0">
                <a:latin typeface="Century Gothic" panose="020B0502020202020204" pitchFamily="34" charset="0"/>
              </a:rPr>
              <a:t>29 </a:t>
            </a:r>
            <a:r>
              <a:rPr lang="en-ZA" sz="2400" dirty="0">
                <a:latin typeface="Century Gothic" panose="020B0502020202020204" pitchFamily="34" charset="0"/>
              </a:rPr>
              <a:t>But they constrained Him, saying, “Abide with us, for it is toward evening, and the day is far spent.” And He went in to stay with them.</a:t>
            </a:r>
          </a:p>
          <a:p>
            <a:pPr marL="45720" indent="0" algn="just">
              <a:buNone/>
            </a:pPr>
            <a:endParaRPr lang="en-ZA" sz="2400" dirty="0">
              <a:latin typeface="Century Gothic" panose="020B0502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548681"/>
            <a:ext cx="8496944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ZA" sz="3600" dirty="0" smtClean="0">
                <a:latin typeface="Century Gothic" panose="020B0502020202020204" pitchFamily="34" charset="0"/>
              </a:rPr>
              <a:t>Luke 24: 13-36              Continued </a:t>
            </a:r>
            <a:endParaRPr lang="en-ZA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19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04056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n-ZA" sz="2400" b="1" baseline="30000" dirty="0">
                <a:latin typeface="Century Gothic" panose="020B0502020202020204" pitchFamily="34" charset="0"/>
              </a:rPr>
              <a:t>30 </a:t>
            </a:r>
            <a:r>
              <a:rPr lang="en-ZA" sz="2400" dirty="0">
                <a:latin typeface="Century Gothic" panose="020B0502020202020204" pitchFamily="34" charset="0"/>
              </a:rPr>
              <a:t>Now it came to pass, as He sat at the table with them, that He took bread, blessed and broke </a:t>
            </a:r>
            <a:r>
              <a:rPr lang="en-ZA" sz="2400" i="1" dirty="0">
                <a:latin typeface="Century Gothic" panose="020B0502020202020204" pitchFamily="34" charset="0"/>
              </a:rPr>
              <a:t>it,</a:t>
            </a:r>
            <a:r>
              <a:rPr lang="en-ZA" sz="2400" dirty="0">
                <a:latin typeface="Century Gothic" panose="020B0502020202020204" pitchFamily="34" charset="0"/>
              </a:rPr>
              <a:t> and gave it to them. </a:t>
            </a:r>
            <a:r>
              <a:rPr lang="en-ZA" sz="2400" b="1" baseline="30000" dirty="0">
                <a:latin typeface="Century Gothic" panose="020B0502020202020204" pitchFamily="34" charset="0"/>
              </a:rPr>
              <a:t>31 </a:t>
            </a:r>
            <a:r>
              <a:rPr lang="en-ZA" sz="2400" dirty="0">
                <a:latin typeface="Century Gothic" panose="020B0502020202020204" pitchFamily="34" charset="0"/>
              </a:rPr>
              <a:t>Then their eyes were opened and they knew Him; and He vanished from their sight</a:t>
            </a:r>
            <a:r>
              <a:rPr lang="en-ZA" sz="2400" dirty="0" smtClean="0">
                <a:latin typeface="Century Gothic" panose="020B0502020202020204" pitchFamily="34" charset="0"/>
              </a:rPr>
              <a:t>.</a:t>
            </a:r>
            <a:r>
              <a:rPr lang="en-ZA" sz="2400" b="1" baseline="30000" dirty="0">
                <a:latin typeface="Century Gothic" panose="020B0502020202020204" pitchFamily="34" charset="0"/>
              </a:rPr>
              <a:t> 32 </a:t>
            </a:r>
            <a:r>
              <a:rPr lang="en-ZA" sz="2400" dirty="0">
                <a:latin typeface="Century Gothic" panose="020B0502020202020204" pitchFamily="34" charset="0"/>
              </a:rPr>
              <a:t>And they said to one another, “</a:t>
            </a:r>
            <a:r>
              <a:rPr lang="en-ZA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Did not our heart burn within us </a:t>
            </a:r>
            <a:r>
              <a:rPr lang="en-ZA" sz="2400" dirty="0">
                <a:latin typeface="Century Gothic" panose="020B0502020202020204" pitchFamily="34" charset="0"/>
              </a:rPr>
              <a:t>while He talked with us on the road, and while He opened the Scriptures to us?” </a:t>
            </a:r>
            <a:r>
              <a:rPr lang="en-ZA" sz="2400" b="1" baseline="30000" dirty="0">
                <a:latin typeface="Century Gothic" panose="020B0502020202020204" pitchFamily="34" charset="0"/>
              </a:rPr>
              <a:t>33 </a:t>
            </a:r>
            <a:r>
              <a:rPr lang="en-ZA" sz="2400" dirty="0">
                <a:latin typeface="Century Gothic" panose="020B0502020202020204" pitchFamily="34" charset="0"/>
              </a:rPr>
              <a:t>So they rose up that very hour and returned to Jerusalem, and found the eleven and those </a:t>
            </a:r>
            <a:r>
              <a:rPr lang="en-ZA" sz="2400" i="1" dirty="0">
                <a:latin typeface="Century Gothic" panose="020B0502020202020204" pitchFamily="34" charset="0"/>
              </a:rPr>
              <a:t>who were</a:t>
            </a:r>
            <a:r>
              <a:rPr lang="en-ZA" sz="2400" dirty="0">
                <a:latin typeface="Century Gothic" panose="020B0502020202020204" pitchFamily="34" charset="0"/>
              </a:rPr>
              <a:t> with them gathered together, </a:t>
            </a:r>
            <a:r>
              <a:rPr lang="en-ZA" sz="2400" b="1" baseline="30000" dirty="0">
                <a:latin typeface="Century Gothic" panose="020B0502020202020204" pitchFamily="34" charset="0"/>
              </a:rPr>
              <a:t>34 </a:t>
            </a:r>
            <a:r>
              <a:rPr lang="en-ZA" sz="2400" dirty="0">
                <a:latin typeface="Century Gothic" panose="020B0502020202020204" pitchFamily="34" charset="0"/>
              </a:rPr>
              <a:t>saying, “The Lord is risen indeed, and has appeared to Simon!” </a:t>
            </a:r>
            <a:r>
              <a:rPr lang="en-ZA" sz="2400" b="1" baseline="30000" dirty="0">
                <a:latin typeface="Century Gothic" panose="020B0502020202020204" pitchFamily="34" charset="0"/>
              </a:rPr>
              <a:t>35 </a:t>
            </a:r>
            <a:r>
              <a:rPr lang="en-ZA" sz="2400" dirty="0">
                <a:latin typeface="Century Gothic" panose="020B0502020202020204" pitchFamily="34" charset="0"/>
              </a:rPr>
              <a:t>And they told about the things </a:t>
            </a:r>
            <a:r>
              <a:rPr lang="en-ZA" sz="2400" i="1" dirty="0">
                <a:latin typeface="Century Gothic" panose="020B0502020202020204" pitchFamily="34" charset="0"/>
              </a:rPr>
              <a:t>that had happened</a:t>
            </a:r>
            <a:r>
              <a:rPr lang="en-ZA" sz="2400" dirty="0">
                <a:latin typeface="Century Gothic" panose="020B0502020202020204" pitchFamily="34" charset="0"/>
              </a:rPr>
              <a:t> on the road, and how He was known to them in the breaking of bread.</a:t>
            </a:r>
            <a:endParaRPr lang="en-ZA" sz="2400" dirty="0">
              <a:latin typeface="Century Gothic" panose="020B0502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548681"/>
            <a:ext cx="8496944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ZA" sz="3600" dirty="0" smtClean="0">
                <a:latin typeface="Century Gothic" panose="020B0502020202020204" pitchFamily="34" charset="0"/>
              </a:rPr>
              <a:t>Luke 24: 13-36             Continued </a:t>
            </a:r>
            <a:endParaRPr lang="en-ZA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48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76164" y="548680"/>
            <a:ext cx="8496944" cy="8206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ZA" sz="3600" dirty="0" smtClean="0">
                <a:latin typeface="Century Gothic" panose="020B0502020202020204" pitchFamily="34" charset="0"/>
              </a:rPr>
              <a:t>Revelation of Jesus</a:t>
            </a:r>
            <a:endParaRPr lang="en-ZA" sz="3600" dirty="0">
              <a:latin typeface="Century Gothic" panose="020B0502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369341"/>
            <a:ext cx="8136904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ZA" sz="2800" dirty="0" smtClean="0">
                <a:latin typeface="Century Gothic" panose="020B0502020202020204" pitchFamily="34" charset="0"/>
              </a:rPr>
              <a:t>Many Christians today</a:t>
            </a:r>
          </a:p>
          <a:p>
            <a:pPr marL="45720" indent="0">
              <a:buNone/>
            </a:pPr>
            <a:r>
              <a:rPr lang="en-ZA" sz="2800" dirty="0">
                <a:latin typeface="Century Gothic" panose="020B0502020202020204" pitchFamily="34" charset="0"/>
              </a:rPr>
              <a:t>	</a:t>
            </a:r>
            <a:r>
              <a:rPr lang="en-ZA" sz="2800" dirty="0" smtClean="0">
                <a:latin typeface="Century Gothic" panose="020B0502020202020204" pitchFamily="34" charset="0"/>
              </a:rPr>
              <a:t>They Walk with Him</a:t>
            </a:r>
          </a:p>
          <a:p>
            <a:pPr marL="45720" indent="0">
              <a:buNone/>
            </a:pPr>
            <a:r>
              <a:rPr lang="en-ZA" sz="2800" dirty="0">
                <a:latin typeface="Century Gothic" panose="020B0502020202020204" pitchFamily="34" charset="0"/>
              </a:rPr>
              <a:t>	</a:t>
            </a:r>
            <a:r>
              <a:rPr lang="en-ZA" sz="2800" dirty="0" smtClean="0">
                <a:latin typeface="Century Gothic" panose="020B0502020202020204" pitchFamily="34" charset="0"/>
              </a:rPr>
              <a:t>They Talk with Him</a:t>
            </a:r>
          </a:p>
          <a:p>
            <a:pPr marL="45720" indent="0">
              <a:buNone/>
            </a:pPr>
            <a:r>
              <a:rPr lang="en-ZA" sz="2800" dirty="0">
                <a:latin typeface="Century Gothic" panose="020B0502020202020204" pitchFamily="34" charset="0"/>
              </a:rPr>
              <a:t>	</a:t>
            </a:r>
            <a:r>
              <a:rPr lang="en-ZA" sz="2800" dirty="0" smtClean="0">
                <a:latin typeface="Century Gothic" panose="020B0502020202020204" pitchFamily="34" charset="0"/>
              </a:rPr>
              <a:t>They Read about Him</a:t>
            </a:r>
          </a:p>
          <a:p>
            <a:pPr marL="45720" indent="0">
              <a:buNone/>
            </a:pPr>
            <a:r>
              <a:rPr lang="en-ZA" sz="2800" dirty="0" smtClean="0">
                <a:latin typeface="Century Gothic" panose="020B0502020202020204" pitchFamily="34" charset="0"/>
              </a:rPr>
              <a:t>But</a:t>
            </a:r>
          </a:p>
          <a:p>
            <a:pPr marL="45720" indent="0">
              <a:buNone/>
            </a:pPr>
            <a:r>
              <a:rPr lang="en-ZA" sz="2800" dirty="0" smtClean="0">
                <a:latin typeface="Century Gothic" panose="020B0502020202020204" pitchFamily="34" charset="0"/>
              </a:rPr>
              <a:t>They do not know Him. They cannot recognise Him or receive from Him.</a:t>
            </a:r>
          </a:p>
          <a:p>
            <a:pPr marL="45720" indent="0">
              <a:buNone/>
            </a:pPr>
            <a:endParaRPr lang="en-ZA" sz="2800" dirty="0" smtClean="0">
              <a:latin typeface="Century Gothic" panose="020B0502020202020204" pitchFamily="34" charset="0"/>
            </a:endParaRPr>
          </a:p>
          <a:p>
            <a:pPr marL="45720" indent="0">
              <a:buNone/>
            </a:pPr>
            <a:r>
              <a:rPr lang="en-ZA" sz="2800" dirty="0" smtClean="0">
                <a:latin typeface="Century Gothic" panose="020B0502020202020204" pitchFamily="34" charset="0"/>
              </a:rPr>
              <a:t>“Did not out hearts burn within us?”</a:t>
            </a:r>
          </a:p>
        </p:txBody>
      </p:sp>
    </p:spTree>
    <p:extLst>
      <p:ext uri="{BB962C8B-B14F-4D97-AF65-F5344CB8AC3E}">
        <p14:creationId xmlns:p14="http://schemas.microsoft.com/office/powerpoint/2010/main" val="70832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36" y="1279458"/>
            <a:ext cx="8078568" cy="5040560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en-ZA" sz="2800" b="1" baseline="30000" dirty="0">
                <a:latin typeface="Century Gothic" panose="020B0502020202020204" pitchFamily="34" charset="0"/>
              </a:rPr>
              <a:t>27 </a:t>
            </a:r>
            <a:r>
              <a:rPr lang="en-ZA" sz="2800" dirty="0">
                <a:latin typeface="Century Gothic" panose="020B0502020202020204" pitchFamily="34" charset="0"/>
              </a:rPr>
              <a:t>Peace I leave with you, My peace I give to you; not as the world gives do I give to you. Let not your heart be troubled, neither let it be afraid</a:t>
            </a:r>
            <a:r>
              <a:rPr lang="en-ZA" sz="2800" dirty="0" smtClean="0">
                <a:latin typeface="Century Gothic" panose="020B0502020202020204" pitchFamily="34" charset="0"/>
              </a:rPr>
              <a:t>.</a:t>
            </a:r>
          </a:p>
          <a:p>
            <a:pPr marL="45720" indent="0" algn="just">
              <a:buNone/>
            </a:pPr>
            <a:endParaRPr lang="en-ZA" sz="2800" dirty="0" smtClean="0">
              <a:latin typeface="Century Gothic" panose="020B0502020202020204" pitchFamily="34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ZA" sz="3600" dirty="0" smtClean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Philippians 4: 6-7</a:t>
            </a:r>
            <a:endParaRPr lang="en-ZA" sz="360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marL="45720" indent="0" algn="just">
              <a:buNone/>
            </a:pPr>
            <a:r>
              <a:rPr lang="en-ZA" sz="2800" b="1" baseline="30000" dirty="0" smtClean="0">
                <a:latin typeface="Century Gothic" panose="020B0502020202020204" pitchFamily="34" charset="0"/>
              </a:rPr>
              <a:t>6</a:t>
            </a:r>
            <a:r>
              <a:rPr lang="en-ZA" sz="2800" b="1" baseline="30000" dirty="0">
                <a:latin typeface="Century Gothic" panose="020B0502020202020204" pitchFamily="34" charset="0"/>
              </a:rPr>
              <a:t> </a:t>
            </a:r>
            <a:r>
              <a:rPr lang="en-ZA" sz="2800" dirty="0">
                <a:latin typeface="Century Gothic" panose="020B0502020202020204" pitchFamily="34" charset="0"/>
              </a:rPr>
              <a:t>Be anxious for nothing, but in everything by prayer and supplication, with thanksgiving, let your requests be made known to </a:t>
            </a:r>
            <a:r>
              <a:rPr lang="en-ZA" sz="2800" dirty="0" smtClean="0">
                <a:latin typeface="Century Gothic" panose="020B0502020202020204" pitchFamily="34" charset="0"/>
              </a:rPr>
              <a:t>God;</a:t>
            </a:r>
            <a:r>
              <a:rPr lang="en-ZA" sz="2800" b="1" baseline="30000" dirty="0" smtClean="0">
                <a:latin typeface="Century Gothic" panose="020B0502020202020204" pitchFamily="34" charset="0"/>
              </a:rPr>
              <a:t>7  </a:t>
            </a:r>
            <a:r>
              <a:rPr lang="en-ZA" sz="2800" dirty="0" smtClean="0">
                <a:latin typeface="Century Gothic" panose="020B0502020202020204" pitchFamily="34" charset="0"/>
              </a:rPr>
              <a:t>and </a:t>
            </a:r>
            <a:r>
              <a:rPr lang="en-ZA" sz="2800" dirty="0">
                <a:latin typeface="Century Gothic" panose="020B0502020202020204" pitchFamily="34" charset="0"/>
              </a:rPr>
              <a:t>the peace of God, which surpasses all understanding, will guard your hearts and minds through Christ Jesus. </a:t>
            </a:r>
            <a:r>
              <a:rPr lang="en-ZA" sz="2800" dirty="0">
                <a:latin typeface="Century Gothic" panose="020B0502020202020204" pitchFamily="34" charset="0"/>
              </a:rPr>
              <a:t> </a:t>
            </a:r>
            <a:r>
              <a:rPr lang="en-ZA" sz="2800" dirty="0" smtClean="0">
                <a:latin typeface="Century Gothic" panose="020B0502020202020204" pitchFamily="34" charset="0"/>
              </a:rPr>
              <a:t> </a:t>
            </a:r>
            <a:endParaRPr lang="en-ZA" sz="2800" dirty="0">
              <a:latin typeface="Century Gothic" panose="020B0502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548681"/>
            <a:ext cx="8496944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ZA" sz="3600" dirty="0" smtClean="0">
                <a:latin typeface="Century Gothic" panose="020B0502020202020204" pitchFamily="34" charset="0"/>
              </a:rPr>
              <a:t>John 14: 27</a:t>
            </a:r>
            <a:endParaRPr lang="en-ZA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01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3" r="13781" b="24806"/>
          <a:stretch/>
        </p:blipFill>
        <p:spPr>
          <a:xfrm>
            <a:off x="0" y="-27135"/>
            <a:ext cx="5292080" cy="4079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/>
          <a:stretch/>
        </p:blipFill>
        <p:spPr>
          <a:xfrm>
            <a:off x="-2" y="3645024"/>
            <a:ext cx="4357485" cy="3577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85" y="3236890"/>
            <a:ext cx="4786515" cy="3589886"/>
          </a:xfrm>
          <a:prstGeom prst="rect">
            <a:avLst/>
          </a:prstGeom>
        </p:spPr>
      </p:pic>
      <p:pic>
        <p:nvPicPr>
          <p:cNvPr id="1026" name="Picture 2" descr="C:\Users\louwpp\Downloads\IMG-20170531-WA00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68" y="-27134"/>
            <a:ext cx="4352032" cy="326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455816" y="188640"/>
            <a:ext cx="3024336" cy="792088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ZA" b="1" dirty="0" smtClean="0">
                <a:latin typeface="Century Gothic" panose="020B0502020202020204" pitchFamily="34" charset="0"/>
              </a:rPr>
              <a:t>Malawi ‘17</a:t>
            </a:r>
            <a:endParaRPr lang="en-ZA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8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4838"/>
            <a:ext cx="4770072" cy="3180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02" y="2118535"/>
            <a:ext cx="3074398" cy="20495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0" t="18650"/>
          <a:stretch/>
        </p:blipFill>
        <p:spPr>
          <a:xfrm>
            <a:off x="4770072" y="4014839"/>
            <a:ext cx="5299672" cy="32371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703" y="-52009"/>
            <a:ext cx="3255817" cy="21705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309"/>
            <a:ext cx="6079722" cy="405314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127404" y="11791"/>
            <a:ext cx="4252416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ZA" b="1" dirty="0" smtClean="0">
                <a:latin typeface="Century Gothic" panose="020B0502020202020204" pitchFamily="34" charset="0"/>
              </a:rPr>
              <a:t>Zimbabwe ‘17</a:t>
            </a:r>
            <a:endParaRPr lang="en-ZA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0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864" y="1412776"/>
            <a:ext cx="8078568" cy="5040560"/>
          </a:xfrm>
        </p:spPr>
        <p:txBody>
          <a:bodyPr>
            <a:normAutofit fontScale="92500"/>
          </a:bodyPr>
          <a:lstStyle/>
          <a:p>
            <a:pPr marL="45720" indent="0" algn="just">
              <a:buNone/>
            </a:pPr>
            <a:r>
              <a:rPr lang="en-ZA" sz="2800" b="1" baseline="30000" dirty="0" smtClean="0">
                <a:latin typeface="Century Gothic" panose="020B0502020202020204" pitchFamily="34" charset="0"/>
              </a:rPr>
              <a:t>35</a:t>
            </a:r>
            <a:r>
              <a:rPr lang="en-ZA" sz="2800" b="1" baseline="30000" dirty="0">
                <a:latin typeface="Century Gothic" panose="020B0502020202020204" pitchFamily="34" charset="0"/>
              </a:rPr>
              <a:t> </a:t>
            </a:r>
            <a:r>
              <a:rPr lang="en-ZA" sz="2800" dirty="0">
                <a:latin typeface="Century Gothic" panose="020B0502020202020204" pitchFamily="34" charset="0"/>
              </a:rPr>
              <a:t>Then Jesus went about all the cities and villages, teaching in their synagogues, preaching the gospel of the kingdom, and healing every sickness and every disease among the </a:t>
            </a:r>
            <a:r>
              <a:rPr lang="en-ZA" sz="2800" dirty="0" smtClean="0">
                <a:latin typeface="Century Gothic" panose="020B0502020202020204" pitchFamily="34" charset="0"/>
              </a:rPr>
              <a:t>people.</a:t>
            </a:r>
            <a:r>
              <a:rPr lang="en-ZA" sz="2800" b="1" baseline="30000" dirty="0" smtClean="0">
                <a:latin typeface="Century Gothic" panose="020B0502020202020204" pitchFamily="34" charset="0"/>
              </a:rPr>
              <a:t>36</a:t>
            </a:r>
            <a:r>
              <a:rPr lang="en-ZA" sz="2800" b="1" baseline="30000" dirty="0">
                <a:latin typeface="Century Gothic" panose="020B0502020202020204" pitchFamily="34" charset="0"/>
              </a:rPr>
              <a:t> </a:t>
            </a:r>
            <a:r>
              <a:rPr lang="en-ZA" sz="2800" dirty="0">
                <a:latin typeface="Century Gothic" panose="020B0502020202020204" pitchFamily="34" charset="0"/>
              </a:rPr>
              <a:t>But when He saw the multitudes, He was moved with compassion for them, because they were </a:t>
            </a:r>
            <a:r>
              <a:rPr lang="en-ZA" sz="2800" dirty="0" smtClean="0">
                <a:latin typeface="Century Gothic" panose="020B0502020202020204" pitchFamily="34" charset="0"/>
              </a:rPr>
              <a:t>weary and </a:t>
            </a:r>
            <a:r>
              <a:rPr lang="en-ZA" sz="2800" dirty="0">
                <a:latin typeface="Century Gothic" panose="020B0502020202020204" pitchFamily="34" charset="0"/>
              </a:rPr>
              <a:t>scattered, like sheep having no shepherd. </a:t>
            </a:r>
            <a:r>
              <a:rPr lang="en-ZA" sz="2800" b="1" baseline="30000" dirty="0">
                <a:latin typeface="Century Gothic" panose="020B0502020202020204" pitchFamily="34" charset="0"/>
              </a:rPr>
              <a:t>37 </a:t>
            </a:r>
            <a:r>
              <a:rPr lang="en-ZA" sz="2800" dirty="0">
                <a:latin typeface="Century Gothic" panose="020B0502020202020204" pitchFamily="34" charset="0"/>
              </a:rPr>
              <a:t>Then He said to His disciples, “The harvest truly </a:t>
            </a:r>
            <a:r>
              <a:rPr lang="en-ZA" sz="2800" i="1" dirty="0">
                <a:latin typeface="Century Gothic" panose="020B0502020202020204" pitchFamily="34" charset="0"/>
              </a:rPr>
              <a:t>is</a:t>
            </a:r>
            <a:r>
              <a:rPr lang="en-ZA" sz="2800" dirty="0">
                <a:latin typeface="Century Gothic" panose="020B0502020202020204" pitchFamily="34" charset="0"/>
              </a:rPr>
              <a:t> plentiful, but the </a:t>
            </a:r>
            <a:r>
              <a:rPr lang="en-ZA" sz="2800" dirty="0" err="1">
                <a:latin typeface="Century Gothic" panose="020B0502020202020204" pitchFamily="34" charset="0"/>
              </a:rPr>
              <a:t>laborers</a:t>
            </a:r>
            <a:r>
              <a:rPr lang="en-ZA" sz="2800" dirty="0">
                <a:latin typeface="Century Gothic" panose="020B0502020202020204" pitchFamily="34" charset="0"/>
              </a:rPr>
              <a:t> </a:t>
            </a:r>
            <a:r>
              <a:rPr lang="en-ZA" sz="2800" i="1" dirty="0">
                <a:latin typeface="Century Gothic" panose="020B0502020202020204" pitchFamily="34" charset="0"/>
              </a:rPr>
              <a:t>are</a:t>
            </a:r>
            <a:r>
              <a:rPr lang="en-ZA" sz="2800" dirty="0">
                <a:latin typeface="Century Gothic" panose="020B0502020202020204" pitchFamily="34" charset="0"/>
              </a:rPr>
              <a:t> few. </a:t>
            </a:r>
            <a:r>
              <a:rPr lang="en-ZA" sz="2800" b="1" baseline="30000" dirty="0">
                <a:latin typeface="Century Gothic" panose="020B0502020202020204" pitchFamily="34" charset="0"/>
              </a:rPr>
              <a:t>38 </a:t>
            </a:r>
            <a:r>
              <a:rPr lang="en-ZA" sz="2800" dirty="0">
                <a:latin typeface="Century Gothic" panose="020B0502020202020204" pitchFamily="34" charset="0"/>
              </a:rPr>
              <a:t>Therefore pray the Lord of the harvest to send out </a:t>
            </a:r>
            <a:r>
              <a:rPr lang="en-ZA" sz="2800" dirty="0" err="1">
                <a:latin typeface="Century Gothic" panose="020B0502020202020204" pitchFamily="34" charset="0"/>
              </a:rPr>
              <a:t>laborers</a:t>
            </a:r>
            <a:r>
              <a:rPr lang="en-ZA" sz="2800" dirty="0">
                <a:latin typeface="Century Gothic" panose="020B0502020202020204" pitchFamily="34" charset="0"/>
              </a:rPr>
              <a:t> into His harvest.”</a:t>
            </a:r>
          </a:p>
          <a:p>
            <a:pPr marL="45720" indent="0" algn="just">
              <a:buNone/>
            </a:pPr>
            <a:r>
              <a:rPr lang="en-ZA" sz="2800" dirty="0">
                <a:latin typeface="Century Gothic" panose="020B0502020202020204" pitchFamily="34" charset="0"/>
              </a:rPr>
              <a:t> </a:t>
            </a:r>
            <a:r>
              <a:rPr lang="en-ZA" sz="2800" dirty="0" smtClean="0">
                <a:latin typeface="Century Gothic" panose="020B0502020202020204" pitchFamily="34" charset="0"/>
              </a:rPr>
              <a:t> </a:t>
            </a:r>
            <a:endParaRPr lang="en-ZA" sz="2800" dirty="0">
              <a:latin typeface="Century Gothic" panose="020B0502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548681"/>
            <a:ext cx="8496944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ZA" sz="3600" dirty="0" smtClean="0">
                <a:latin typeface="Century Gothic" panose="020B0502020202020204" pitchFamily="34" charset="0"/>
              </a:rPr>
              <a:t>Matt 9: 35-38</a:t>
            </a:r>
            <a:endParaRPr lang="en-ZA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72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38456" y="908720"/>
            <a:ext cx="8496944" cy="11540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ZA" sz="7200" b="1" dirty="0" smtClean="0">
                <a:latin typeface="Edwardian Script ITC" panose="030303020407070D0804" pitchFamily="66" charset="0"/>
              </a:rPr>
              <a:t>The Heart</a:t>
            </a:r>
            <a:endParaRPr lang="en-ZA" sz="7200" b="1" dirty="0">
              <a:latin typeface="Edwardian Script ITC" panose="030303020407070D0804" pitchFamily="66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5085184"/>
            <a:ext cx="7992888" cy="1260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ZA" sz="2400" i="1" dirty="0" smtClean="0">
                <a:latin typeface="Century Gothic" panose="020B0502020202020204" pitchFamily="34" charset="0"/>
              </a:rPr>
              <a:t>The Word often refers to what God want to do in our hearts.</a:t>
            </a:r>
            <a:endParaRPr lang="en-ZA" sz="2400" i="1" dirty="0" smtClean="0">
              <a:latin typeface="Century Gothic" panose="020B0502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56048" y="2357264"/>
            <a:ext cx="6768752" cy="2520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ZA" sz="2400" i="1" dirty="0" smtClean="0">
                <a:latin typeface="Century Gothic" panose="020B0502020202020204" pitchFamily="34" charset="0"/>
              </a:rPr>
              <a:t>Greek: </a:t>
            </a:r>
            <a:r>
              <a:rPr lang="en-ZA" sz="2400" i="1" dirty="0" err="1" smtClean="0">
                <a:latin typeface="Century Gothic" panose="020B0502020202020204" pitchFamily="34" charset="0"/>
              </a:rPr>
              <a:t>Leb</a:t>
            </a:r>
            <a:r>
              <a:rPr lang="en-ZA" sz="2400" i="1" dirty="0" smtClean="0">
                <a:latin typeface="Century Gothic" panose="020B0502020202020204" pitchFamily="34" charset="0"/>
              </a:rPr>
              <a:t> (</a:t>
            </a:r>
            <a:r>
              <a:rPr lang="en-ZA" sz="2400" i="1" dirty="0" err="1" smtClean="0">
                <a:latin typeface="Century Gothic" panose="020B0502020202020204" pitchFamily="34" charset="0"/>
              </a:rPr>
              <a:t>Lehv</a:t>
            </a:r>
            <a:r>
              <a:rPr lang="en-ZA" sz="2400" i="1" dirty="0" smtClean="0">
                <a:latin typeface="Century Gothic" panose="020B0502020202020204" pitchFamily="34" charset="0"/>
              </a:rPr>
              <a:t>)</a:t>
            </a:r>
          </a:p>
          <a:p>
            <a:pPr marL="45720" indent="0">
              <a:buFont typeface="Wingdings" charset="2"/>
              <a:buNone/>
            </a:pPr>
            <a:r>
              <a:rPr lang="en-ZA" sz="2400" i="1" dirty="0" smtClean="0">
                <a:latin typeface="Century Gothic" panose="020B0502020202020204" pitchFamily="34" charset="0"/>
              </a:rPr>
              <a:t>Heart, awareness, inner person (self), deepest thoughts.</a:t>
            </a:r>
          </a:p>
          <a:p>
            <a:pPr marL="45720" indent="0">
              <a:buFont typeface="Wingdings" charset="2"/>
              <a:buNone/>
            </a:pPr>
            <a:endParaRPr lang="en-ZA" sz="2400" i="1" dirty="0" smtClean="0">
              <a:latin typeface="Century Gothic" panose="020B0502020202020204" pitchFamily="34" charset="0"/>
            </a:endParaRPr>
          </a:p>
          <a:p>
            <a:pPr marL="45720" indent="0">
              <a:buFont typeface="Wingdings" charset="2"/>
              <a:buNone/>
            </a:pPr>
            <a:r>
              <a:rPr lang="en-ZA" sz="2400" i="1" dirty="0" smtClean="0">
                <a:latin typeface="Century Gothic" panose="020B0502020202020204" pitchFamily="34" charset="0"/>
              </a:rPr>
              <a:t>Can refer both the physical organ (2 Kings 9:24) or a person’s inner yearnings (Psalm 37: 4) </a:t>
            </a:r>
            <a:endParaRPr lang="en-ZA" sz="2400" i="1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53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864" y="1412776"/>
            <a:ext cx="8078568" cy="5040560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en-ZA" sz="2800" b="1" baseline="30000" dirty="0" smtClean="0">
                <a:latin typeface="Century Gothic" panose="020B0502020202020204" pitchFamily="34" charset="0"/>
              </a:rPr>
              <a:t>25</a:t>
            </a:r>
            <a:r>
              <a:rPr lang="en-ZA" sz="2800" b="1" baseline="30000" dirty="0">
                <a:latin typeface="Century Gothic" panose="020B0502020202020204" pitchFamily="34" charset="0"/>
              </a:rPr>
              <a:t> </a:t>
            </a:r>
            <a:r>
              <a:rPr lang="en-ZA" sz="2800" dirty="0">
                <a:latin typeface="Century Gothic" panose="020B0502020202020204" pitchFamily="34" charset="0"/>
              </a:rPr>
              <a:t>Then I will sprinkle clean water on you, and you shall be clean; I will cleanse you from all your filthiness and from all your idols. </a:t>
            </a:r>
            <a:r>
              <a:rPr lang="en-ZA" sz="2800" b="1" baseline="30000" dirty="0">
                <a:latin typeface="Century Gothic" panose="020B0502020202020204" pitchFamily="34" charset="0"/>
              </a:rPr>
              <a:t>26 </a:t>
            </a:r>
            <a:r>
              <a:rPr lang="en-ZA" sz="2800" dirty="0">
                <a:latin typeface="Century Gothic" panose="020B0502020202020204" pitchFamily="34" charset="0"/>
              </a:rPr>
              <a:t>I will give you a new heart and put a new spirit within you; I will take the heart of stone out of your flesh and give you a heart of flesh. </a:t>
            </a:r>
            <a:r>
              <a:rPr lang="en-ZA" sz="2800" b="1" baseline="30000" dirty="0">
                <a:latin typeface="Century Gothic" panose="020B0502020202020204" pitchFamily="34" charset="0"/>
              </a:rPr>
              <a:t>27 </a:t>
            </a:r>
            <a:r>
              <a:rPr lang="en-ZA" sz="2800" dirty="0">
                <a:latin typeface="Century Gothic" panose="020B0502020202020204" pitchFamily="34" charset="0"/>
              </a:rPr>
              <a:t>I will put My Spirit within you and cause you to walk in My statutes, and you will keep My judgments and do </a:t>
            </a:r>
            <a:r>
              <a:rPr lang="en-ZA" sz="2800" i="1" dirty="0">
                <a:latin typeface="Century Gothic" panose="020B0502020202020204" pitchFamily="34" charset="0"/>
              </a:rPr>
              <a:t>them.</a:t>
            </a:r>
            <a:r>
              <a:rPr lang="en-ZA" sz="2800" dirty="0">
                <a:latin typeface="Century Gothic" panose="020B0502020202020204" pitchFamily="34" charset="0"/>
              </a:rPr>
              <a:t> </a:t>
            </a:r>
            <a:r>
              <a:rPr lang="en-ZA" sz="2800" b="1" baseline="30000" dirty="0">
                <a:latin typeface="Century Gothic" panose="020B0502020202020204" pitchFamily="34" charset="0"/>
              </a:rPr>
              <a:t>28 </a:t>
            </a:r>
            <a:r>
              <a:rPr lang="en-ZA" sz="2800" dirty="0">
                <a:latin typeface="Century Gothic" panose="020B0502020202020204" pitchFamily="34" charset="0"/>
              </a:rPr>
              <a:t>Then you shall dwell in the land that I gave to your fathers; you shall be My people, and I will be your God. </a:t>
            </a:r>
            <a:r>
              <a:rPr lang="en-ZA" sz="2800" dirty="0">
                <a:latin typeface="Century Gothic" panose="020B0502020202020204" pitchFamily="34" charset="0"/>
              </a:rPr>
              <a:t> </a:t>
            </a:r>
            <a:r>
              <a:rPr lang="en-ZA" sz="2800" dirty="0" smtClean="0">
                <a:latin typeface="Century Gothic" panose="020B0502020202020204" pitchFamily="34" charset="0"/>
              </a:rPr>
              <a:t> </a:t>
            </a:r>
            <a:endParaRPr lang="en-ZA" sz="2800" dirty="0">
              <a:latin typeface="Century Gothic" panose="020B0502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548681"/>
            <a:ext cx="8496944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ZA" sz="3600" dirty="0" smtClean="0">
                <a:latin typeface="Century Gothic" panose="020B0502020202020204" pitchFamily="34" charset="0"/>
              </a:rPr>
              <a:t>Ezekiel 36: 25-28</a:t>
            </a:r>
            <a:endParaRPr lang="en-ZA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" r="15910"/>
          <a:stretch/>
        </p:blipFill>
        <p:spPr>
          <a:xfrm>
            <a:off x="134576" y="1844824"/>
            <a:ext cx="5216585" cy="4291907"/>
          </a:xfrm>
          <a:prstGeom prst="round2Diag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76164" y="548680"/>
            <a:ext cx="8496944" cy="8206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ZA" sz="3600" dirty="0" smtClean="0">
                <a:latin typeface="Century Gothic" panose="020B0502020202020204" pitchFamily="34" charset="0"/>
              </a:rPr>
              <a:t>Heart Transplant: Operating Table</a:t>
            </a:r>
            <a:endParaRPr lang="en-ZA" sz="3600" dirty="0">
              <a:latin typeface="Century Gothic" panose="020B0502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08104" y="1498184"/>
            <a:ext cx="3614192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800" dirty="0" smtClean="0">
                <a:latin typeface="Century Gothic" panose="020B0502020202020204" pitchFamily="34" charset="0"/>
              </a:rPr>
              <a:t>Identify</a:t>
            </a:r>
          </a:p>
          <a:p>
            <a:r>
              <a:rPr lang="en-ZA" sz="2800" dirty="0" smtClean="0">
                <a:latin typeface="Century Gothic" panose="020B0502020202020204" pitchFamily="34" charset="0"/>
              </a:rPr>
              <a:t>Ask</a:t>
            </a:r>
          </a:p>
          <a:p>
            <a:r>
              <a:rPr lang="en-ZA" sz="2800" dirty="0" smtClean="0">
                <a:latin typeface="Century Gothic" panose="020B0502020202020204" pitchFamily="34" charset="0"/>
              </a:rPr>
              <a:t>Surrender</a:t>
            </a:r>
          </a:p>
          <a:p>
            <a:r>
              <a:rPr lang="en-ZA" sz="2800" dirty="0" smtClean="0">
                <a:latin typeface="Century Gothic" panose="020B0502020202020204" pitchFamily="34" charset="0"/>
              </a:rPr>
              <a:t>Yield</a:t>
            </a:r>
          </a:p>
          <a:p>
            <a:r>
              <a:rPr lang="en-ZA" sz="2800" dirty="0" smtClean="0">
                <a:latin typeface="Century Gothic" panose="020B0502020202020204" pitchFamily="34" charset="0"/>
              </a:rPr>
              <a:t>Trust the surgeon</a:t>
            </a:r>
          </a:p>
          <a:p>
            <a:r>
              <a:rPr lang="en-ZA" sz="2800" dirty="0" smtClean="0">
                <a:latin typeface="Century Gothic" panose="020B0502020202020204" pitchFamily="34" charset="0"/>
              </a:rPr>
              <a:t>Pain</a:t>
            </a:r>
          </a:p>
          <a:p>
            <a:r>
              <a:rPr lang="en-ZA" sz="2800" dirty="0" smtClean="0">
                <a:latin typeface="Century Gothic" panose="020B0502020202020204" pitchFamily="34" charset="0"/>
              </a:rPr>
              <a:t>Promise</a:t>
            </a:r>
          </a:p>
          <a:p>
            <a:r>
              <a:rPr lang="en-ZA" sz="2800" dirty="0" smtClean="0">
                <a:latin typeface="Century Gothic" panose="020B0502020202020204" pitchFamily="34" charset="0"/>
              </a:rPr>
              <a:t>Peace</a:t>
            </a:r>
            <a:endParaRPr lang="en-ZA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95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160" y="2132856"/>
            <a:ext cx="8762136" cy="53285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ZA" sz="2800" dirty="0" smtClean="0">
                <a:latin typeface="Century Gothic" panose="020B0502020202020204" pitchFamily="34" charset="0"/>
              </a:rPr>
              <a:t>We sing songs: “Break my heart for break yours”</a:t>
            </a:r>
          </a:p>
          <a:p>
            <a:pPr marL="45720" indent="0">
              <a:buNone/>
            </a:pPr>
            <a:r>
              <a:rPr lang="en-ZA" sz="2800" dirty="0" smtClean="0">
                <a:latin typeface="Century Gothic" panose="020B0502020202020204" pitchFamily="34" charset="0"/>
              </a:rPr>
              <a:t>We pray “Lord I give You everything”; </a:t>
            </a:r>
            <a:r>
              <a:rPr lang="en-ZA" sz="2800" dirty="0" smtClean="0">
                <a:latin typeface="Century Gothic" panose="020B0502020202020204" pitchFamily="34" charset="0"/>
              </a:rPr>
              <a:t>“Lord use me”</a:t>
            </a:r>
          </a:p>
          <a:p>
            <a:pPr marL="45720" indent="0">
              <a:buNone/>
            </a:pPr>
            <a:r>
              <a:rPr lang="en-ZA" sz="2800" dirty="0" smtClean="0">
                <a:latin typeface="Century Gothic" panose="020B0502020202020204" pitchFamily="34" charset="0"/>
              </a:rPr>
              <a:t>We read: Love the Lord for all your heart, and all…”</a:t>
            </a:r>
          </a:p>
          <a:p>
            <a:pPr marL="45720" indent="0">
              <a:buNone/>
            </a:pPr>
            <a:endParaRPr lang="en-ZA" sz="2800" dirty="0">
              <a:latin typeface="Century Gothic" panose="020B0502020202020204" pitchFamily="34" charset="0"/>
            </a:endParaRPr>
          </a:p>
          <a:p>
            <a:pPr marL="45720" indent="0">
              <a:buNone/>
            </a:pPr>
            <a:r>
              <a:rPr lang="en-ZA" sz="2800" dirty="0" smtClean="0">
                <a:latin typeface="Century Gothic" panose="020B0502020202020204" pitchFamily="34" charset="0"/>
              </a:rPr>
              <a:t>God asked me a while back if I’m willing to come to the operating table so He can change my heart. Its been an internal struggle</a:t>
            </a:r>
            <a:endParaRPr lang="en-ZA" sz="2800" dirty="0">
              <a:latin typeface="Century Gothic" panose="020B0502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548680"/>
            <a:ext cx="8496944" cy="11540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ZA" sz="3600" dirty="0" smtClean="0">
                <a:latin typeface="Century Gothic" panose="020B0502020202020204" pitchFamily="34" charset="0"/>
              </a:rPr>
              <a:t>Q: What is the condition of your heart?</a:t>
            </a:r>
            <a:endParaRPr lang="en-ZA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53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04056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n-ZA" sz="2400" b="1" baseline="30000" dirty="0">
                <a:latin typeface="Century Gothic" panose="020B0502020202020204" pitchFamily="34" charset="0"/>
              </a:rPr>
              <a:t>13 </a:t>
            </a:r>
            <a:r>
              <a:rPr lang="en-ZA" sz="2400" dirty="0">
                <a:latin typeface="Century Gothic" panose="020B0502020202020204" pitchFamily="34" charset="0"/>
              </a:rPr>
              <a:t>Now behold, two of them were traveling that same day to a village called Emmaus, which was seven </a:t>
            </a:r>
            <a:r>
              <a:rPr lang="en-ZA" sz="2400" dirty="0" smtClean="0">
                <a:latin typeface="Century Gothic" panose="020B0502020202020204" pitchFamily="34" charset="0"/>
              </a:rPr>
              <a:t>miles from </a:t>
            </a:r>
            <a:r>
              <a:rPr lang="en-ZA" sz="2400" dirty="0">
                <a:latin typeface="Century Gothic" panose="020B0502020202020204" pitchFamily="34" charset="0"/>
              </a:rPr>
              <a:t>Jerusalem. </a:t>
            </a:r>
            <a:r>
              <a:rPr lang="en-ZA" sz="2400" b="1" baseline="30000" dirty="0">
                <a:latin typeface="Century Gothic" panose="020B0502020202020204" pitchFamily="34" charset="0"/>
              </a:rPr>
              <a:t>14 </a:t>
            </a:r>
            <a:r>
              <a:rPr lang="en-ZA" sz="2400" dirty="0">
                <a:latin typeface="Century Gothic" panose="020B0502020202020204" pitchFamily="34" charset="0"/>
              </a:rPr>
              <a:t>And they talked together of all these things which had happened. </a:t>
            </a:r>
            <a:r>
              <a:rPr lang="en-ZA" sz="2400" b="1" baseline="30000" dirty="0">
                <a:latin typeface="Century Gothic" panose="020B0502020202020204" pitchFamily="34" charset="0"/>
              </a:rPr>
              <a:t>15 </a:t>
            </a:r>
            <a:r>
              <a:rPr lang="en-ZA" sz="2400" dirty="0">
                <a:latin typeface="Century Gothic" panose="020B0502020202020204" pitchFamily="34" charset="0"/>
              </a:rPr>
              <a:t>So it was, while they conversed and reasoned, that Jesus Himself drew near and went with them. </a:t>
            </a:r>
            <a:r>
              <a:rPr lang="en-ZA" sz="2400" b="1" baseline="30000" dirty="0">
                <a:latin typeface="Century Gothic" panose="020B0502020202020204" pitchFamily="34" charset="0"/>
              </a:rPr>
              <a:t>16 </a:t>
            </a:r>
            <a:r>
              <a:rPr lang="en-ZA" sz="2400" dirty="0">
                <a:latin typeface="Century Gothic" panose="020B0502020202020204" pitchFamily="34" charset="0"/>
              </a:rPr>
              <a:t>But their eyes were restrained, so that they did not know Him.</a:t>
            </a:r>
          </a:p>
          <a:p>
            <a:pPr marL="45720" indent="0" algn="just">
              <a:buNone/>
            </a:pPr>
            <a:r>
              <a:rPr lang="en-ZA" sz="2400" b="1" baseline="30000" dirty="0">
                <a:latin typeface="Century Gothic" panose="020B0502020202020204" pitchFamily="34" charset="0"/>
              </a:rPr>
              <a:t>17 </a:t>
            </a:r>
            <a:r>
              <a:rPr lang="en-ZA" sz="2400" dirty="0">
                <a:latin typeface="Century Gothic" panose="020B0502020202020204" pitchFamily="34" charset="0"/>
              </a:rPr>
              <a:t>And He said to them, “What kind of conversation </a:t>
            </a:r>
            <a:r>
              <a:rPr lang="en-ZA" sz="2400" i="1" dirty="0">
                <a:latin typeface="Century Gothic" panose="020B0502020202020204" pitchFamily="34" charset="0"/>
              </a:rPr>
              <a:t>is</a:t>
            </a:r>
            <a:r>
              <a:rPr lang="en-ZA" sz="2400" dirty="0">
                <a:latin typeface="Century Gothic" panose="020B0502020202020204" pitchFamily="34" charset="0"/>
              </a:rPr>
              <a:t> this that you have with one another as you walk and are sad</a:t>
            </a:r>
            <a:r>
              <a:rPr lang="en-ZA" sz="2400" dirty="0" smtClean="0">
                <a:latin typeface="Century Gothic" panose="020B0502020202020204" pitchFamily="34" charset="0"/>
              </a:rPr>
              <a:t>?”</a:t>
            </a:r>
            <a:r>
              <a:rPr lang="en-ZA" sz="2400" b="1" baseline="30000" dirty="0"/>
              <a:t> </a:t>
            </a:r>
            <a:r>
              <a:rPr lang="en-ZA" sz="2400" b="1" baseline="30000" dirty="0" smtClean="0">
                <a:latin typeface="Century Gothic" panose="020B0502020202020204" pitchFamily="34" charset="0"/>
              </a:rPr>
              <a:t>18</a:t>
            </a:r>
            <a:r>
              <a:rPr lang="en-ZA" sz="2400" dirty="0" smtClean="0">
                <a:latin typeface="Century Gothic" panose="020B0502020202020204" pitchFamily="34" charset="0"/>
              </a:rPr>
              <a:t>Then </a:t>
            </a:r>
            <a:r>
              <a:rPr lang="en-ZA" sz="2400" dirty="0">
                <a:latin typeface="Century Gothic" panose="020B0502020202020204" pitchFamily="34" charset="0"/>
              </a:rPr>
              <a:t>the one whose name was </a:t>
            </a:r>
            <a:r>
              <a:rPr lang="en-ZA" sz="2400" dirty="0" err="1">
                <a:latin typeface="Century Gothic" panose="020B0502020202020204" pitchFamily="34" charset="0"/>
              </a:rPr>
              <a:t>Cleopas</a:t>
            </a:r>
            <a:r>
              <a:rPr lang="en-ZA" sz="2400" dirty="0">
                <a:latin typeface="Century Gothic" panose="020B0502020202020204" pitchFamily="34" charset="0"/>
              </a:rPr>
              <a:t> answered and said to Him, “Are You the only stranger in Jerusalem, and have You not known the things which happened there in these days?”</a:t>
            </a:r>
          </a:p>
          <a:p>
            <a:pPr marL="45720" indent="0" algn="just">
              <a:buNone/>
            </a:pPr>
            <a:endParaRPr lang="en-ZA" sz="2400" dirty="0">
              <a:latin typeface="Century Gothic" panose="020B0502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548681"/>
            <a:ext cx="8496944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ZA" sz="3600" dirty="0" smtClean="0">
                <a:latin typeface="Century Gothic" panose="020B0502020202020204" pitchFamily="34" charset="0"/>
              </a:rPr>
              <a:t>Luke 24: 13-36 </a:t>
            </a:r>
            <a:endParaRPr lang="en-ZA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791</TotalTime>
  <Words>204</Words>
  <Application>Microsoft Office PowerPoint</Application>
  <PresentationFormat>On-screen Show (4:3)</PresentationFormat>
  <Paragraphs>56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Perspective</vt:lpstr>
      <vt:lpstr>Heart Transplant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Godliness without power</dc:title>
  <dc:creator>LP</dc:creator>
  <cp:lastModifiedBy>LP</cp:lastModifiedBy>
  <cp:revision>42</cp:revision>
  <dcterms:created xsi:type="dcterms:W3CDTF">2016-07-07T11:55:42Z</dcterms:created>
  <dcterms:modified xsi:type="dcterms:W3CDTF">2017-07-02T11:00:21Z</dcterms:modified>
</cp:coreProperties>
</file>