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b="def" i="def"/>
      <a:tcStyle>
        <a:tcBdr/>
        <a:fill>
          <a:solidFill>
            <a:srgbClr val="F3F9FA"/>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TradeGothic LT"/>
          <a:ea typeface="TradeGothic LT"/>
          <a:cs typeface="TradeGothic L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TradeGothic LT"/>
          <a:ea typeface="TradeGothic LT"/>
          <a:cs typeface="TradeGothic L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TradeGothic LT"/>
          <a:ea typeface="TradeGothic LT"/>
          <a:cs typeface="TradeGothic LT"/>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TradeGothic LT"/>
          <a:ea typeface="TradeGothic LT"/>
          <a:cs typeface="TradeGothic LT"/>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 name="Shape 17"/>
          <p:cNvSpPr/>
          <p:nvPr>
            <p:ph type="sldImg"/>
          </p:nvPr>
        </p:nvSpPr>
        <p:spPr>
          <a:xfrm>
            <a:off x="1143000" y="685800"/>
            <a:ext cx="4572000" cy="3429000"/>
          </a:xfrm>
          <a:prstGeom prst="rect">
            <a:avLst/>
          </a:prstGeom>
        </p:spPr>
        <p:txBody>
          <a:bodyPr/>
          <a:lstStyle/>
          <a:p>
            <a:pPr/>
          </a:p>
        </p:txBody>
      </p:sp>
      <p:sp>
        <p:nvSpPr>
          <p:cNvPr id="18" name="Shape 1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Arial"/>
      </a:defRPr>
    </a:lvl1pPr>
    <a:lvl2pPr indent="228600" latinLnBrk="0">
      <a:spcBef>
        <a:spcPts val="400"/>
      </a:spcBef>
      <a:defRPr sz="1200">
        <a:latin typeface="+mj-lt"/>
        <a:ea typeface="+mj-ea"/>
        <a:cs typeface="+mj-cs"/>
        <a:sym typeface="Arial"/>
      </a:defRPr>
    </a:lvl2pPr>
    <a:lvl3pPr indent="457200" latinLnBrk="0">
      <a:spcBef>
        <a:spcPts val="400"/>
      </a:spcBef>
      <a:defRPr sz="1200">
        <a:latin typeface="+mj-lt"/>
        <a:ea typeface="+mj-ea"/>
        <a:cs typeface="+mj-cs"/>
        <a:sym typeface="Arial"/>
      </a:defRPr>
    </a:lvl3pPr>
    <a:lvl4pPr indent="685800" latinLnBrk="0">
      <a:spcBef>
        <a:spcPts val="400"/>
      </a:spcBef>
      <a:defRPr sz="1200">
        <a:latin typeface="+mj-lt"/>
        <a:ea typeface="+mj-ea"/>
        <a:cs typeface="+mj-cs"/>
        <a:sym typeface="Arial"/>
      </a:defRPr>
    </a:lvl4pPr>
    <a:lvl5pPr indent="914400" latinLnBrk="0">
      <a:spcBef>
        <a:spcPts val="400"/>
      </a:spcBef>
      <a:defRPr sz="1200">
        <a:latin typeface="+mj-lt"/>
        <a:ea typeface="+mj-ea"/>
        <a:cs typeface="+mj-cs"/>
        <a:sym typeface="Arial"/>
      </a:defRPr>
    </a:lvl5pPr>
    <a:lvl6pPr indent="1143000" latinLnBrk="0">
      <a:spcBef>
        <a:spcPts val="400"/>
      </a:spcBef>
      <a:defRPr sz="1200">
        <a:latin typeface="+mj-lt"/>
        <a:ea typeface="+mj-ea"/>
        <a:cs typeface="+mj-cs"/>
        <a:sym typeface="Arial"/>
      </a:defRPr>
    </a:lvl6pPr>
    <a:lvl7pPr indent="1371600" latinLnBrk="0">
      <a:spcBef>
        <a:spcPts val="400"/>
      </a:spcBef>
      <a:defRPr sz="1200">
        <a:latin typeface="+mj-lt"/>
        <a:ea typeface="+mj-ea"/>
        <a:cs typeface="+mj-cs"/>
        <a:sym typeface="Arial"/>
      </a:defRPr>
    </a:lvl7pPr>
    <a:lvl8pPr indent="1600200" latinLnBrk="0">
      <a:spcBef>
        <a:spcPts val="400"/>
      </a:spcBef>
      <a:defRPr sz="1200">
        <a:latin typeface="+mj-lt"/>
        <a:ea typeface="+mj-ea"/>
        <a:cs typeface="+mj-cs"/>
        <a:sym typeface="Arial"/>
      </a:defRPr>
    </a:lvl8pPr>
    <a:lvl9pPr indent="1828800" latinLnBrk="0">
      <a:spcBef>
        <a:spcPts val="400"/>
      </a:spcBef>
      <a:defRPr sz="1200">
        <a:latin typeface="+mj-lt"/>
        <a:ea typeface="+mj-ea"/>
        <a:cs typeface="+mj-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sp>
        <p:nvSpPr>
          <p:cNvPr id="2" name="Title Text"/>
          <p:cNvSpPr txBox="1"/>
          <p:nvPr>
            <p:ph type="title"/>
          </p:nvPr>
        </p:nvSpPr>
        <p:spPr>
          <a:xfrm>
            <a:off x="609600" y="92074"/>
            <a:ext cx="109728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Title Text</a:t>
            </a:r>
          </a:p>
        </p:txBody>
      </p:sp>
      <p:sp>
        <p:nvSpPr>
          <p:cNvPr id="3" name="Body Level One…"/>
          <p:cNvSpPr txBox="1"/>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0975692" y="6248400"/>
            <a:ext cx="301909" cy="307340"/>
          </a:xfrm>
          <a:prstGeom prst="rect">
            <a:avLst/>
          </a:prstGeom>
          <a:ln w="12700">
            <a:miter lim="400000"/>
          </a:ln>
        </p:spPr>
        <p:txBody>
          <a:bodyPr wrap="none" lIns="45719" rIns="45719">
            <a:spAutoFit/>
          </a:bodyPr>
          <a:lstStyle>
            <a:lvl1pPr algn="r">
              <a:defRPr sz="1400">
                <a:solidFill>
                  <a:srgbClr val="FFFFFF"/>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1pPr>
      <a:lvl2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2pPr>
      <a:lvl3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3pPr>
      <a:lvl4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4pPr>
      <a:lvl5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5pPr>
      <a:lvl6pPr marL="0" marR="0" indent="4572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6pPr>
      <a:lvl7pPr marL="0" marR="0" indent="9144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7pPr>
      <a:lvl8pPr marL="0" marR="0" indent="13716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8pPr>
      <a:lvl9pPr marL="0" marR="0" indent="18288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9pPr>
    </p:titleStyle>
    <p:bodyStyle>
      <a:lvl1pPr marL="342900" marR="0" indent="-3429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1pPr>
      <a:lvl2pPr marL="933450" marR="0" indent="-47625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2pPr>
      <a:lvl3pPr marL="1295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3pPr>
      <a:lvl4pPr marL="1752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4pPr>
      <a:lvl5pPr marL="22098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5pPr>
      <a:lvl6pPr marL="26670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6pPr>
      <a:lvl7pPr marL="31242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7pPr>
      <a:lvl8pPr marL="3581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8pPr>
      <a:lvl9pPr marL="4038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1pPr>
      <a:lvl2pPr marL="0" marR="0" indent="4572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2pPr>
      <a:lvl3pPr marL="0" marR="0" indent="9144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3pPr>
      <a:lvl4pPr marL="0" marR="0" indent="13716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4pPr>
      <a:lvl5pPr marL="0" marR="0" indent="18288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5pPr>
      <a:lvl6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6pPr>
      <a:lvl7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7pPr>
      <a:lvl8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8pPr>
      <a:lvl9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4" name="Group"/>
          <p:cNvGrpSpPr/>
          <p:nvPr/>
        </p:nvGrpSpPr>
        <p:grpSpPr>
          <a:xfrm>
            <a:off x="-231076" y="-8147"/>
            <a:ext cx="13334987" cy="8021393"/>
            <a:chOff x="0" y="0"/>
            <a:chExt cx="13334986" cy="8021392"/>
          </a:xfrm>
        </p:grpSpPr>
        <p:pic>
          <p:nvPicPr>
            <p:cNvPr id="20" name="photo-1421977870504-378093748ae6.jpeg" descr="photo-1421977870504-378093748ae6.jpeg"/>
            <p:cNvPicPr>
              <a:picLocks noChangeAspect="1"/>
            </p:cNvPicPr>
            <p:nvPr/>
          </p:nvPicPr>
          <p:blipFill>
            <a:blip r:embed="rId2">
              <a:extLst/>
            </a:blip>
            <a:srcRect l="5299" t="12603" r="5944" b="12500"/>
            <a:stretch>
              <a:fillRect/>
            </a:stretch>
          </p:blipFill>
          <p:spPr>
            <a:xfrm>
              <a:off x="191248" y="0"/>
              <a:ext cx="12198013" cy="6861382"/>
            </a:xfrm>
            <a:prstGeom prst="rect">
              <a:avLst/>
            </a:prstGeom>
            <a:ln w="12700" cap="flat">
              <a:noFill/>
              <a:miter lim="400000"/>
            </a:ln>
            <a:effectLst/>
          </p:spPr>
        </p:pic>
        <p:sp>
          <p:nvSpPr>
            <p:cNvPr id="21" name="2 Tim 4:9-22"/>
            <p:cNvSpPr txBox="1"/>
            <p:nvPr/>
          </p:nvSpPr>
          <p:spPr>
            <a:xfrm>
              <a:off x="0" y="3468716"/>
              <a:ext cx="8792419" cy="112262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a:lnSpc>
                  <a:spcPct val="90000"/>
                </a:lnSpc>
                <a:defRPr b="1" sz="6500">
                  <a:effectLst>
                    <a:outerShdw sx="100000" sy="100000" kx="0" ky="0" algn="b" rotWithShape="0" blurRad="12700" dist="38100" dir="2700000">
                      <a:srgbClr val="FFFFFF"/>
                    </a:outerShdw>
                  </a:effectLst>
                  <a:latin typeface="Ink Free"/>
                  <a:ea typeface="Ink Free"/>
                  <a:cs typeface="Ink Free"/>
                  <a:sym typeface="Ink Free"/>
                </a:defRPr>
              </a:lvl1pPr>
            </a:lstStyle>
            <a:p>
              <a:pPr/>
              <a:r>
                <a:t>2 Tim 4:9-22</a:t>
              </a:r>
            </a:p>
          </p:txBody>
        </p:sp>
        <p:pic>
          <p:nvPicPr>
            <p:cNvPr id="22" name="logo_shofar orange.png" descr="logo_shofar orange.png"/>
            <p:cNvPicPr>
              <a:picLocks noChangeAspect="1"/>
            </p:cNvPicPr>
            <p:nvPr/>
          </p:nvPicPr>
          <p:blipFill>
            <a:blip r:embed="rId3">
              <a:extLst/>
            </a:blip>
            <a:stretch>
              <a:fillRect/>
            </a:stretch>
          </p:blipFill>
          <p:spPr>
            <a:xfrm>
              <a:off x="12029726" y="7115626"/>
              <a:ext cx="1305261" cy="905767"/>
            </a:xfrm>
            <a:prstGeom prst="rect">
              <a:avLst/>
            </a:prstGeom>
            <a:ln w="12700" cap="flat">
              <a:noFill/>
              <a:miter lim="400000"/>
            </a:ln>
            <a:effectLst/>
          </p:spPr>
        </p:pic>
        <p:sp>
          <p:nvSpPr>
            <p:cNvPr id="23" name="Part 1: Faithful friends for difficult times"/>
            <p:cNvSpPr txBox="1"/>
            <p:nvPr/>
          </p:nvSpPr>
          <p:spPr>
            <a:xfrm>
              <a:off x="1133480" y="4582396"/>
              <a:ext cx="10683759" cy="183197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a:lnSpc>
                  <a:spcPct val="90000"/>
                </a:lnSpc>
                <a:defRPr b="1" sz="6000">
                  <a:effectLst>
                    <a:outerShdw sx="100000" sy="100000" kx="0" ky="0" algn="b" rotWithShape="0" blurRad="12700" dist="38100" dir="2700000">
                      <a:srgbClr val="FFFFFF"/>
                    </a:outerShdw>
                  </a:effectLst>
                  <a:latin typeface="Ink Free"/>
                  <a:ea typeface="Ink Free"/>
                  <a:cs typeface="Ink Free"/>
                  <a:sym typeface="Ink Free"/>
                </a:defRPr>
              </a:lvl1pPr>
            </a:lstStyle>
            <a:p>
              <a:pPr/>
              <a:r>
                <a:t>Part 1: Faithful friends for difficult times </a:t>
              </a:r>
            </a:p>
          </p:txBody>
        </p:sp>
      </p:gr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8" name="Image Gallery"/>
          <p:cNvGrpSpPr/>
          <p:nvPr/>
        </p:nvGrpSpPr>
        <p:grpSpPr>
          <a:xfrm>
            <a:off x="-56967" y="-17166"/>
            <a:ext cx="12305934" cy="7489232"/>
            <a:chOff x="0" y="0"/>
            <a:chExt cx="12305933" cy="7489231"/>
          </a:xfrm>
        </p:grpSpPr>
        <p:pic>
          <p:nvPicPr>
            <p:cNvPr id="7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7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79" name="2 Tim 4:9-11 (ESV)"/>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4:9-11 (ESV)</a:t>
            </a:r>
          </a:p>
        </p:txBody>
      </p:sp>
      <p:sp>
        <p:nvSpPr>
          <p:cNvPr id="80" name="(Eccl 12:13-14) The end of the matter; all has been heard. Fear God and keep his commandments, for this is the whole duty of man. For God will bring every deed into judgment, with every secret thing, whether good or evil."/>
          <p:cNvSpPr txBox="1"/>
          <p:nvPr/>
        </p:nvSpPr>
        <p:spPr>
          <a:xfrm>
            <a:off x="225978" y="1495472"/>
            <a:ext cx="11740044" cy="43411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9 </a:t>
            </a:r>
            <a:r>
              <a:t>Do your best to come to me soon. </a:t>
            </a:r>
            <a:r>
              <a:rPr b="1" baseline="31999"/>
              <a:t>10 </a:t>
            </a:r>
            <a:r>
              <a:t>For Demas, in love with this present world, has deserted me and gone to Thessalonica. Crescens has gone to Galatia, Titus to Dalmatia. </a:t>
            </a:r>
            <a:r>
              <a:rPr b="1" baseline="31999"/>
              <a:t>11 </a:t>
            </a:r>
            <a:r>
              <a:t>Luke alone is with me. </a:t>
            </a:r>
            <a:r>
              <a:rPr b="1" u="sng"/>
              <a:t>Get Mark and bring him with you, for he is very useful to me for ministry.</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84" name="Image Gallery"/>
          <p:cNvGrpSpPr/>
          <p:nvPr/>
        </p:nvGrpSpPr>
        <p:grpSpPr>
          <a:xfrm>
            <a:off x="-56967" y="-17166"/>
            <a:ext cx="12305934" cy="7489232"/>
            <a:chOff x="0" y="0"/>
            <a:chExt cx="12305933" cy="7489231"/>
          </a:xfrm>
        </p:grpSpPr>
        <p:pic>
          <p:nvPicPr>
            <p:cNvPr id="82"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8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85" name="Acts 15:37-39 (ESV)"/>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Acts 15:37-39 (ESV)</a:t>
            </a:r>
          </a:p>
        </p:txBody>
      </p:sp>
      <p:sp>
        <p:nvSpPr>
          <p:cNvPr id="86" name="(Eccl 12:13-14) The end of the matter; all has been heard. Fear God and keep his commandments, for this is the whole duty of man. For God will bring every deed into judgment, with every secret thing, whether good or evil."/>
          <p:cNvSpPr txBox="1"/>
          <p:nvPr/>
        </p:nvSpPr>
        <p:spPr>
          <a:xfrm>
            <a:off x="225978" y="1495472"/>
            <a:ext cx="11740044" cy="4950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37 </a:t>
            </a:r>
            <a:r>
              <a:t>Now Barnabas wanted to take with them John called Mark. </a:t>
            </a:r>
            <a:r>
              <a:rPr b="1" baseline="31999"/>
              <a:t>38</a:t>
            </a:r>
            <a:r>
              <a:rPr sz="3600"/>
              <a:t> </a:t>
            </a:r>
            <a:r>
              <a:rPr b="1" u="sng"/>
              <a:t>But Paul thought best not to take with them one who had withdrawn from them in Pamphylia and had not gone with them to the work.</a:t>
            </a:r>
            <a:r>
              <a:t> </a:t>
            </a:r>
            <a:r>
              <a:rPr b="1" baseline="31999"/>
              <a:t>39</a:t>
            </a:r>
            <a:r>
              <a:rPr sz="3600"/>
              <a:t> </a:t>
            </a:r>
            <a:r>
              <a:t>And there arose a sharp disagreement, so that they separated from each other. Barnabas took Mark with him and sailed away to Cyprus,</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90" name="Image Gallery"/>
          <p:cNvGrpSpPr/>
          <p:nvPr/>
        </p:nvGrpSpPr>
        <p:grpSpPr>
          <a:xfrm>
            <a:off x="-56967" y="-17166"/>
            <a:ext cx="12305934" cy="7489232"/>
            <a:chOff x="0" y="0"/>
            <a:chExt cx="12305933" cy="7489231"/>
          </a:xfrm>
        </p:grpSpPr>
        <p:pic>
          <p:nvPicPr>
            <p:cNvPr id="88"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89"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91" name="(Eccl 12:13-14) The end of the matter; all has been heard. Fear God and keep his commandments, for this is the whole duty of man. For God will bring every deed into judgment, with every secret thing, whether good or evil."/>
          <p:cNvSpPr txBox="1"/>
          <p:nvPr/>
        </p:nvSpPr>
        <p:spPr>
          <a:xfrm>
            <a:off x="502664" y="1563206"/>
            <a:ext cx="11186672" cy="495078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61473" indent="-561473" defTabSz="2239961">
              <a:buSzPct val="100000"/>
              <a:buAutoNum type="arabicPeriod" startAt="1"/>
              <a:defRPr sz="4200">
                <a:solidFill>
                  <a:srgbClr val="FFFFFF"/>
                </a:solidFill>
                <a:latin typeface="+mj-lt"/>
                <a:ea typeface="+mj-ea"/>
                <a:cs typeface="+mj-cs"/>
                <a:sym typeface="Arial"/>
              </a:defRPr>
            </a:pPr>
            <a:r>
              <a:t>We are called to do life and ministry with other believers.</a:t>
            </a:r>
          </a:p>
          <a:p>
            <a:pPr marL="561473" indent="-561473" defTabSz="2239961">
              <a:buSzPct val="100000"/>
              <a:buAutoNum type="arabicPeriod" startAt="1"/>
              <a:defRPr sz="4200">
                <a:solidFill>
                  <a:srgbClr val="FFFFFF"/>
                </a:solidFill>
                <a:latin typeface="+mj-lt"/>
                <a:ea typeface="+mj-ea"/>
                <a:cs typeface="+mj-cs"/>
                <a:sym typeface="Arial"/>
              </a:defRPr>
            </a:pPr>
            <a:r>
              <a:t>We all have times when we act like Demas, yet through grace, we can be restored like Mark.</a:t>
            </a:r>
          </a:p>
          <a:p>
            <a:pPr marL="561473" indent="-561473" defTabSz="2239961">
              <a:buSzPct val="100000"/>
              <a:buAutoNum type="arabicPeriod" startAt="1"/>
              <a:defRPr sz="4200">
                <a:solidFill>
                  <a:srgbClr val="FFFFFF"/>
                </a:solidFill>
                <a:latin typeface="+mj-lt"/>
                <a:ea typeface="+mj-ea"/>
                <a:cs typeface="+mj-cs"/>
                <a:sym typeface="Arial"/>
              </a:defRPr>
            </a:pPr>
            <a:r>
              <a:t>God calls the church to be like Barnabas, seeking and encouraging those who went astray.</a:t>
            </a:r>
          </a:p>
        </p:txBody>
      </p:sp>
      <p:sp>
        <p:nvSpPr>
          <p:cNvPr id="92" name="Faithful friends for difficult times"/>
          <p:cNvSpPr txBox="1"/>
          <p:nvPr/>
        </p:nvSpPr>
        <p:spPr>
          <a:xfrm>
            <a:off x="502664" y="335246"/>
            <a:ext cx="11186672"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Faithful friends for difficult times</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96" name="Image Gallery"/>
          <p:cNvGrpSpPr/>
          <p:nvPr/>
        </p:nvGrpSpPr>
        <p:grpSpPr>
          <a:xfrm>
            <a:off x="-56967" y="-17166"/>
            <a:ext cx="12305934" cy="7489232"/>
            <a:chOff x="0" y="0"/>
            <a:chExt cx="12305933" cy="7489231"/>
          </a:xfrm>
        </p:grpSpPr>
        <p:pic>
          <p:nvPicPr>
            <p:cNvPr id="94"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95"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97" name="(Eccl 12:13-14) The end of the matter; all has been heard. Fear God and keep his commandments, for this is the whole duty of man. For God will bring every deed into judgment, with every secret thing, whether good or evil."/>
          <p:cNvSpPr txBox="1"/>
          <p:nvPr/>
        </p:nvSpPr>
        <p:spPr>
          <a:xfrm>
            <a:off x="502664" y="1563206"/>
            <a:ext cx="11186672" cy="129318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61473" indent="-561473" defTabSz="2239961">
              <a:buSzPct val="100000"/>
              <a:buAutoNum type="arabicPeriod" startAt="1"/>
              <a:defRPr sz="4200">
                <a:solidFill>
                  <a:srgbClr val="FFFFFF"/>
                </a:solidFill>
                <a:latin typeface="+mj-lt"/>
                <a:ea typeface="+mj-ea"/>
                <a:cs typeface="+mj-cs"/>
                <a:sym typeface="Arial"/>
              </a:defRPr>
            </a:pPr>
            <a:r>
              <a:t>Are we doing life with other believers?</a:t>
            </a:r>
          </a:p>
          <a:p>
            <a:pPr marL="561473" indent="-561473" defTabSz="2239961">
              <a:buSzPct val="100000"/>
              <a:buAutoNum type="arabicPeriod" startAt="1"/>
              <a:defRPr sz="4200">
                <a:solidFill>
                  <a:srgbClr val="FFFFFF"/>
                </a:solidFill>
                <a:latin typeface="+mj-lt"/>
                <a:ea typeface="+mj-ea"/>
                <a:cs typeface="+mj-cs"/>
                <a:sym typeface="Arial"/>
              </a:defRPr>
            </a:pPr>
            <a:r>
              <a:t>Have you ever felt like a Demas?</a:t>
            </a:r>
          </a:p>
        </p:txBody>
      </p:sp>
      <p:sp>
        <p:nvSpPr>
          <p:cNvPr id="98" name="Action point"/>
          <p:cNvSpPr txBox="1"/>
          <p:nvPr/>
        </p:nvSpPr>
        <p:spPr>
          <a:xfrm>
            <a:off x="502664" y="3281713"/>
            <a:ext cx="11186672"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Action point</a:t>
            </a:r>
          </a:p>
        </p:txBody>
      </p:sp>
      <p:sp>
        <p:nvSpPr>
          <p:cNvPr id="99" name="(Eccl 12:13-14) The end of the matter; all has been heard. Fear God and keep his commandments, for this is the whole duty of man. For God will bring every deed into judgment, with every secret thing, whether good or evil."/>
          <p:cNvSpPr txBox="1"/>
          <p:nvPr/>
        </p:nvSpPr>
        <p:spPr>
          <a:xfrm>
            <a:off x="502664" y="4509672"/>
            <a:ext cx="11186672" cy="12931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marL="561473" indent="-561473" defTabSz="2239961">
              <a:buSzPct val="100000"/>
              <a:buAutoNum type="arabicPeriod" startAt="1"/>
              <a:defRPr sz="4200">
                <a:solidFill>
                  <a:srgbClr val="FFFFFF"/>
                </a:solidFill>
                <a:latin typeface="+mj-lt"/>
                <a:ea typeface="+mj-ea"/>
                <a:cs typeface="+mj-cs"/>
                <a:sym typeface="Arial"/>
              </a:defRPr>
            </a:lvl1pPr>
          </a:lstStyle>
          <a:p>
            <a:pPr/>
            <a:r>
              <a:t>Reach out and encourage someone who needs to be brought back.</a:t>
            </a:r>
          </a:p>
        </p:txBody>
      </p:sp>
      <p:sp>
        <p:nvSpPr>
          <p:cNvPr id="100" name="Faithful friends for difficult times"/>
          <p:cNvSpPr txBox="1"/>
          <p:nvPr/>
        </p:nvSpPr>
        <p:spPr>
          <a:xfrm>
            <a:off x="502664" y="335246"/>
            <a:ext cx="11186672"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Faithful friends for difficult times</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8" name="Image Gallery"/>
          <p:cNvGrpSpPr/>
          <p:nvPr/>
        </p:nvGrpSpPr>
        <p:grpSpPr>
          <a:xfrm>
            <a:off x="-56967" y="-17166"/>
            <a:ext cx="12305934" cy="7489232"/>
            <a:chOff x="0" y="0"/>
            <a:chExt cx="12305933" cy="7489231"/>
          </a:xfrm>
        </p:grpSpPr>
        <p:pic>
          <p:nvPicPr>
            <p:cNvPr id="2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2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29" name="2 Tim 4:9-22 (ESV)"/>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4:9-22 (ESV)</a:t>
            </a:r>
          </a:p>
        </p:txBody>
      </p:sp>
      <p:sp>
        <p:nvSpPr>
          <p:cNvPr id="30" name="(Eccl 12:13-14) The end of the matter; all has been heard. Fear God and keep his commandments, for this is the whole duty of man. For God will bring every deed into judgment, with every secret thing, whether good or evil."/>
          <p:cNvSpPr txBox="1"/>
          <p:nvPr/>
        </p:nvSpPr>
        <p:spPr>
          <a:xfrm>
            <a:off x="225978" y="1495472"/>
            <a:ext cx="11740044" cy="43411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9 </a:t>
            </a:r>
            <a:r>
              <a:t>Do your best to come to me soon. </a:t>
            </a:r>
            <a:r>
              <a:rPr b="1" baseline="31999"/>
              <a:t>10 </a:t>
            </a:r>
            <a:r>
              <a:t>For Demas, in love with this present world, has deserted me and gone to Thessalonica. Crescens has gone to Galatia, Titus to Dalmatia. </a:t>
            </a:r>
            <a:r>
              <a:rPr b="1" baseline="31999"/>
              <a:t>11 </a:t>
            </a:r>
            <a:r>
              <a:t>Luke alone is with me. Get Mark and bring him with you, for he is very useful to me for ministry. </a:t>
            </a:r>
            <a:r>
              <a:rPr b="1" baseline="31999"/>
              <a:t>12 </a:t>
            </a:r>
            <a:r>
              <a:t>Tychicus I have sent to Ephesus.</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4" name="Image Gallery"/>
          <p:cNvGrpSpPr/>
          <p:nvPr/>
        </p:nvGrpSpPr>
        <p:grpSpPr>
          <a:xfrm>
            <a:off x="-56967" y="-17166"/>
            <a:ext cx="12305934" cy="7489232"/>
            <a:chOff x="0" y="0"/>
            <a:chExt cx="12305933" cy="7489231"/>
          </a:xfrm>
        </p:grpSpPr>
        <p:pic>
          <p:nvPicPr>
            <p:cNvPr id="32"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3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35" name="2 Tim 4:9-22 (ESV)"/>
          <p:cNvSpPr txBox="1"/>
          <p:nvPr/>
        </p:nvSpPr>
        <p:spPr>
          <a:xfrm>
            <a:off x="451821" y="192256"/>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4:9-22 (ESV)</a:t>
            </a:r>
          </a:p>
        </p:txBody>
      </p:sp>
      <p:sp>
        <p:nvSpPr>
          <p:cNvPr id="36" name="(Eccl 12:13-14) The end of the matter; all has been heard. Fear God and keep his commandments, for this is the whole duty of man. For God will bring every deed into judgment, with every secret thing, whether good or evil."/>
          <p:cNvSpPr txBox="1"/>
          <p:nvPr/>
        </p:nvSpPr>
        <p:spPr>
          <a:xfrm>
            <a:off x="225978" y="1055206"/>
            <a:ext cx="11740044" cy="556038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13 </a:t>
            </a:r>
            <a:r>
              <a:t>When you come, bring the cloak that I left with Carpus at Troas, also the books, and above all the parchments. </a:t>
            </a:r>
            <a:r>
              <a:rPr b="1" baseline="31999"/>
              <a:t>14 </a:t>
            </a:r>
            <a:r>
              <a:t>Alexander the coppersmith did me great harm; the Lord will repay him according to his deeds. </a:t>
            </a:r>
            <a:r>
              <a:rPr b="1" baseline="31999"/>
              <a:t>15 </a:t>
            </a:r>
            <a:r>
              <a:t>Beware of him yourself, for he strongly opposed our message. </a:t>
            </a:r>
            <a:r>
              <a:rPr b="1" baseline="31999"/>
              <a:t>16 </a:t>
            </a:r>
            <a:r>
              <a:t>At my first defense no one came to stand by me, but all deserted me. May it not be charged against them!</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0" name="Image Gallery"/>
          <p:cNvGrpSpPr/>
          <p:nvPr/>
        </p:nvGrpSpPr>
        <p:grpSpPr>
          <a:xfrm>
            <a:off x="-56967" y="-17166"/>
            <a:ext cx="12305934" cy="7489232"/>
            <a:chOff x="0" y="0"/>
            <a:chExt cx="12305933" cy="7489231"/>
          </a:xfrm>
        </p:grpSpPr>
        <p:pic>
          <p:nvPicPr>
            <p:cNvPr id="38"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39"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41" name="2 Tim 4:9-22 (ESV)"/>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4:9-22 (ESV)</a:t>
            </a:r>
          </a:p>
        </p:txBody>
      </p:sp>
      <p:sp>
        <p:nvSpPr>
          <p:cNvPr id="42" name="(Eccl 12:13-14) The end of the matter; all has been heard. Fear God and keep his commandments, for this is the whole duty of man. For God will bring every deed into judgment, with every secret thing, whether good or evil."/>
          <p:cNvSpPr txBox="1"/>
          <p:nvPr/>
        </p:nvSpPr>
        <p:spPr>
          <a:xfrm>
            <a:off x="225978" y="1495472"/>
            <a:ext cx="11740044" cy="43411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17 </a:t>
            </a:r>
            <a:r>
              <a:t>But the Lord stood by me and strengthened me, so that through me the message might be fully proclaimed and all the Gentiles might hear it. So I was rescued from the lion’s mouth. </a:t>
            </a:r>
            <a:r>
              <a:rPr b="1" baseline="31999"/>
              <a:t>18 </a:t>
            </a:r>
            <a:r>
              <a:t>The Lord will rescue me from every evil deed and bring me safely into his heavenly kingdom. To him be the glory forever and ever. Amen.</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6" name="Image Gallery"/>
          <p:cNvGrpSpPr/>
          <p:nvPr/>
        </p:nvGrpSpPr>
        <p:grpSpPr>
          <a:xfrm>
            <a:off x="-56967" y="-17166"/>
            <a:ext cx="12305934" cy="7489232"/>
            <a:chOff x="0" y="0"/>
            <a:chExt cx="12305933" cy="7489231"/>
          </a:xfrm>
        </p:grpSpPr>
        <p:pic>
          <p:nvPicPr>
            <p:cNvPr id="44"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45"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47" name="2 Tim 4:9-22 (ESV)"/>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4:9-22 (ESV)</a:t>
            </a:r>
          </a:p>
        </p:txBody>
      </p:sp>
      <p:sp>
        <p:nvSpPr>
          <p:cNvPr id="48" name="(Eccl 12:13-14) The end of the matter; all has been heard. Fear God and keep his commandments, for this is the whole duty of man. For God will bring every deed into judgment, with every secret thing, whether good or evil."/>
          <p:cNvSpPr txBox="1"/>
          <p:nvPr/>
        </p:nvSpPr>
        <p:spPr>
          <a:xfrm>
            <a:off x="225978" y="1495472"/>
            <a:ext cx="11740044" cy="43411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19 </a:t>
            </a:r>
            <a:r>
              <a:t>Greet Prisca and Aquila, and the household of Onesiphorus. </a:t>
            </a:r>
            <a:r>
              <a:rPr b="1" baseline="31999"/>
              <a:t>20 </a:t>
            </a:r>
            <a:r>
              <a:t>Erastus remained at Corinth, and I left Trophimus, who was ill, at Miletus. </a:t>
            </a:r>
            <a:r>
              <a:rPr b="1" baseline="31999"/>
              <a:t>21 </a:t>
            </a:r>
            <a:r>
              <a:t>Do your best to come before winter. Eubulus sends greetings to you, as do Pudens and Linus and Claudia and all the brothers.</a:t>
            </a:r>
            <a:r>
              <a:rPr b="1" baseline="31999"/>
              <a:t>22 </a:t>
            </a:r>
            <a:r>
              <a:t>The Lord be with your spirit. Grace be with you.</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2" name="Image Gallery"/>
          <p:cNvGrpSpPr/>
          <p:nvPr/>
        </p:nvGrpSpPr>
        <p:grpSpPr>
          <a:xfrm>
            <a:off x="-56967" y="-17166"/>
            <a:ext cx="12305934" cy="7489232"/>
            <a:chOff x="0" y="0"/>
            <a:chExt cx="12305933" cy="7489231"/>
          </a:xfrm>
        </p:grpSpPr>
        <p:pic>
          <p:nvPicPr>
            <p:cNvPr id="50"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51"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53" name="2 Tim 4:9-11 (ESV)"/>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4:9-11 (ESV)</a:t>
            </a:r>
          </a:p>
        </p:txBody>
      </p:sp>
      <p:sp>
        <p:nvSpPr>
          <p:cNvPr id="54" name="(Eccl 12:13-14) The end of the matter; all has been heard. Fear God and keep his commandments, for this is the whole duty of man. For God will bring every deed into judgment, with every secret thing, whether good or evil."/>
          <p:cNvSpPr txBox="1"/>
          <p:nvPr/>
        </p:nvSpPr>
        <p:spPr>
          <a:xfrm>
            <a:off x="225978" y="1495472"/>
            <a:ext cx="11740044" cy="37315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9 </a:t>
            </a:r>
            <a:r>
              <a:rPr b="1" u="sng"/>
              <a:t>Do your best to come to me soon</a:t>
            </a:r>
            <a:r>
              <a:t>. </a:t>
            </a:r>
            <a:r>
              <a:rPr b="1" baseline="31999"/>
              <a:t>10 </a:t>
            </a:r>
            <a:r>
              <a:t>For Demas, in love with this present world, has deserted me and gone to Thessalonica. Crescens has gone to Galatia, Titus to Dalmatia. </a:t>
            </a:r>
            <a:r>
              <a:rPr b="1" baseline="31999"/>
              <a:t>11 </a:t>
            </a:r>
            <a:r>
              <a:t>Luke alone is with me. Get Mark and bring him with you, for he is very useful to me for ministry.</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8" name="Image Gallery"/>
          <p:cNvGrpSpPr/>
          <p:nvPr/>
        </p:nvGrpSpPr>
        <p:grpSpPr>
          <a:xfrm>
            <a:off x="-56967" y="-17166"/>
            <a:ext cx="12305934" cy="7489232"/>
            <a:chOff x="0" y="0"/>
            <a:chExt cx="12305933" cy="7489231"/>
          </a:xfrm>
        </p:grpSpPr>
        <p:pic>
          <p:nvPicPr>
            <p:cNvPr id="5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5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59" name="(Eccl 12:13-14) The end of the matter; all has been heard. Fear God and keep his commandments, for this is the whole duty of man. For God will bring every deed into judgment, with every secret thing, whether good or evil."/>
          <p:cNvSpPr txBox="1"/>
          <p:nvPr/>
        </p:nvSpPr>
        <p:spPr>
          <a:xfrm>
            <a:off x="502664" y="1563206"/>
            <a:ext cx="11186672" cy="129318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marL="561473" indent="-561473" defTabSz="2239961">
              <a:buSzPct val="100000"/>
              <a:buAutoNum type="arabicPeriod" startAt="1"/>
              <a:defRPr sz="4200">
                <a:solidFill>
                  <a:srgbClr val="FFFFFF"/>
                </a:solidFill>
                <a:latin typeface="+mj-lt"/>
                <a:ea typeface="+mj-ea"/>
                <a:cs typeface="+mj-cs"/>
                <a:sym typeface="Arial"/>
              </a:defRPr>
            </a:lvl1pPr>
          </a:lstStyle>
          <a:p>
            <a:pPr/>
            <a:r>
              <a:t>We are called to do life and ministry with other believers.</a:t>
            </a:r>
          </a:p>
        </p:txBody>
      </p:sp>
      <p:sp>
        <p:nvSpPr>
          <p:cNvPr id="60" name="Faithful friends for difficult times"/>
          <p:cNvSpPr txBox="1"/>
          <p:nvPr/>
        </p:nvSpPr>
        <p:spPr>
          <a:xfrm>
            <a:off x="502664" y="335246"/>
            <a:ext cx="11186672"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Faithful friends for difficult times</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64" name="Image Gallery"/>
          <p:cNvGrpSpPr/>
          <p:nvPr/>
        </p:nvGrpSpPr>
        <p:grpSpPr>
          <a:xfrm>
            <a:off x="-56967" y="-17166"/>
            <a:ext cx="12305934" cy="7489232"/>
            <a:chOff x="0" y="0"/>
            <a:chExt cx="12305933" cy="7489231"/>
          </a:xfrm>
        </p:grpSpPr>
        <p:pic>
          <p:nvPicPr>
            <p:cNvPr id="62"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6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65" name="2 Tim 4:9-11 (ESV)"/>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4:9-11 (ESV)</a:t>
            </a:r>
          </a:p>
        </p:txBody>
      </p:sp>
      <p:sp>
        <p:nvSpPr>
          <p:cNvPr id="66" name="(Eccl 12:13-14) The end of the matter; all has been heard. Fear God and keep his commandments, for this is the whole duty of man. For God will bring every deed into judgment, with every secret thing, whether good or evil."/>
          <p:cNvSpPr txBox="1"/>
          <p:nvPr/>
        </p:nvSpPr>
        <p:spPr>
          <a:xfrm>
            <a:off x="225978" y="1495472"/>
            <a:ext cx="11740044" cy="37315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9 </a:t>
            </a:r>
            <a:r>
              <a:t>Do your best to come to me soon. </a:t>
            </a:r>
            <a:r>
              <a:rPr b="1" baseline="31999"/>
              <a:t>10 </a:t>
            </a:r>
            <a:r>
              <a:rPr b="1" u="sng"/>
              <a:t>For Demas, in love with this present world, has deserted me and gone to Thessalonica.</a:t>
            </a:r>
            <a:r>
              <a:t> Crescens has gone to Galatia, Titus to Dalmatia. </a:t>
            </a:r>
            <a:r>
              <a:rPr b="1" baseline="31999"/>
              <a:t>11 </a:t>
            </a:r>
            <a:r>
              <a:t>Luke alone is with me. Get Mark and bring him with you, for he is very useful to me for ministry.</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0" name="Image Gallery"/>
          <p:cNvGrpSpPr/>
          <p:nvPr/>
        </p:nvGrpSpPr>
        <p:grpSpPr>
          <a:xfrm>
            <a:off x="-56967" y="-17166"/>
            <a:ext cx="12305934" cy="7489232"/>
            <a:chOff x="0" y="0"/>
            <a:chExt cx="12305933" cy="7489231"/>
          </a:xfrm>
        </p:grpSpPr>
        <p:pic>
          <p:nvPicPr>
            <p:cNvPr id="68"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69"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71" name="Philemon 1:24 (ESV)"/>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Philemon 1:24 (ESV)</a:t>
            </a:r>
          </a:p>
        </p:txBody>
      </p:sp>
      <p:sp>
        <p:nvSpPr>
          <p:cNvPr id="72" name="(Eccl 12:13-14) The end of the matter; all has been heard. Fear God and keep his commandments, for this is the whole duty of man. For God will bring every deed into judgment, with every secret thing, whether good or evil."/>
          <p:cNvSpPr txBox="1"/>
          <p:nvPr/>
        </p:nvSpPr>
        <p:spPr>
          <a:xfrm>
            <a:off x="225978" y="1495472"/>
            <a:ext cx="11740044" cy="12931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24 </a:t>
            </a:r>
            <a:r>
              <a:t>and so do Mark, Aristarchus, </a:t>
            </a:r>
            <a:r>
              <a:rPr b="1" u="sng"/>
              <a:t>Demas</a:t>
            </a:r>
            <a:r>
              <a:t>, and Luke, </a:t>
            </a:r>
            <a:r>
              <a:rPr b="1" u="sng"/>
              <a:t>my fellow workers</a:t>
            </a:r>
            <a:r>
              <a:t>.</a:t>
            </a:r>
          </a:p>
        </p:txBody>
      </p:sp>
      <p:sp>
        <p:nvSpPr>
          <p:cNvPr id="73" name="Col 4:14 (ESV)"/>
          <p:cNvSpPr txBox="1"/>
          <p:nvPr/>
        </p:nvSpPr>
        <p:spPr>
          <a:xfrm>
            <a:off x="451821" y="3102969"/>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Col 4:14 (ESV)</a:t>
            </a:r>
          </a:p>
        </p:txBody>
      </p:sp>
      <p:sp>
        <p:nvSpPr>
          <p:cNvPr id="74" name="(Eccl 12:13-14) The end of the matter; all has been heard. Fear God and keep his commandments, for this is the whole duty of man. For God will bring every deed into judgment, with every secret thing, whether good or evil."/>
          <p:cNvSpPr txBox="1"/>
          <p:nvPr/>
        </p:nvSpPr>
        <p:spPr>
          <a:xfrm>
            <a:off x="225978" y="4219919"/>
            <a:ext cx="11740044" cy="12931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14 </a:t>
            </a:r>
            <a:r>
              <a:t>Luke the beloved physician greets you, as does </a:t>
            </a:r>
            <a:r>
              <a:rPr b="1" u="sng"/>
              <a:t>Demas</a:t>
            </a:r>
            <a:r>
              <a:t>.</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