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8288000" cy="10287000"/>
  <p:notesSz cx="6858000" cy="9144000"/>
  <p:embeddedFontLst>
    <p:embeddedFont>
      <p:font typeface="Libre Baskerville" panose="02000000000000000000" pitchFamily="2" charset="0"/>
      <p:regular r:id="rId27"/>
      <p:bold r:id="rId28"/>
      <p: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3" roundtripDataSignature="AMtx7mhkvtJ9SNj32pB0pQ2HTQZGZKbGK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customschemas.google.com/relationships/presentationmetadata" Target="metadata"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font" Target="fonts/font3.fntdata"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7"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font" Target="fonts/font2.fntdata" /><Relationship Id="rId36"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font" Target="fonts/font1.fntdata" /><Relationship Id="rId35"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33c96cb6cc2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g33c96cb6cc2_0_1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33decc79ba1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g33decc79ba1_0_2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33c96cb6cc2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g33c96cb6cc2_0_2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33decc79ba1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g33decc79ba1_0_3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33decc79ba1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g33decc79ba1_0_3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33decc79ba1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g33decc79ba1_0_4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33decc79ba1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g33decc79ba1_0_4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33decc79ba1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7" name="Google Shape;197;g33decc79ba1_0_5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33c96cb6cc2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4" name="Google Shape;204;g33c96cb6cc2_0_2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33decc79ba1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1" name="Google Shape;211;g33decc79ba1_0_6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33decc79ba1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g33decc79ba1_0_7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3c96cb6cc2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5" name="Google Shape;225;g33c96cb6cc2_0_3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33c96cb6cc2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9" name="Google Shape;239;g33c96cb6cc2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33c96cb6cc2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6" name="Google Shape;246;g33c96cb6cc2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3c96cb6cc2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g33c96cb6cc2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33decc79ba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g33decc79ba1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3c96cb6cc2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g33c96cb6cc2_0_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3decc79ba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g33decc79ba1_0_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33decc79ba1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g33decc79ba1_0_1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33decc79ba1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g33decc79ba1_0_1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8"/>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2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9"/>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9"/>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2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0"/>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0"/>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2"/>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2"/>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2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4"/>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24"/>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24"/>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24"/>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2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6"/>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26"/>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2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7"/>
          <p:cNvSpPr>
            <a:spLocks noGrp="1"/>
          </p:cNvSpPr>
          <p:nvPr>
            <p:ph type="pic" idx="2"/>
          </p:nvPr>
        </p:nvSpPr>
        <p:spPr>
          <a:xfrm>
            <a:off x="1792288" y="612775"/>
            <a:ext cx="5486400" cy="4114800"/>
          </a:xfrm>
          <a:prstGeom prst="rect">
            <a:avLst/>
          </a:prstGeom>
          <a:noFill/>
          <a:ln>
            <a:noFill/>
          </a:ln>
        </p:spPr>
      </p:sp>
      <p:sp>
        <p:nvSpPr>
          <p:cNvPr id="64" name="Google Shape;64;p2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2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1.xml" /><Relationship Id="rId4" Type="http://schemas.openxmlformats.org/officeDocument/2006/relationships/image" Target="../media/image2.png" /></Relationships>
</file>

<file path=ppt/slides/_rels/slide10.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0.xml"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1.xml"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2.xml"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3.xml"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4.xml" /><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5.xml" /><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6.xml" /><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7.xml" /><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8.xml" /><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9.xml"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xml"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0.xml" /><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1.xml" /><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2.xml" /><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3.xml" /><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4.xml"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3.xml"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4.xml"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5.xml"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6.xml"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7.xml"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8.xml"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9.xml"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b="19061"/>
          <a:stretch/>
        </p:blipFill>
        <p:spPr>
          <a:xfrm>
            <a:off x="0" y="0"/>
            <a:ext cx="18288000" cy="10287000"/>
          </a:xfrm>
          <a:prstGeom prst="rect">
            <a:avLst/>
          </a:prstGeom>
          <a:noFill/>
          <a:ln>
            <a:noFill/>
          </a:ln>
        </p:spPr>
      </p:pic>
      <p:sp>
        <p:nvSpPr>
          <p:cNvPr id="85" name="Google Shape;85;p1"/>
          <p:cNvSpPr/>
          <p:nvPr/>
        </p:nvSpPr>
        <p:spPr>
          <a:xfrm>
            <a:off x="15755234" y="7285135"/>
            <a:ext cx="2580391" cy="2580391"/>
          </a:xfrm>
          <a:custGeom>
            <a:avLst/>
            <a:gdLst/>
            <a:ahLst/>
            <a:cxnLst/>
            <a:rect l="l" t="t" r="r" b="b"/>
            <a:pathLst>
              <a:path w="2580391" h="2580391" extrusionOk="0">
                <a:moveTo>
                  <a:pt x="0" y="0"/>
                </a:moveTo>
                <a:lnTo>
                  <a:pt x="2580391" y="0"/>
                </a:lnTo>
                <a:lnTo>
                  <a:pt x="2580391" y="2580391"/>
                </a:lnTo>
                <a:lnTo>
                  <a:pt x="0" y="2580391"/>
                </a:lnTo>
                <a:lnTo>
                  <a:pt x="0" y="0"/>
                </a:lnTo>
                <a:close/>
              </a:path>
            </a:pathLst>
          </a:custGeom>
          <a:blipFill rotWithShape="1">
            <a:blip r:embed="rId4">
              <a:alphaModFix/>
            </a:blip>
            <a:stretch>
              <a:fillRect/>
            </a:stretch>
          </a:blipFill>
          <a:ln>
            <a:noFill/>
          </a:ln>
        </p:spPr>
        <p:txBody>
          <a:bodyPr/>
          <a:lstStyle/>
          <a:p>
            <a:endParaRPr lang="en-ZA"/>
          </a:p>
        </p:txBody>
      </p:sp>
      <p:sp>
        <p:nvSpPr>
          <p:cNvPr id="86" name="Google Shape;86;p1"/>
          <p:cNvSpPr txBox="1"/>
          <p:nvPr/>
        </p:nvSpPr>
        <p:spPr>
          <a:xfrm>
            <a:off x="3962995" y="3962885"/>
            <a:ext cx="10362000" cy="723300"/>
          </a:xfrm>
          <a:prstGeom prst="rect">
            <a:avLst/>
          </a:prstGeom>
          <a:noFill/>
          <a:ln>
            <a:noFill/>
          </a:ln>
        </p:spPr>
        <p:txBody>
          <a:bodyPr spcFirstLastPara="1" wrap="square" lIns="0" tIns="0" rIns="0" bIns="0" anchor="t" anchorCtr="0">
            <a:spAutoFit/>
          </a:bodyPr>
          <a:lstStyle/>
          <a:p>
            <a:pPr marL="0" marR="0" lvl="0" indent="0" algn="ctr" rtl="0">
              <a:lnSpc>
                <a:spcPct val="140000"/>
              </a:lnSpc>
              <a:spcBef>
                <a:spcPts val="0"/>
              </a:spcBef>
              <a:spcAft>
                <a:spcPts val="0"/>
              </a:spcAft>
              <a:buNone/>
            </a:pPr>
            <a:r>
              <a:rPr lang="en-US" sz="4700" b="0" i="0" u="none" strike="noStrike" cap="none">
                <a:solidFill>
                  <a:srgbClr val="FFFFFF"/>
                </a:solidFill>
                <a:latin typeface="Libre Baskerville"/>
                <a:ea typeface="Libre Baskerville"/>
                <a:cs typeface="Libre Baskerville"/>
                <a:sym typeface="Libre Baskerville"/>
              </a:rPr>
              <a:t>Stephan Verhoef</a:t>
            </a:r>
            <a:endParaRPr/>
          </a:p>
        </p:txBody>
      </p:sp>
      <p:sp>
        <p:nvSpPr>
          <p:cNvPr id="87" name="Google Shape;87;p1"/>
          <p:cNvSpPr txBox="1"/>
          <p:nvPr/>
        </p:nvSpPr>
        <p:spPr>
          <a:xfrm>
            <a:off x="1978350" y="1409827"/>
            <a:ext cx="14331300" cy="2170200"/>
          </a:xfrm>
          <a:prstGeom prst="rect">
            <a:avLst/>
          </a:prstGeom>
          <a:noFill/>
          <a:ln>
            <a:noFill/>
          </a:ln>
        </p:spPr>
        <p:txBody>
          <a:bodyPr spcFirstLastPara="1" wrap="square" lIns="0" tIns="0" rIns="0" bIns="0" anchor="t" anchorCtr="0">
            <a:spAutoFit/>
          </a:bodyPr>
          <a:lstStyle/>
          <a:p>
            <a:pPr marL="0" marR="0" lvl="0" indent="0" algn="ctr" rtl="0">
              <a:lnSpc>
                <a:spcPct val="101000"/>
              </a:lnSpc>
              <a:spcBef>
                <a:spcPts val="0"/>
              </a:spcBef>
              <a:spcAft>
                <a:spcPts val="0"/>
              </a:spcAft>
              <a:buNone/>
            </a:pPr>
            <a:r>
              <a:rPr lang="en-US" sz="14099" b="1">
                <a:solidFill>
                  <a:srgbClr val="FFFFFF"/>
                </a:solidFill>
              </a:rPr>
              <a:t>OBEDIENCE</a:t>
            </a:r>
            <a:endParaRPr sz="55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pic>
        <p:nvPicPr>
          <p:cNvPr id="150" name="Google Shape;150;g33c96cb6cc2_0_16"/>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51" name="Google Shape;151;g33c96cb6cc2_0_16"/>
          <p:cNvSpPr txBox="1"/>
          <p:nvPr/>
        </p:nvSpPr>
        <p:spPr>
          <a:xfrm>
            <a:off x="1028700" y="2487298"/>
            <a:ext cx="16230600" cy="1989600"/>
          </a:xfrm>
          <a:prstGeom prst="rect">
            <a:avLst/>
          </a:prstGeom>
          <a:noFill/>
          <a:ln>
            <a:noFill/>
          </a:ln>
        </p:spPr>
        <p:txBody>
          <a:bodyPr spcFirstLastPara="1" wrap="square" lIns="0" tIns="0" rIns="0" bIns="0" anchor="t" anchorCtr="0">
            <a:spAutoFit/>
          </a:bodyPr>
          <a:lstStyle/>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Obey God immediately.</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b="1">
                <a:solidFill>
                  <a:srgbClr val="FFFFFF"/>
                </a:solidFill>
              </a:rPr>
              <a:t>Obey God even if it does not make sense.</a:t>
            </a:r>
            <a:endParaRPr sz="5500" b="1">
              <a:solidFill>
                <a:srgbClr val="FFFFFF"/>
              </a:solidFill>
            </a:endParaRPr>
          </a:p>
        </p:txBody>
      </p:sp>
      <p:sp>
        <p:nvSpPr>
          <p:cNvPr id="152" name="Google Shape;152;g33c96cb6cc2_0_16"/>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rgbClr val="FFFFFF"/>
                </a:solidFill>
                <a:latin typeface="Libre Baskerville"/>
                <a:ea typeface="Libre Baskerville"/>
                <a:cs typeface="Libre Baskerville"/>
                <a:sym typeface="Libre Baskerville"/>
              </a:rPr>
              <a:t>Sermon Points</a:t>
            </a:r>
            <a:endParaRPr sz="6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pic>
        <p:nvPicPr>
          <p:cNvPr id="157" name="Google Shape;157;g33decc79ba1_0_24"/>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58" name="Google Shape;158;g33decc79ba1_0_24"/>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chemeClr val="lt1"/>
                </a:solidFill>
                <a:latin typeface="Libre Baskerville"/>
                <a:ea typeface="Libre Baskerville"/>
                <a:cs typeface="Libre Baskerville"/>
                <a:sym typeface="Libre Baskerville"/>
              </a:rPr>
              <a:t>Proverbs 3:5 (ESV)</a:t>
            </a:r>
            <a:endParaRPr sz="6000"/>
          </a:p>
        </p:txBody>
      </p:sp>
      <p:sp>
        <p:nvSpPr>
          <p:cNvPr id="159" name="Google Shape;159;g33decc79ba1_0_24"/>
          <p:cNvSpPr txBox="1"/>
          <p:nvPr/>
        </p:nvSpPr>
        <p:spPr>
          <a:xfrm>
            <a:off x="1028700" y="2487298"/>
            <a:ext cx="16230600" cy="37164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5 </a:t>
            </a:r>
            <a:r>
              <a:rPr lang="en-US" sz="5500">
                <a:solidFill>
                  <a:srgbClr val="FFFFFF"/>
                </a:solidFill>
              </a:rPr>
              <a:t>Trust in the Lord with all your heart,</a:t>
            </a:r>
            <a:endParaRPr sz="5500">
              <a:solidFill>
                <a:srgbClr val="FFFFFF"/>
              </a:solidFill>
            </a:endParaRPr>
          </a:p>
          <a:p>
            <a:pPr marL="0" marR="0" lvl="0" indent="0" algn="l" rtl="0">
              <a:lnSpc>
                <a:spcPct val="113000"/>
              </a:lnSpc>
              <a:spcBef>
                <a:spcPts val="0"/>
              </a:spcBef>
              <a:spcAft>
                <a:spcPts val="0"/>
              </a:spcAft>
              <a:buNone/>
            </a:pPr>
            <a:r>
              <a:rPr lang="en-US" sz="5500">
                <a:solidFill>
                  <a:srgbClr val="FFFFFF"/>
                </a:solidFill>
              </a:rPr>
              <a:t>and do not lean on your own understanding.</a:t>
            </a: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pic>
        <p:nvPicPr>
          <p:cNvPr id="164" name="Google Shape;164;g33c96cb6cc2_0_22"/>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65" name="Google Shape;165;g33c96cb6cc2_0_22"/>
          <p:cNvSpPr txBox="1"/>
          <p:nvPr/>
        </p:nvSpPr>
        <p:spPr>
          <a:xfrm>
            <a:off x="1028700" y="2487298"/>
            <a:ext cx="16230600" cy="4275300"/>
          </a:xfrm>
          <a:prstGeom prst="rect">
            <a:avLst/>
          </a:prstGeom>
          <a:noFill/>
          <a:ln>
            <a:noFill/>
          </a:ln>
        </p:spPr>
        <p:txBody>
          <a:bodyPr spcFirstLastPara="1" wrap="square" lIns="0" tIns="0" rIns="0" bIns="0" anchor="t" anchorCtr="0">
            <a:spAutoFit/>
          </a:bodyPr>
          <a:lstStyle/>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Obey God immediately.</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Obey God even if it does not make sense.</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b="1">
                <a:solidFill>
                  <a:srgbClr val="FFFFFF"/>
                </a:solidFill>
              </a:rPr>
              <a:t>Obey God even when you cannot see the personal benefit.</a:t>
            </a:r>
            <a:endParaRPr sz="5500" b="1">
              <a:solidFill>
                <a:srgbClr val="FFFFFF"/>
              </a:solidFill>
            </a:endParaRPr>
          </a:p>
        </p:txBody>
      </p:sp>
      <p:sp>
        <p:nvSpPr>
          <p:cNvPr id="166" name="Google Shape;166;g33c96cb6cc2_0_22"/>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rgbClr val="FFFFFF"/>
                </a:solidFill>
                <a:latin typeface="Libre Baskerville"/>
                <a:ea typeface="Libre Baskerville"/>
                <a:cs typeface="Libre Baskerville"/>
                <a:sym typeface="Libre Baskerville"/>
              </a:rPr>
              <a:t>Sermon Points</a:t>
            </a:r>
            <a:endParaRPr sz="6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pic>
        <p:nvPicPr>
          <p:cNvPr id="171" name="Google Shape;171;g33decc79ba1_0_30"/>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72" name="Google Shape;172;g33decc79ba1_0_30"/>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chemeClr val="lt1"/>
                </a:solidFill>
                <a:latin typeface="Libre Baskerville"/>
                <a:ea typeface="Libre Baskerville"/>
                <a:cs typeface="Libre Baskerville"/>
                <a:sym typeface="Libre Baskerville"/>
              </a:rPr>
              <a:t>Matthew 16:25 (ESV)</a:t>
            </a:r>
            <a:endParaRPr sz="6000"/>
          </a:p>
        </p:txBody>
      </p:sp>
      <p:sp>
        <p:nvSpPr>
          <p:cNvPr id="173" name="Google Shape;173;g33decc79ba1_0_30"/>
          <p:cNvSpPr txBox="1"/>
          <p:nvPr/>
        </p:nvSpPr>
        <p:spPr>
          <a:xfrm>
            <a:off x="1028700" y="2487298"/>
            <a:ext cx="16230600" cy="37164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25 </a:t>
            </a:r>
            <a:r>
              <a:rPr lang="en-US" sz="5500">
                <a:solidFill>
                  <a:srgbClr val="FFFFFF"/>
                </a:solidFill>
              </a:rPr>
              <a:t>For whoever would save his life will lose it, but whoever loses his life for my sake will find it.</a:t>
            </a: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pic>
        <p:nvPicPr>
          <p:cNvPr id="178" name="Google Shape;178;g33decc79ba1_0_36"/>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79" name="Google Shape;179;g33decc79ba1_0_36"/>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chemeClr val="lt1"/>
                </a:solidFill>
                <a:latin typeface="Libre Baskerville"/>
                <a:ea typeface="Libre Baskerville"/>
                <a:cs typeface="Libre Baskerville"/>
                <a:sym typeface="Libre Baskerville"/>
              </a:rPr>
              <a:t>Philippians 1:29 (ESV)</a:t>
            </a:r>
            <a:endParaRPr sz="6000"/>
          </a:p>
        </p:txBody>
      </p:sp>
      <p:sp>
        <p:nvSpPr>
          <p:cNvPr id="180" name="Google Shape;180;g33decc79ba1_0_36"/>
          <p:cNvSpPr txBox="1"/>
          <p:nvPr/>
        </p:nvSpPr>
        <p:spPr>
          <a:xfrm>
            <a:off x="1028700" y="2487298"/>
            <a:ext cx="16230600" cy="46731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29 </a:t>
            </a:r>
            <a:r>
              <a:rPr lang="en-US" sz="5500">
                <a:solidFill>
                  <a:srgbClr val="FFFFFF"/>
                </a:solidFill>
              </a:rPr>
              <a:t>For it has been granted to you that for the sake of Christ you should not only believe in him but also suffer for his sake.</a:t>
            </a: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pic>
        <p:nvPicPr>
          <p:cNvPr id="185" name="Google Shape;185;g33decc79ba1_0_42"/>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86" name="Google Shape;186;g33decc79ba1_0_42"/>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chemeClr val="lt1"/>
                </a:solidFill>
                <a:latin typeface="Libre Baskerville"/>
                <a:ea typeface="Libre Baskerville"/>
                <a:cs typeface="Libre Baskerville"/>
                <a:sym typeface="Libre Baskerville"/>
              </a:rPr>
              <a:t>1 Peter 4:1 (ESV)</a:t>
            </a:r>
            <a:endParaRPr sz="6000"/>
          </a:p>
        </p:txBody>
      </p:sp>
      <p:sp>
        <p:nvSpPr>
          <p:cNvPr id="187" name="Google Shape;187;g33decc79ba1_0_42"/>
          <p:cNvSpPr txBox="1"/>
          <p:nvPr/>
        </p:nvSpPr>
        <p:spPr>
          <a:xfrm>
            <a:off x="1028700" y="2487298"/>
            <a:ext cx="16230600" cy="37164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1 </a:t>
            </a:r>
            <a:r>
              <a:rPr lang="en-US" sz="5500">
                <a:solidFill>
                  <a:srgbClr val="FFFFFF"/>
                </a:solidFill>
              </a:rPr>
              <a:t>Since therefore Christ suffered in the flesh, arm yourselves with the same way of thinking.</a:t>
            </a: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pic>
        <p:nvPicPr>
          <p:cNvPr id="192" name="Google Shape;192;g33decc79ba1_0_48"/>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93" name="Google Shape;193;g33decc79ba1_0_48"/>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chemeClr val="lt1"/>
                </a:solidFill>
                <a:latin typeface="Libre Baskerville"/>
                <a:ea typeface="Libre Baskerville"/>
                <a:cs typeface="Libre Baskerville"/>
                <a:sym typeface="Libre Baskerville"/>
              </a:rPr>
              <a:t>John 15:20 (ESV)</a:t>
            </a:r>
            <a:endParaRPr sz="6000"/>
          </a:p>
        </p:txBody>
      </p:sp>
      <p:sp>
        <p:nvSpPr>
          <p:cNvPr id="194" name="Google Shape;194;g33decc79ba1_0_48"/>
          <p:cNvSpPr txBox="1"/>
          <p:nvPr/>
        </p:nvSpPr>
        <p:spPr>
          <a:xfrm>
            <a:off x="1028700" y="2487298"/>
            <a:ext cx="16230600" cy="56298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20 </a:t>
            </a:r>
            <a:r>
              <a:rPr lang="en-US" sz="5500">
                <a:solidFill>
                  <a:srgbClr val="FFFFFF"/>
                </a:solidFill>
              </a:rPr>
              <a:t>Remember what I told you: ‘A servant is not greater than his master.’ If they persecuted me, they will persecute you also. If they obeyed my teaching, they will obey yours also.</a:t>
            </a: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pic>
        <p:nvPicPr>
          <p:cNvPr id="199" name="Google Shape;199;g33decc79ba1_0_54"/>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00" name="Google Shape;200;g33decc79ba1_0_54"/>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chemeClr val="lt1"/>
                </a:solidFill>
                <a:latin typeface="Libre Baskerville"/>
                <a:ea typeface="Libre Baskerville"/>
                <a:cs typeface="Libre Baskerville"/>
                <a:sym typeface="Libre Baskerville"/>
              </a:rPr>
              <a:t>Proverbs 14:26 (NKJV)</a:t>
            </a:r>
            <a:endParaRPr sz="6000"/>
          </a:p>
        </p:txBody>
      </p:sp>
      <p:sp>
        <p:nvSpPr>
          <p:cNvPr id="201" name="Google Shape;201;g33decc79ba1_0_54"/>
          <p:cNvSpPr txBox="1"/>
          <p:nvPr/>
        </p:nvSpPr>
        <p:spPr>
          <a:xfrm>
            <a:off x="1028700" y="2487298"/>
            <a:ext cx="16230600" cy="46731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26 </a:t>
            </a:r>
            <a:r>
              <a:rPr lang="en-US" sz="5500">
                <a:solidFill>
                  <a:srgbClr val="FFFFFF"/>
                </a:solidFill>
              </a:rPr>
              <a:t>In the fear of the Lord there is strong confidence,</a:t>
            </a:r>
            <a:endParaRPr sz="5500">
              <a:solidFill>
                <a:srgbClr val="FFFFFF"/>
              </a:solidFill>
            </a:endParaRPr>
          </a:p>
          <a:p>
            <a:pPr marL="0" marR="0" lvl="0" indent="0" algn="l" rtl="0">
              <a:lnSpc>
                <a:spcPct val="113000"/>
              </a:lnSpc>
              <a:spcBef>
                <a:spcPts val="0"/>
              </a:spcBef>
              <a:spcAft>
                <a:spcPts val="0"/>
              </a:spcAft>
              <a:buNone/>
            </a:pPr>
            <a:r>
              <a:rPr lang="en-US" sz="5500">
                <a:solidFill>
                  <a:srgbClr val="FFFFFF"/>
                </a:solidFill>
              </a:rPr>
              <a:t>And His children will have a place of refuge.</a:t>
            </a: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pic>
        <p:nvPicPr>
          <p:cNvPr id="206" name="Google Shape;206;g33c96cb6cc2_0_28"/>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07" name="Google Shape;207;g33c96cb6cc2_0_28"/>
          <p:cNvSpPr txBox="1"/>
          <p:nvPr/>
        </p:nvSpPr>
        <p:spPr>
          <a:xfrm>
            <a:off x="1028700" y="2487298"/>
            <a:ext cx="16230600" cy="5418000"/>
          </a:xfrm>
          <a:prstGeom prst="rect">
            <a:avLst/>
          </a:prstGeom>
          <a:noFill/>
          <a:ln>
            <a:noFill/>
          </a:ln>
        </p:spPr>
        <p:txBody>
          <a:bodyPr spcFirstLastPara="1" wrap="square" lIns="0" tIns="0" rIns="0" bIns="0" anchor="t" anchorCtr="0">
            <a:spAutoFit/>
          </a:bodyPr>
          <a:lstStyle/>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Obey God immediately.</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Obey God even if it does not make sense.</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Obey God even when you cannot see the personal benefit.</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b="1">
                <a:solidFill>
                  <a:srgbClr val="FFFFFF"/>
                </a:solidFill>
              </a:rPr>
              <a:t>Obey God even if it is painful.</a:t>
            </a:r>
            <a:endParaRPr sz="5500" b="1">
              <a:solidFill>
                <a:srgbClr val="FFFFFF"/>
              </a:solidFill>
            </a:endParaRPr>
          </a:p>
        </p:txBody>
      </p:sp>
      <p:sp>
        <p:nvSpPr>
          <p:cNvPr id="208" name="Google Shape;208;g33c96cb6cc2_0_28"/>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rgbClr val="FFFFFF"/>
                </a:solidFill>
                <a:latin typeface="Libre Baskerville"/>
                <a:ea typeface="Libre Baskerville"/>
                <a:cs typeface="Libre Baskerville"/>
                <a:sym typeface="Libre Baskerville"/>
              </a:rPr>
              <a:t>Sermon Points</a:t>
            </a:r>
            <a:endParaRPr sz="6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pic>
        <p:nvPicPr>
          <p:cNvPr id="213" name="Google Shape;213;g33decc79ba1_0_66"/>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14" name="Google Shape;214;g33decc79ba1_0_66"/>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chemeClr val="lt1"/>
                </a:solidFill>
                <a:latin typeface="Libre Baskerville"/>
                <a:ea typeface="Libre Baskerville"/>
                <a:cs typeface="Libre Baskerville"/>
                <a:sym typeface="Libre Baskerville"/>
              </a:rPr>
              <a:t>1 Samuel 15:22-23 (ESV)</a:t>
            </a:r>
            <a:endParaRPr sz="6000"/>
          </a:p>
        </p:txBody>
      </p:sp>
      <p:sp>
        <p:nvSpPr>
          <p:cNvPr id="215" name="Google Shape;215;g33decc79ba1_0_66"/>
          <p:cNvSpPr txBox="1"/>
          <p:nvPr/>
        </p:nvSpPr>
        <p:spPr>
          <a:xfrm>
            <a:off x="1028700" y="2487298"/>
            <a:ext cx="16230600" cy="84996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22</a:t>
            </a:r>
            <a:r>
              <a:rPr lang="en-US" sz="5500">
                <a:solidFill>
                  <a:srgbClr val="FFFFFF"/>
                </a:solidFill>
              </a:rPr>
              <a:t> And Samuel said,</a:t>
            </a:r>
            <a:endParaRPr sz="5500">
              <a:solidFill>
                <a:srgbClr val="FFFFFF"/>
              </a:solidFill>
            </a:endParaRPr>
          </a:p>
          <a:p>
            <a:pPr marL="0" marR="0" lvl="0" indent="0" algn="l" rtl="0">
              <a:lnSpc>
                <a:spcPct val="113000"/>
              </a:lnSpc>
              <a:spcBef>
                <a:spcPts val="0"/>
              </a:spcBef>
              <a:spcAft>
                <a:spcPts val="0"/>
              </a:spcAft>
              <a:buNone/>
            </a:pPr>
            <a:r>
              <a:rPr lang="en-US" sz="5500">
                <a:solidFill>
                  <a:srgbClr val="FFFFFF"/>
                </a:solidFill>
              </a:rPr>
              <a:t>Has the Lord as great delight in burnt offerings and sacrifices, as in obeying the voice of the Lord?</a:t>
            </a:r>
            <a:endParaRPr sz="5500">
              <a:solidFill>
                <a:srgbClr val="FFFFFF"/>
              </a:solidFill>
            </a:endParaRPr>
          </a:p>
          <a:p>
            <a:pPr marL="0" marR="0" lvl="0" indent="0" algn="l" rtl="0">
              <a:lnSpc>
                <a:spcPct val="113000"/>
              </a:lnSpc>
              <a:spcBef>
                <a:spcPts val="0"/>
              </a:spcBef>
              <a:spcAft>
                <a:spcPts val="0"/>
              </a:spcAft>
              <a:buNone/>
            </a:pPr>
            <a:r>
              <a:rPr lang="en-US" sz="5500">
                <a:solidFill>
                  <a:srgbClr val="FFFFFF"/>
                </a:solidFill>
              </a:rPr>
              <a:t>Behold, to obey is better than sacrifice,</a:t>
            </a:r>
            <a:endParaRPr sz="5500">
              <a:solidFill>
                <a:srgbClr val="FFFFFF"/>
              </a:solidFill>
            </a:endParaRPr>
          </a:p>
          <a:p>
            <a:pPr marL="0" marR="0" lvl="0" indent="0" algn="l" rtl="0">
              <a:lnSpc>
                <a:spcPct val="113000"/>
              </a:lnSpc>
              <a:spcBef>
                <a:spcPts val="0"/>
              </a:spcBef>
              <a:spcAft>
                <a:spcPts val="0"/>
              </a:spcAft>
              <a:buNone/>
            </a:pPr>
            <a:r>
              <a:rPr lang="en-US" sz="5500">
                <a:solidFill>
                  <a:srgbClr val="FFFFFF"/>
                </a:solidFill>
              </a:rPr>
              <a:t>and to listen than the fat of rams.</a:t>
            </a: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pic>
        <p:nvPicPr>
          <p:cNvPr id="92" name="Google Shape;92;p3"/>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93" name="Google Shape;93;p3"/>
          <p:cNvSpPr txBox="1"/>
          <p:nvPr/>
        </p:nvSpPr>
        <p:spPr>
          <a:xfrm>
            <a:off x="1028700" y="942975"/>
            <a:ext cx="86631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rgbClr val="FFFFFF"/>
                </a:solidFill>
                <a:latin typeface="Libre Baskerville"/>
                <a:ea typeface="Libre Baskerville"/>
                <a:cs typeface="Libre Baskerville"/>
                <a:sym typeface="Libre Baskerville"/>
              </a:rPr>
              <a:t>John 14:21 (ESV)</a:t>
            </a:r>
            <a:endParaRPr sz="6000"/>
          </a:p>
        </p:txBody>
      </p:sp>
      <p:sp>
        <p:nvSpPr>
          <p:cNvPr id="94" name="Google Shape;94;p3"/>
          <p:cNvSpPr txBox="1"/>
          <p:nvPr/>
        </p:nvSpPr>
        <p:spPr>
          <a:xfrm>
            <a:off x="1028700" y="2487311"/>
            <a:ext cx="16230600" cy="1862400"/>
          </a:xfrm>
          <a:prstGeom prst="rect">
            <a:avLst/>
          </a:prstGeom>
          <a:noFill/>
          <a:ln>
            <a:noFill/>
          </a:ln>
        </p:spPr>
        <p:txBody>
          <a:bodyPr spcFirstLastPara="1" wrap="square" lIns="0" tIns="0" rIns="0" bIns="0" anchor="t" anchorCtr="0">
            <a:spAutoFit/>
          </a:bodyPr>
          <a:lstStyle/>
          <a:p>
            <a:pPr marL="0" marR="0" lvl="0" indent="0" algn="l" rtl="0">
              <a:lnSpc>
                <a:spcPct val="120000"/>
              </a:lnSpc>
              <a:spcBef>
                <a:spcPts val="0"/>
              </a:spcBef>
              <a:spcAft>
                <a:spcPts val="0"/>
              </a:spcAft>
              <a:buNone/>
            </a:pPr>
            <a:r>
              <a:rPr lang="en-US" sz="5500" b="1" i="0" u="none" strike="noStrike" cap="none">
                <a:solidFill>
                  <a:srgbClr val="FFFFFF"/>
                </a:solidFill>
                <a:latin typeface="Arial"/>
                <a:ea typeface="Arial"/>
                <a:cs typeface="Arial"/>
                <a:sym typeface="Arial"/>
              </a:rPr>
              <a:t>21</a:t>
            </a:r>
            <a:r>
              <a:rPr lang="en-US" sz="5500" b="0" i="0" u="none" strike="noStrike" cap="none">
                <a:solidFill>
                  <a:srgbClr val="FFFFFF"/>
                </a:solidFill>
                <a:latin typeface="Arial"/>
                <a:ea typeface="Arial"/>
                <a:cs typeface="Arial"/>
                <a:sym typeface="Arial"/>
              </a:rPr>
              <a:t> </a:t>
            </a:r>
            <a:r>
              <a:rPr lang="en-US" sz="5500">
                <a:solidFill>
                  <a:srgbClr val="FFFFFF"/>
                </a:solidFill>
              </a:rPr>
              <a:t>Whoever has my commandments and keeps them, he it is who loves me.</a:t>
            </a:r>
            <a:endParaRPr sz="5500"/>
          </a:p>
        </p:txBody>
      </p:sp>
      <p:sp>
        <p:nvSpPr>
          <p:cNvPr id="95" name="Google Shape;95;p3"/>
          <p:cNvSpPr txBox="1"/>
          <p:nvPr/>
        </p:nvSpPr>
        <p:spPr>
          <a:xfrm>
            <a:off x="1028700" y="5260388"/>
            <a:ext cx="86631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rgbClr val="FFFFFF"/>
                </a:solidFill>
                <a:latin typeface="Libre Baskerville"/>
                <a:ea typeface="Libre Baskerville"/>
                <a:cs typeface="Libre Baskerville"/>
                <a:sym typeface="Libre Baskerville"/>
              </a:rPr>
              <a:t>1 John 5:3 (ESV)</a:t>
            </a:r>
            <a:endParaRPr sz="6000"/>
          </a:p>
        </p:txBody>
      </p:sp>
      <p:sp>
        <p:nvSpPr>
          <p:cNvPr id="96" name="Google Shape;96;p3"/>
          <p:cNvSpPr txBox="1"/>
          <p:nvPr/>
        </p:nvSpPr>
        <p:spPr>
          <a:xfrm>
            <a:off x="1028700" y="6804724"/>
            <a:ext cx="16230600" cy="2878500"/>
          </a:xfrm>
          <a:prstGeom prst="rect">
            <a:avLst/>
          </a:prstGeom>
          <a:noFill/>
          <a:ln>
            <a:noFill/>
          </a:ln>
        </p:spPr>
        <p:txBody>
          <a:bodyPr spcFirstLastPara="1" wrap="square" lIns="0" tIns="0" rIns="0" bIns="0" anchor="t" anchorCtr="0">
            <a:spAutoFit/>
          </a:bodyPr>
          <a:lstStyle/>
          <a:p>
            <a:pPr marL="0" marR="0" lvl="0" indent="0" algn="l" rtl="0">
              <a:lnSpc>
                <a:spcPct val="120000"/>
              </a:lnSpc>
              <a:spcBef>
                <a:spcPts val="0"/>
              </a:spcBef>
              <a:spcAft>
                <a:spcPts val="0"/>
              </a:spcAft>
              <a:buNone/>
            </a:pPr>
            <a:r>
              <a:rPr lang="en-US" sz="5500" b="1">
                <a:solidFill>
                  <a:srgbClr val="FFFFFF"/>
                </a:solidFill>
              </a:rPr>
              <a:t>3</a:t>
            </a:r>
            <a:r>
              <a:rPr lang="en-US" sz="5500" b="0" i="0" u="none" strike="noStrike" cap="none">
                <a:solidFill>
                  <a:srgbClr val="FFFFFF"/>
                </a:solidFill>
                <a:latin typeface="Arial"/>
                <a:ea typeface="Arial"/>
                <a:cs typeface="Arial"/>
                <a:sym typeface="Arial"/>
              </a:rPr>
              <a:t> </a:t>
            </a:r>
            <a:r>
              <a:rPr lang="en-US" sz="5500">
                <a:solidFill>
                  <a:srgbClr val="FFFFFF"/>
                </a:solidFill>
              </a:rPr>
              <a:t>For this is the love of God, that we keep his commandments. And his commandments are not burdensome.</a:t>
            </a:r>
            <a:endParaRPr sz="55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220" name="Google Shape;220;g33decc79ba1_0_72"/>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21" name="Google Shape;221;g33decc79ba1_0_72"/>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chemeClr val="lt1"/>
                </a:solidFill>
                <a:latin typeface="Libre Baskerville"/>
                <a:ea typeface="Libre Baskerville"/>
                <a:cs typeface="Libre Baskerville"/>
                <a:sym typeface="Libre Baskerville"/>
              </a:rPr>
              <a:t>1 Samuel 15:22-23 (ESV)</a:t>
            </a:r>
            <a:endParaRPr sz="6000"/>
          </a:p>
        </p:txBody>
      </p:sp>
      <p:sp>
        <p:nvSpPr>
          <p:cNvPr id="222" name="Google Shape;222;g33decc79ba1_0_72"/>
          <p:cNvSpPr txBox="1"/>
          <p:nvPr/>
        </p:nvSpPr>
        <p:spPr>
          <a:xfrm>
            <a:off x="1028700" y="2487298"/>
            <a:ext cx="16230600" cy="84996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23</a:t>
            </a:r>
            <a:r>
              <a:rPr lang="en-US" sz="5500">
                <a:solidFill>
                  <a:srgbClr val="FFFFFF"/>
                </a:solidFill>
              </a:rPr>
              <a:t> For rebellion is as the sin of divination,</a:t>
            </a:r>
            <a:endParaRPr sz="5500">
              <a:solidFill>
                <a:srgbClr val="FFFFFF"/>
              </a:solidFill>
            </a:endParaRPr>
          </a:p>
          <a:p>
            <a:pPr marL="0" marR="0" lvl="0" indent="0" algn="l" rtl="0">
              <a:lnSpc>
                <a:spcPct val="113000"/>
              </a:lnSpc>
              <a:spcBef>
                <a:spcPts val="0"/>
              </a:spcBef>
              <a:spcAft>
                <a:spcPts val="0"/>
              </a:spcAft>
              <a:buNone/>
            </a:pPr>
            <a:r>
              <a:rPr lang="en-US" sz="5500">
                <a:solidFill>
                  <a:srgbClr val="FFFFFF"/>
                </a:solidFill>
              </a:rPr>
              <a:t>and presumption is as iniquity and idolatry.</a:t>
            </a:r>
            <a:endParaRPr sz="5500">
              <a:solidFill>
                <a:srgbClr val="FFFFFF"/>
              </a:solidFill>
            </a:endParaRPr>
          </a:p>
          <a:p>
            <a:pPr marL="0" marR="0" lvl="0" indent="0" algn="l" rtl="0">
              <a:lnSpc>
                <a:spcPct val="113000"/>
              </a:lnSpc>
              <a:spcBef>
                <a:spcPts val="0"/>
              </a:spcBef>
              <a:spcAft>
                <a:spcPts val="0"/>
              </a:spcAft>
              <a:buNone/>
            </a:pPr>
            <a:r>
              <a:rPr lang="en-US" sz="5500">
                <a:solidFill>
                  <a:srgbClr val="FFFFFF"/>
                </a:solidFill>
              </a:rPr>
              <a:t>Because you have rejected the word of the Lord,</a:t>
            </a:r>
            <a:endParaRPr sz="5500">
              <a:solidFill>
                <a:srgbClr val="FFFFFF"/>
              </a:solidFill>
            </a:endParaRPr>
          </a:p>
          <a:p>
            <a:pPr marL="0" marR="0" lvl="0" indent="0" algn="l" rtl="0">
              <a:lnSpc>
                <a:spcPct val="113000"/>
              </a:lnSpc>
              <a:spcBef>
                <a:spcPts val="0"/>
              </a:spcBef>
              <a:spcAft>
                <a:spcPts val="0"/>
              </a:spcAft>
              <a:buNone/>
            </a:pPr>
            <a:r>
              <a:rPr lang="en-US" sz="5500">
                <a:solidFill>
                  <a:srgbClr val="FFFFFF"/>
                </a:solidFill>
              </a:rPr>
              <a:t>he has also rejected you from being king.</a:t>
            </a: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pic>
        <p:nvPicPr>
          <p:cNvPr id="227" name="Google Shape;227;g33c96cb6cc2_0_34"/>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28" name="Google Shape;228;g33c96cb6cc2_0_34"/>
          <p:cNvSpPr txBox="1"/>
          <p:nvPr/>
        </p:nvSpPr>
        <p:spPr>
          <a:xfrm>
            <a:off x="1028700" y="2487298"/>
            <a:ext cx="16230600" cy="6561000"/>
          </a:xfrm>
          <a:prstGeom prst="rect">
            <a:avLst/>
          </a:prstGeom>
          <a:noFill/>
          <a:ln>
            <a:noFill/>
          </a:ln>
        </p:spPr>
        <p:txBody>
          <a:bodyPr spcFirstLastPara="1" wrap="square" lIns="0" tIns="0" rIns="0" bIns="0" anchor="t" anchorCtr="0">
            <a:spAutoFit/>
          </a:bodyPr>
          <a:lstStyle/>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Obey God immediately.</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Obey God even if it does not make sense.</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Obey God even when you cannot see the personal benefit.</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Obey God even if it is painful.</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b="1">
                <a:solidFill>
                  <a:srgbClr val="FFFFFF"/>
                </a:solidFill>
              </a:rPr>
              <a:t>Obey God to completion.</a:t>
            </a:r>
            <a:endParaRPr sz="5500" b="1">
              <a:solidFill>
                <a:srgbClr val="FFFFFF"/>
              </a:solidFill>
            </a:endParaRPr>
          </a:p>
        </p:txBody>
      </p:sp>
      <p:sp>
        <p:nvSpPr>
          <p:cNvPr id="229" name="Google Shape;229;g33c96cb6cc2_0_34"/>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rgbClr val="FFFFFF"/>
                </a:solidFill>
                <a:latin typeface="Libre Baskerville"/>
                <a:ea typeface="Libre Baskerville"/>
                <a:cs typeface="Libre Baskerville"/>
                <a:sym typeface="Libre Baskerville"/>
              </a:rPr>
              <a:t>Sermon Points</a:t>
            </a:r>
            <a:endParaRPr sz="6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pic>
        <p:nvPicPr>
          <p:cNvPr id="234" name="Google Shape;234;p17"/>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35" name="Google Shape;235;p17"/>
          <p:cNvSpPr txBox="1"/>
          <p:nvPr/>
        </p:nvSpPr>
        <p:spPr>
          <a:xfrm>
            <a:off x="1028700" y="942975"/>
            <a:ext cx="10093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i="0" u="none" strike="noStrike" cap="none">
                <a:solidFill>
                  <a:srgbClr val="FFFFFF"/>
                </a:solidFill>
                <a:latin typeface="Libre Baskerville"/>
                <a:ea typeface="Libre Baskerville"/>
                <a:cs typeface="Libre Baskerville"/>
                <a:sym typeface="Libre Baskerville"/>
              </a:rPr>
              <a:t>Reflective Questions</a:t>
            </a:r>
            <a:endParaRPr sz="6000"/>
          </a:p>
        </p:txBody>
      </p:sp>
      <p:sp>
        <p:nvSpPr>
          <p:cNvPr id="236" name="Google Shape;236;p17"/>
          <p:cNvSpPr txBox="1"/>
          <p:nvPr/>
        </p:nvSpPr>
        <p:spPr>
          <a:xfrm>
            <a:off x="1028700" y="2496836"/>
            <a:ext cx="15758100" cy="1947000"/>
          </a:xfrm>
          <a:prstGeom prst="rect">
            <a:avLst/>
          </a:prstGeom>
          <a:noFill/>
          <a:ln>
            <a:noFill/>
          </a:ln>
        </p:spPr>
        <p:txBody>
          <a:bodyPr spcFirstLastPara="1" wrap="square" lIns="0" tIns="0" rIns="0" bIns="0" anchor="t" anchorCtr="0">
            <a:spAutoFit/>
          </a:bodyPr>
          <a:lstStyle/>
          <a:p>
            <a:pPr marL="857250" marR="0" lvl="0" indent="-577850" algn="l" rtl="0">
              <a:lnSpc>
                <a:spcPct val="130000"/>
              </a:lnSpc>
              <a:spcBef>
                <a:spcPts val="0"/>
              </a:spcBef>
              <a:spcAft>
                <a:spcPts val="0"/>
              </a:spcAft>
              <a:buClr>
                <a:srgbClr val="FFFFFF"/>
              </a:buClr>
              <a:buSzPts val="5500"/>
              <a:buAutoNum type="arabicPeriod"/>
            </a:pPr>
            <a:r>
              <a:rPr lang="en-US" sz="5500">
                <a:solidFill>
                  <a:srgbClr val="FFFFFF"/>
                </a:solidFill>
              </a:rPr>
              <a:t>When last did you preach the word, outside of church and small group?</a:t>
            </a:r>
            <a:endParaRPr sz="5500">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pic>
        <p:nvPicPr>
          <p:cNvPr id="241" name="Google Shape;241;g33c96cb6cc2_0_40"/>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42" name="Google Shape;242;g33c96cb6cc2_0_40"/>
          <p:cNvSpPr txBox="1"/>
          <p:nvPr/>
        </p:nvSpPr>
        <p:spPr>
          <a:xfrm>
            <a:off x="1028700" y="942975"/>
            <a:ext cx="10093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i="0" u="none" strike="noStrike" cap="none">
                <a:solidFill>
                  <a:srgbClr val="FFFFFF"/>
                </a:solidFill>
                <a:latin typeface="Libre Baskerville"/>
                <a:ea typeface="Libre Baskerville"/>
                <a:cs typeface="Libre Baskerville"/>
                <a:sym typeface="Libre Baskerville"/>
              </a:rPr>
              <a:t>Reflective Questions</a:t>
            </a:r>
            <a:endParaRPr sz="6000"/>
          </a:p>
        </p:txBody>
      </p:sp>
      <p:sp>
        <p:nvSpPr>
          <p:cNvPr id="243" name="Google Shape;243;g33c96cb6cc2_0_40"/>
          <p:cNvSpPr txBox="1"/>
          <p:nvPr/>
        </p:nvSpPr>
        <p:spPr>
          <a:xfrm>
            <a:off x="1028700" y="2496836"/>
            <a:ext cx="15758100" cy="5901616"/>
          </a:xfrm>
          <a:prstGeom prst="rect">
            <a:avLst/>
          </a:prstGeom>
          <a:noFill/>
          <a:ln>
            <a:noFill/>
          </a:ln>
        </p:spPr>
        <p:txBody>
          <a:bodyPr spcFirstLastPara="1" wrap="square" lIns="0" tIns="0" rIns="0" bIns="0" anchor="t" anchorCtr="0">
            <a:spAutoFit/>
          </a:bodyPr>
          <a:lstStyle/>
          <a:p>
            <a:pPr marL="857250" marR="0" lvl="0" indent="-577850" algn="l" rtl="0">
              <a:lnSpc>
                <a:spcPct val="130000"/>
              </a:lnSpc>
              <a:spcBef>
                <a:spcPts val="0"/>
              </a:spcBef>
              <a:spcAft>
                <a:spcPts val="0"/>
              </a:spcAft>
              <a:buClr>
                <a:srgbClr val="FFFFFF"/>
              </a:buClr>
              <a:buSzPts val="5500"/>
              <a:buAutoNum type="arabicPeriod"/>
            </a:pPr>
            <a:r>
              <a:rPr lang="en-US" sz="5500" dirty="0">
                <a:solidFill>
                  <a:srgbClr val="FFFFFF"/>
                </a:solidFill>
              </a:rPr>
              <a:t>When last did you preach the word, outside of church and small group?</a:t>
            </a:r>
          </a:p>
          <a:p>
            <a:pPr marL="857250" indent="-577850">
              <a:lnSpc>
                <a:spcPct val="130000"/>
              </a:lnSpc>
              <a:buClr>
                <a:srgbClr val="FFFFFF"/>
              </a:buClr>
              <a:buSzPts val="5500"/>
              <a:buFont typeface="Arial"/>
              <a:buAutoNum type="arabicPeriod"/>
            </a:pPr>
            <a:r>
              <a:rPr lang="en-US" sz="5500" dirty="0">
                <a:solidFill>
                  <a:srgbClr val="FFFFFF"/>
                </a:solidFill>
              </a:rPr>
              <a:t>Is there a hard conversation you should have, that you have set aside and delayed?</a:t>
            </a:r>
          </a:p>
          <a:p>
            <a:pPr marL="857250" marR="0" lvl="0" indent="-577850" algn="l" rtl="0">
              <a:lnSpc>
                <a:spcPct val="130000"/>
              </a:lnSpc>
              <a:spcBef>
                <a:spcPts val="0"/>
              </a:spcBef>
              <a:spcAft>
                <a:spcPts val="0"/>
              </a:spcAft>
              <a:buClr>
                <a:srgbClr val="FFFFFF"/>
              </a:buClr>
              <a:buSzPts val="5500"/>
              <a:buAutoNum type="arabicPeriod"/>
            </a:pPr>
            <a:endParaRPr sz="5500" dirty="0">
              <a:solidFill>
                <a:srgbClr val="FFFFFF"/>
              </a:solidFill>
            </a:endParaRPr>
          </a:p>
          <a:p>
            <a:pPr marL="0" marR="0" lvl="0" indent="0" algn="l" rtl="0">
              <a:lnSpc>
                <a:spcPct val="130000"/>
              </a:lnSpc>
              <a:spcBef>
                <a:spcPts val="0"/>
              </a:spcBef>
              <a:spcAft>
                <a:spcPts val="0"/>
              </a:spcAft>
              <a:buNone/>
            </a:pPr>
            <a:endParaRPr sz="2000" dirty="0">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pic>
        <p:nvPicPr>
          <p:cNvPr id="248" name="Google Shape;248;g33c96cb6cc2_0_46"/>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49" name="Google Shape;249;g33c96cb6cc2_0_46"/>
          <p:cNvSpPr txBox="1"/>
          <p:nvPr/>
        </p:nvSpPr>
        <p:spPr>
          <a:xfrm>
            <a:off x="1028700" y="942975"/>
            <a:ext cx="10093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i="0" u="none" strike="noStrike" cap="none">
                <a:solidFill>
                  <a:srgbClr val="FFFFFF"/>
                </a:solidFill>
                <a:latin typeface="Libre Baskerville"/>
                <a:ea typeface="Libre Baskerville"/>
                <a:cs typeface="Libre Baskerville"/>
                <a:sym typeface="Libre Baskerville"/>
              </a:rPr>
              <a:t>Reflective Questions</a:t>
            </a:r>
            <a:endParaRPr sz="6000"/>
          </a:p>
        </p:txBody>
      </p:sp>
      <p:sp>
        <p:nvSpPr>
          <p:cNvPr id="250" name="Google Shape;250;g33c96cb6cc2_0_46"/>
          <p:cNvSpPr txBox="1"/>
          <p:nvPr/>
        </p:nvSpPr>
        <p:spPr>
          <a:xfrm>
            <a:off x="1028700" y="2496836"/>
            <a:ext cx="15758100" cy="8502328"/>
          </a:xfrm>
          <a:prstGeom prst="rect">
            <a:avLst/>
          </a:prstGeom>
          <a:noFill/>
          <a:ln>
            <a:noFill/>
          </a:ln>
        </p:spPr>
        <p:txBody>
          <a:bodyPr spcFirstLastPara="1" wrap="square" lIns="0" tIns="0" rIns="0" bIns="0" anchor="t" anchorCtr="0">
            <a:spAutoFit/>
          </a:bodyPr>
          <a:lstStyle/>
          <a:p>
            <a:pPr marL="857250" marR="0" lvl="0" indent="-577850" algn="l" rtl="0">
              <a:lnSpc>
                <a:spcPct val="130000"/>
              </a:lnSpc>
              <a:spcBef>
                <a:spcPts val="0"/>
              </a:spcBef>
              <a:spcAft>
                <a:spcPts val="0"/>
              </a:spcAft>
              <a:buClr>
                <a:srgbClr val="FFFFFF"/>
              </a:buClr>
              <a:buSzPts val="5500"/>
              <a:buAutoNum type="arabicPeriod"/>
            </a:pPr>
            <a:r>
              <a:rPr lang="en-US" sz="5500" dirty="0">
                <a:solidFill>
                  <a:srgbClr val="FFFFFF"/>
                </a:solidFill>
              </a:rPr>
              <a:t>When last did you preach the word, outside of church and small group?</a:t>
            </a:r>
          </a:p>
          <a:p>
            <a:pPr marL="857250" indent="-577850">
              <a:lnSpc>
                <a:spcPct val="130000"/>
              </a:lnSpc>
              <a:buClr>
                <a:srgbClr val="FFFFFF"/>
              </a:buClr>
              <a:buSzPts val="5500"/>
              <a:buFont typeface="Arial"/>
              <a:buAutoNum type="arabicPeriod"/>
            </a:pPr>
            <a:r>
              <a:rPr lang="en-US" sz="5500" dirty="0">
                <a:solidFill>
                  <a:srgbClr val="FFFFFF"/>
                </a:solidFill>
              </a:rPr>
              <a:t>Is there a hard conversation you should have, that you have set aside and delayed?</a:t>
            </a:r>
          </a:p>
          <a:p>
            <a:pPr marL="857250" indent="-577850">
              <a:lnSpc>
                <a:spcPct val="130000"/>
              </a:lnSpc>
              <a:buClr>
                <a:srgbClr val="FFFFFF"/>
              </a:buClr>
              <a:buSzPts val="5500"/>
              <a:buFont typeface="Arial"/>
              <a:buAutoNum type="arabicPeriod"/>
            </a:pPr>
            <a:r>
              <a:rPr lang="en-US" sz="5500" dirty="0">
                <a:solidFill>
                  <a:srgbClr val="FFFFFF"/>
                </a:solidFill>
              </a:rPr>
              <a:t>Is there anyone who you must forgive, because not doing so is disobedience towards God?</a:t>
            </a:r>
          </a:p>
          <a:p>
            <a:pPr marL="857250" marR="0" lvl="0" indent="-577850" algn="l" rtl="0">
              <a:lnSpc>
                <a:spcPct val="130000"/>
              </a:lnSpc>
              <a:spcBef>
                <a:spcPts val="0"/>
              </a:spcBef>
              <a:spcAft>
                <a:spcPts val="0"/>
              </a:spcAft>
              <a:buClr>
                <a:srgbClr val="FFFFFF"/>
              </a:buClr>
              <a:buSzPts val="5500"/>
              <a:buAutoNum type="arabicPeriod"/>
            </a:pPr>
            <a:endParaRPr sz="5500" dirty="0">
              <a:solidFill>
                <a:srgbClr val="FFFFFF"/>
              </a:solidFill>
            </a:endParaRPr>
          </a:p>
          <a:p>
            <a:pPr marL="0" marR="0" lvl="0" indent="0" algn="l" rtl="0">
              <a:lnSpc>
                <a:spcPct val="130000"/>
              </a:lnSpc>
              <a:spcBef>
                <a:spcPts val="0"/>
              </a:spcBef>
              <a:spcAft>
                <a:spcPts val="0"/>
              </a:spcAft>
              <a:buNone/>
            </a:pPr>
            <a:endParaRPr sz="2000" dirty="0">
              <a:solidFill>
                <a:srgbClr val="FFFFFF"/>
              </a:solidFill>
            </a:endParaRPr>
          </a:p>
          <a:p>
            <a:pPr marL="0" marR="0" lvl="0" indent="0" algn="l" rtl="0">
              <a:lnSpc>
                <a:spcPct val="130000"/>
              </a:lnSpc>
              <a:spcBef>
                <a:spcPts val="0"/>
              </a:spcBef>
              <a:spcAft>
                <a:spcPts val="0"/>
              </a:spcAft>
              <a:buNone/>
            </a:pPr>
            <a:endParaRPr sz="2000" dirty="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Google Shape;101;p4"/>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02" name="Google Shape;102;p4"/>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rgbClr val="FFFFFF"/>
                </a:solidFill>
                <a:latin typeface="Libre Baskerville"/>
                <a:ea typeface="Libre Baskerville"/>
                <a:cs typeface="Libre Baskerville"/>
                <a:sym typeface="Libre Baskerville"/>
              </a:rPr>
              <a:t>1 Samuel 2:29-30</a:t>
            </a:r>
            <a:r>
              <a:rPr lang="en-US" sz="6000" b="1" i="0" u="none" strike="noStrike" cap="none">
                <a:solidFill>
                  <a:srgbClr val="FFFFFF"/>
                </a:solidFill>
                <a:latin typeface="Libre Baskerville"/>
                <a:ea typeface="Libre Baskerville"/>
                <a:cs typeface="Libre Baskerville"/>
                <a:sym typeface="Libre Baskerville"/>
              </a:rPr>
              <a:t> (ESV)</a:t>
            </a:r>
            <a:endParaRPr sz="6000"/>
          </a:p>
        </p:txBody>
      </p:sp>
      <p:sp>
        <p:nvSpPr>
          <p:cNvPr id="103" name="Google Shape;103;p4"/>
          <p:cNvSpPr txBox="1"/>
          <p:nvPr/>
        </p:nvSpPr>
        <p:spPr>
          <a:xfrm>
            <a:off x="1028700" y="2487298"/>
            <a:ext cx="16230600" cy="65865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29</a:t>
            </a:r>
            <a:r>
              <a:rPr lang="en-US" sz="5500">
                <a:solidFill>
                  <a:srgbClr val="FFFFFF"/>
                </a:solidFill>
              </a:rPr>
              <a:t> Why then do you scorn my sacrifices and my offerings that I commanded, and honor your sons above me by fattening yourselves on the choicest parts of every offering of my people Israel? </a:t>
            </a:r>
            <a:r>
              <a:rPr lang="en-US" sz="5500" b="1">
                <a:solidFill>
                  <a:srgbClr val="FFFFFF"/>
                </a:solidFill>
              </a:rPr>
              <a:t>30</a:t>
            </a:r>
            <a:r>
              <a:rPr lang="en-US" sz="5500">
                <a:solidFill>
                  <a:srgbClr val="FFFFFF"/>
                </a:solidFill>
              </a:rPr>
              <a:t> Therefore the Lord, the God of Israel, declares: I promised that your house and the house of your father should go in and out before me forever,</a:t>
            </a:r>
            <a:endParaRPr sz="55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108" name="Google Shape;108;g33c96cb6cc2_0_3"/>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09" name="Google Shape;109;g33c96cb6cc2_0_3"/>
          <p:cNvSpPr txBox="1"/>
          <p:nvPr/>
        </p:nvSpPr>
        <p:spPr>
          <a:xfrm>
            <a:off x="1028700" y="942975"/>
            <a:ext cx="9724200" cy="1292662"/>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dirty="0">
                <a:solidFill>
                  <a:srgbClr val="FFFFFF"/>
                </a:solidFill>
                <a:latin typeface="Libre Baskerville"/>
                <a:ea typeface="Libre Baskerville"/>
                <a:cs typeface="Libre Baskerville"/>
                <a:sym typeface="Libre Baskerville"/>
              </a:rPr>
              <a:t>1 Samuel 2:29-30</a:t>
            </a:r>
            <a:r>
              <a:rPr lang="en-US" sz="6000" b="1" i="0" u="none" strike="noStrike" cap="none" dirty="0">
                <a:solidFill>
                  <a:srgbClr val="FFFFFF"/>
                </a:solidFill>
                <a:latin typeface="Libre Baskerville"/>
                <a:ea typeface="Libre Baskerville"/>
                <a:cs typeface="Libre Baskerville"/>
                <a:sym typeface="Libre Baskerville"/>
              </a:rPr>
              <a:t> (ESV)</a:t>
            </a:r>
            <a:endParaRPr sz="6000" dirty="0"/>
          </a:p>
        </p:txBody>
      </p:sp>
      <p:sp>
        <p:nvSpPr>
          <p:cNvPr id="110" name="Google Shape;110;g33c96cb6cc2_0_3"/>
          <p:cNvSpPr txBox="1"/>
          <p:nvPr/>
        </p:nvSpPr>
        <p:spPr>
          <a:xfrm>
            <a:off x="1028700" y="2487298"/>
            <a:ext cx="16230600" cy="27600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a:solidFill>
                  <a:srgbClr val="FFFFFF"/>
                </a:solidFill>
              </a:rPr>
              <a:t>but now the Lord declares: Far be it from me, for those who honor me I will honor, and those who despise me shall be lightly esteemed.</a:t>
            </a:r>
            <a:endParaRPr sz="55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pic>
        <p:nvPicPr>
          <p:cNvPr id="115" name="Google Shape;115;g33decc79ba1_0_0"/>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16" name="Google Shape;116;g33decc79ba1_0_0"/>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rgbClr val="FFFFFF"/>
                </a:solidFill>
                <a:latin typeface="Libre Baskerville"/>
                <a:ea typeface="Libre Baskerville"/>
                <a:cs typeface="Libre Baskerville"/>
                <a:sym typeface="Libre Baskerville"/>
              </a:rPr>
              <a:t>James 4:17</a:t>
            </a:r>
            <a:r>
              <a:rPr lang="en-US" sz="6000" b="1" i="0" u="none" strike="noStrike" cap="none">
                <a:solidFill>
                  <a:srgbClr val="FFFFFF"/>
                </a:solidFill>
                <a:latin typeface="Libre Baskerville"/>
                <a:ea typeface="Libre Baskerville"/>
                <a:cs typeface="Libre Baskerville"/>
                <a:sym typeface="Libre Baskerville"/>
              </a:rPr>
              <a:t> (ESV)</a:t>
            </a:r>
            <a:endParaRPr sz="6000"/>
          </a:p>
        </p:txBody>
      </p:sp>
      <p:sp>
        <p:nvSpPr>
          <p:cNvPr id="117" name="Google Shape;117;g33decc79ba1_0_0"/>
          <p:cNvSpPr txBox="1"/>
          <p:nvPr/>
        </p:nvSpPr>
        <p:spPr>
          <a:xfrm>
            <a:off x="1028700" y="2487298"/>
            <a:ext cx="16230600" cy="18033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17</a:t>
            </a:r>
            <a:r>
              <a:rPr lang="en-US" sz="5500">
                <a:solidFill>
                  <a:srgbClr val="FFFFFF"/>
                </a:solidFill>
              </a:rPr>
              <a:t> So whoever knows the right thing to do and fails to do it, for him it is sin.</a:t>
            </a:r>
            <a:endParaRPr sz="5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122" name="Google Shape;122;g33c96cb6cc2_0_9"/>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23" name="Google Shape;123;g33c96cb6cc2_0_9"/>
          <p:cNvSpPr txBox="1"/>
          <p:nvPr/>
        </p:nvSpPr>
        <p:spPr>
          <a:xfrm>
            <a:off x="1028700" y="2487298"/>
            <a:ext cx="16230600" cy="846600"/>
          </a:xfrm>
          <a:prstGeom prst="rect">
            <a:avLst/>
          </a:prstGeom>
          <a:noFill/>
          <a:ln>
            <a:noFill/>
          </a:ln>
        </p:spPr>
        <p:txBody>
          <a:bodyPr spcFirstLastPara="1" wrap="square" lIns="0" tIns="0" rIns="0" bIns="0" anchor="t" anchorCtr="0">
            <a:spAutoFit/>
          </a:bodyPr>
          <a:lstStyle/>
          <a:p>
            <a:pPr marL="971550" marR="0" lvl="0" indent="-520700" algn="l" rtl="0">
              <a:lnSpc>
                <a:spcPct val="135000"/>
              </a:lnSpc>
              <a:spcBef>
                <a:spcPts val="0"/>
              </a:spcBef>
              <a:spcAft>
                <a:spcPts val="0"/>
              </a:spcAft>
              <a:buClr>
                <a:srgbClr val="FFFFFF"/>
              </a:buClr>
              <a:buSzPts val="5500"/>
              <a:buAutoNum type="arabicPeriod"/>
            </a:pPr>
            <a:r>
              <a:rPr lang="en-US" sz="5500" b="1">
                <a:solidFill>
                  <a:srgbClr val="FFFFFF"/>
                </a:solidFill>
              </a:rPr>
              <a:t>Obey God immediately.</a:t>
            </a:r>
            <a:endParaRPr sz="5500" b="1">
              <a:solidFill>
                <a:srgbClr val="FFFFFF"/>
              </a:solidFill>
            </a:endParaRPr>
          </a:p>
        </p:txBody>
      </p:sp>
      <p:sp>
        <p:nvSpPr>
          <p:cNvPr id="124" name="Google Shape;124;g33c96cb6cc2_0_9"/>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rgbClr val="FFFFFF"/>
                </a:solidFill>
                <a:latin typeface="Libre Baskerville"/>
                <a:ea typeface="Libre Baskerville"/>
                <a:cs typeface="Libre Baskerville"/>
                <a:sym typeface="Libre Baskerville"/>
              </a:rPr>
              <a:t>Sermon Points</a:t>
            </a:r>
            <a:endParaRPr sz="6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pic>
        <p:nvPicPr>
          <p:cNvPr id="129" name="Google Shape;129;g33decc79ba1_0_6"/>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30" name="Google Shape;130;g33decc79ba1_0_6"/>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chemeClr val="lt1"/>
                </a:solidFill>
                <a:latin typeface="Libre Baskerville"/>
                <a:ea typeface="Libre Baskerville"/>
                <a:cs typeface="Libre Baskerville"/>
                <a:sym typeface="Libre Baskerville"/>
              </a:rPr>
              <a:t>Psalm 119:60 (</a:t>
            </a:r>
            <a:r>
              <a:rPr lang="en-US" sz="6000" b="1" i="0" u="none" strike="noStrike" cap="none">
                <a:solidFill>
                  <a:srgbClr val="FFFFFF"/>
                </a:solidFill>
                <a:latin typeface="Libre Baskerville"/>
                <a:ea typeface="Libre Baskerville"/>
                <a:cs typeface="Libre Baskerville"/>
                <a:sym typeface="Libre Baskerville"/>
              </a:rPr>
              <a:t>ESV)</a:t>
            </a:r>
            <a:endParaRPr sz="6000"/>
          </a:p>
        </p:txBody>
      </p:sp>
      <p:sp>
        <p:nvSpPr>
          <p:cNvPr id="131" name="Google Shape;131;g33decc79ba1_0_6"/>
          <p:cNvSpPr txBox="1"/>
          <p:nvPr/>
        </p:nvSpPr>
        <p:spPr>
          <a:xfrm>
            <a:off x="1028700" y="2487298"/>
            <a:ext cx="16230600" cy="27600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60 </a:t>
            </a:r>
            <a:r>
              <a:rPr lang="en-US" sz="5500">
                <a:solidFill>
                  <a:srgbClr val="FFFFFF"/>
                </a:solidFill>
              </a:rPr>
              <a:t>I hasten and do not delay</a:t>
            </a:r>
            <a:endParaRPr sz="5500">
              <a:solidFill>
                <a:srgbClr val="FFFFFF"/>
              </a:solidFill>
            </a:endParaRPr>
          </a:p>
          <a:p>
            <a:pPr marL="0" marR="0" lvl="0" indent="0" algn="l" rtl="0">
              <a:lnSpc>
                <a:spcPct val="113000"/>
              </a:lnSpc>
              <a:spcBef>
                <a:spcPts val="0"/>
              </a:spcBef>
              <a:spcAft>
                <a:spcPts val="0"/>
              </a:spcAft>
              <a:buNone/>
            </a:pPr>
            <a:r>
              <a:rPr lang="en-US" sz="5500">
                <a:solidFill>
                  <a:srgbClr val="FFFFFF"/>
                </a:solidFill>
              </a:rPr>
              <a:t>to keep your commandments.</a:t>
            </a:r>
            <a:endParaRPr sz="5500">
              <a:solidFill>
                <a:srgbClr val="FFFFFF"/>
              </a:solidFill>
            </a:endParaRPr>
          </a:p>
          <a:p>
            <a:pPr marL="0" marR="0" lvl="0" indent="0" algn="l" rtl="0">
              <a:lnSpc>
                <a:spcPct val="113000"/>
              </a:lnSpc>
              <a:spcBef>
                <a:spcPts val="0"/>
              </a:spcBef>
              <a:spcAft>
                <a:spcPts val="0"/>
              </a:spcAft>
              <a:buClr>
                <a:srgbClr val="000000"/>
              </a:buClr>
              <a:buFont typeface="Arial"/>
              <a:buNone/>
            </a:pPr>
            <a:endParaRPr sz="55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pic>
        <p:nvPicPr>
          <p:cNvPr id="136" name="Google Shape;136;g33decc79ba1_0_12"/>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37" name="Google Shape;137;g33decc79ba1_0_12"/>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dirty="0">
                <a:solidFill>
                  <a:schemeClr val="lt1"/>
                </a:solidFill>
                <a:latin typeface="Libre Baskerville"/>
                <a:ea typeface="Libre Baskerville"/>
                <a:cs typeface="Libre Baskerville"/>
                <a:sym typeface="Libre Baskerville"/>
              </a:rPr>
              <a:t>Genesis 22:1-3 (ESV)</a:t>
            </a:r>
            <a:endParaRPr sz="6000" dirty="0"/>
          </a:p>
        </p:txBody>
      </p:sp>
      <p:sp>
        <p:nvSpPr>
          <p:cNvPr id="138" name="Google Shape;138;g33decc79ba1_0_12"/>
          <p:cNvSpPr txBox="1"/>
          <p:nvPr/>
        </p:nvSpPr>
        <p:spPr>
          <a:xfrm>
            <a:off x="1028700" y="2487298"/>
            <a:ext cx="16230600" cy="65865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1 </a:t>
            </a:r>
            <a:r>
              <a:rPr lang="en-US" sz="5500">
                <a:solidFill>
                  <a:srgbClr val="FFFFFF"/>
                </a:solidFill>
              </a:rPr>
              <a:t>After these things God tested Abraham and said to him, Abraham! And he said, Here am I.</a:t>
            </a:r>
            <a:r>
              <a:rPr lang="en-US" sz="5500" b="1">
                <a:solidFill>
                  <a:srgbClr val="FFFFFF"/>
                </a:solidFill>
              </a:rPr>
              <a:t> 2</a:t>
            </a:r>
            <a:r>
              <a:rPr lang="en-US" sz="5500">
                <a:solidFill>
                  <a:srgbClr val="FFFFFF"/>
                </a:solidFill>
              </a:rPr>
              <a:t> He said, Take your son, your only son Isaac, whom you love, and go to the land of Moriah, and offer him there as a burnt offering on one of the mountains of which I shall tell you.</a:t>
            </a: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pic>
        <p:nvPicPr>
          <p:cNvPr id="143" name="Google Shape;143;g33decc79ba1_0_18"/>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44" name="Google Shape;144;g33decc79ba1_0_18"/>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6000" b="1">
                <a:solidFill>
                  <a:schemeClr val="lt1"/>
                </a:solidFill>
                <a:latin typeface="Libre Baskerville"/>
                <a:ea typeface="Libre Baskerville"/>
                <a:cs typeface="Libre Baskerville"/>
                <a:sym typeface="Libre Baskerville"/>
              </a:rPr>
              <a:t>Genesis 22:1-3 (ESV)</a:t>
            </a:r>
            <a:endParaRPr sz="6000"/>
          </a:p>
        </p:txBody>
      </p:sp>
      <p:sp>
        <p:nvSpPr>
          <p:cNvPr id="145" name="Google Shape;145;g33decc79ba1_0_18"/>
          <p:cNvSpPr txBox="1"/>
          <p:nvPr/>
        </p:nvSpPr>
        <p:spPr>
          <a:xfrm>
            <a:off x="1028700" y="2487298"/>
            <a:ext cx="16230600" cy="56298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None/>
            </a:pPr>
            <a:r>
              <a:rPr lang="en-US" sz="5500" b="1">
                <a:solidFill>
                  <a:srgbClr val="FFFFFF"/>
                </a:solidFill>
              </a:rPr>
              <a:t>3 </a:t>
            </a:r>
            <a:r>
              <a:rPr lang="en-US" sz="5500">
                <a:solidFill>
                  <a:srgbClr val="FFFFFF"/>
                </a:solidFill>
              </a:rPr>
              <a:t>So Abraham rose early in the morning, saddled his donkey, and took two of his young men with him, and his son Isaac. And he cut the wood for the burnt offering and arose and went to the place of which God had told him.</a:t>
            </a:r>
            <a:endParaRPr sz="5500">
              <a:solidFill>
                <a:srgbClr val="FFFFFF"/>
              </a:solidFill>
            </a:endParaRPr>
          </a:p>
          <a:p>
            <a:pPr marL="0" marR="0" lvl="0" indent="0" algn="l" rtl="0">
              <a:lnSpc>
                <a:spcPct val="113000"/>
              </a:lnSpc>
              <a:spcBef>
                <a:spcPts val="0"/>
              </a:spcBef>
              <a:spcAft>
                <a:spcPts val="0"/>
              </a:spcAft>
              <a:buNone/>
            </a:pPr>
            <a:endParaRPr sz="5500">
              <a:solidFill>
                <a:srgbClr val="FFFFFF"/>
              </a:solidFil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834</Words>
  <Application>Microsoft Office PowerPoint</Application>
  <PresentationFormat>Custom</PresentationFormat>
  <Paragraphs>79</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vicky byleveldt</cp:lastModifiedBy>
  <cp:revision>3</cp:revision>
  <dcterms:created xsi:type="dcterms:W3CDTF">2006-08-16T00:00:00Z</dcterms:created>
  <dcterms:modified xsi:type="dcterms:W3CDTF">2025-03-11T05:57:36Z</dcterms:modified>
</cp:coreProperties>
</file>