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3" name="Body Level One…"/>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0975692" y="6248400"/>
            <a:ext cx="301909" cy="307340"/>
          </a:xfrm>
          <a:prstGeom prst="rect">
            <a:avLst/>
          </a:prstGeom>
          <a:ln w="12700">
            <a:miter lim="400000"/>
          </a:ln>
        </p:spPr>
        <p:txBody>
          <a:bodyPr wrap="none" lIns="45719" rIns="45719">
            <a:spAutoFit/>
          </a:bodyPr>
          <a:lstStyle>
            <a:lvl1pPr algn="r">
              <a:defRPr sz="14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1pPr>
      <a:lvl2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2pPr>
      <a:lvl3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3pPr>
      <a:lvl4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4pPr>
      <a:lvl5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5pPr>
      <a:lvl6pPr marL="0" marR="0" indent="4572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6pPr>
      <a:lvl7pPr marL="0" marR="0" indent="9144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7pPr>
      <a:lvl8pPr marL="0" marR="0" indent="13716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8pPr>
      <a:lvl9pPr marL="0" marR="0" indent="18288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9pPr>
    </p:titleStyle>
    <p:bodyStyle>
      <a:lvl1pPr marL="342900" marR="0" indent="-3429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1pPr>
      <a:lvl2pPr marL="933450" marR="0" indent="-47625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2pPr>
      <a:lvl3pPr marL="1295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3pPr>
      <a:lvl4pPr marL="1752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4pPr>
      <a:lvl5pPr marL="22098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5pPr>
      <a:lvl6pPr marL="26670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6pPr>
      <a:lvl7pPr marL="31242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7pPr>
      <a:lvl8pPr marL="3581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8pPr>
      <a:lvl9pPr marL="4038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1pPr>
      <a:lvl2pPr marL="0" marR="0" indent="4572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2pPr>
      <a:lvl3pPr marL="0" marR="0" indent="9144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3pPr>
      <a:lvl4pPr marL="0" marR="0" indent="13716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4pPr>
      <a:lvl5pPr marL="0" marR="0" indent="18288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4" name="Group"/>
          <p:cNvGrpSpPr/>
          <p:nvPr/>
        </p:nvGrpSpPr>
        <p:grpSpPr>
          <a:xfrm>
            <a:off x="-231076" y="-8147"/>
            <a:ext cx="13334987" cy="8021393"/>
            <a:chOff x="0" y="0"/>
            <a:chExt cx="13334986" cy="8021392"/>
          </a:xfrm>
        </p:grpSpPr>
        <p:pic>
          <p:nvPicPr>
            <p:cNvPr id="20" name="photo-1421977870504-378093748ae6.jpeg" descr="photo-1421977870504-378093748ae6.jpeg"/>
            <p:cNvPicPr>
              <a:picLocks noChangeAspect="1"/>
            </p:cNvPicPr>
            <p:nvPr/>
          </p:nvPicPr>
          <p:blipFill>
            <a:blip r:embed="rId2">
              <a:extLst/>
            </a:blip>
            <a:srcRect l="5299" t="12603" r="5944" b="12500"/>
            <a:stretch>
              <a:fillRect/>
            </a:stretch>
          </p:blipFill>
          <p:spPr>
            <a:xfrm>
              <a:off x="191248" y="0"/>
              <a:ext cx="12198013" cy="6861382"/>
            </a:xfrm>
            <a:prstGeom prst="rect">
              <a:avLst/>
            </a:prstGeom>
            <a:ln w="12700" cap="flat">
              <a:noFill/>
              <a:miter lim="400000"/>
            </a:ln>
            <a:effectLst/>
          </p:spPr>
        </p:pic>
        <p:sp>
          <p:nvSpPr>
            <p:cNvPr id="21" name="2 Tim 4:1-8"/>
            <p:cNvSpPr txBox="1"/>
            <p:nvPr/>
          </p:nvSpPr>
          <p:spPr>
            <a:xfrm>
              <a:off x="0" y="3468716"/>
              <a:ext cx="8792419" cy="112262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500">
                  <a:effectLst>
                    <a:outerShdw sx="100000" sy="100000" kx="0" ky="0" algn="b" rotWithShape="0" blurRad="12700" dist="38100" dir="2700000">
                      <a:srgbClr val="FFFFFF"/>
                    </a:outerShdw>
                  </a:effectLst>
                  <a:latin typeface="Ink Free"/>
                  <a:ea typeface="Ink Free"/>
                  <a:cs typeface="Ink Free"/>
                  <a:sym typeface="Ink Free"/>
                </a:defRPr>
              </a:lvl1pPr>
            </a:lstStyle>
            <a:p>
              <a:pPr/>
              <a:r>
                <a:t>2 Tim 4:1-8</a:t>
              </a:r>
            </a:p>
          </p:txBody>
        </p:sp>
        <p:pic>
          <p:nvPicPr>
            <p:cNvPr id="22" name="logo_shofar orange.png" descr="logo_shofar orange.png"/>
            <p:cNvPicPr>
              <a:picLocks noChangeAspect="1"/>
            </p:cNvPicPr>
            <p:nvPr/>
          </p:nvPicPr>
          <p:blipFill>
            <a:blip r:embed="rId3">
              <a:extLst/>
            </a:blip>
            <a:stretch>
              <a:fillRect/>
            </a:stretch>
          </p:blipFill>
          <p:spPr>
            <a:xfrm>
              <a:off x="12029726" y="7115626"/>
              <a:ext cx="1305261" cy="905767"/>
            </a:xfrm>
            <a:prstGeom prst="rect">
              <a:avLst/>
            </a:prstGeom>
            <a:ln w="12700" cap="flat">
              <a:noFill/>
              <a:miter lim="400000"/>
            </a:ln>
            <a:effectLst/>
          </p:spPr>
        </p:pic>
        <p:sp>
          <p:nvSpPr>
            <p:cNvPr id="23" name="Part 2: Truth and desire."/>
            <p:cNvSpPr txBox="1"/>
            <p:nvPr/>
          </p:nvSpPr>
          <p:spPr>
            <a:xfrm>
              <a:off x="1133480" y="4582396"/>
              <a:ext cx="10683759" cy="18319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000">
                  <a:effectLst>
                    <a:outerShdw sx="100000" sy="100000" kx="0" ky="0" algn="b" rotWithShape="0" blurRad="12700" dist="38100" dir="2700000">
                      <a:srgbClr val="FFFFFF"/>
                    </a:outerShdw>
                  </a:effectLst>
                  <a:latin typeface="Ink Free"/>
                  <a:ea typeface="Ink Free"/>
                  <a:cs typeface="Ink Free"/>
                  <a:sym typeface="Ink Free"/>
                </a:defRPr>
              </a:lvl1pPr>
            </a:lstStyle>
            <a:p>
              <a:pPr/>
              <a:r>
                <a:t>Part 2: Truth and desire. </a:t>
              </a:r>
            </a:p>
          </p:txBody>
        </p:sp>
      </p:gr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6" name="Image Gallery"/>
          <p:cNvGrpSpPr/>
          <p:nvPr/>
        </p:nvGrpSpPr>
        <p:grpSpPr>
          <a:xfrm>
            <a:off x="-56967" y="-17166"/>
            <a:ext cx="12305934" cy="7489232"/>
            <a:chOff x="0" y="0"/>
            <a:chExt cx="12305933" cy="7489231"/>
          </a:xfrm>
        </p:grpSpPr>
        <p:pic>
          <p:nvPicPr>
            <p:cNvPr id="7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7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77" name="(Eccl 12:13-14) The end of the matter; all has been heard. Fear God and keep his commandments, for this is the whole duty of man. For God will bring every deed into judgment, with every secret thing, whether good or evil."/>
          <p:cNvSpPr txBox="1"/>
          <p:nvPr/>
        </p:nvSpPr>
        <p:spPr>
          <a:xfrm>
            <a:off x="502664" y="1563206"/>
            <a:ext cx="11186672" cy="25123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61473" indent="-561473" defTabSz="2239961">
              <a:buSzPct val="100000"/>
              <a:buAutoNum type="arabicPeriod" startAt="1"/>
              <a:defRPr sz="4200">
                <a:solidFill>
                  <a:srgbClr val="FFFFFF"/>
                </a:solidFill>
                <a:latin typeface="+mj-lt"/>
                <a:ea typeface="+mj-ea"/>
                <a:cs typeface="+mj-cs"/>
                <a:sym typeface="Arial"/>
              </a:defRPr>
            </a:pPr>
            <a:r>
              <a:t>Desire is what leads people away from the Truth.</a:t>
            </a:r>
          </a:p>
          <a:p>
            <a:pPr marL="561473" indent="-561473" defTabSz="2239961">
              <a:buSzPct val="100000"/>
              <a:buAutoNum type="arabicPeriod" startAt="1"/>
              <a:defRPr sz="4200">
                <a:solidFill>
                  <a:srgbClr val="FFFFFF"/>
                </a:solidFill>
                <a:latin typeface="+mj-lt"/>
                <a:ea typeface="+mj-ea"/>
                <a:cs typeface="+mj-cs"/>
                <a:sym typeface="Arial"/>
              </a:defRPr>
            </a:pPr>
            <a:r>
              <a:t>In light of this, the Church is called to reprove, rebuke, and exhort patiently.</a:t>
            </a:r>
          </a:p>
        </p:txBody>
      </p:sp>
      <p:sp>
        <p:nvSpPr>
          <p:cNvPr id="78" name="Truth and desire."/>
          <p:cNvSpPr txBox="1"/>
          <p:nvPr/>
        </p:nvSpPr>
        <p:spPr>
          <a:xfrm>
            <a:off x="502664" y="335246"/>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Truth and desire.</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2" name="Image Gallery"/>
          <p:cNvGrpSpPr/>
          <p:nvPr/>
        </p:nvGrpSpPr>
        <p:grpSpPr>
          <a:xfrm>
            <a:off x="-56967" y="-17166"/>
            <a:ext cx="12305934" cy="7489232"/>
            <a:chOff x="0" y="0"/>
            <a:chExt cx="12305933" cy="7489231"/>
          </a:xfrm>
        </p:grpSpPr>
        <p:pic>
          <p:nvPicPr>
            <p:cNvPr id="80"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81"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83" name="(Eccl 12:13-14) The end of the matter; all has been heard. Fear God and keep his commandments, for this is the whole duty of man. For God will bring every deed into judgment, with every secret thing, whether good or evil."/>
          <p:cNvSpPr txBox="1"/>
          <p:nvPr/>
        </p:nvSpPr>
        <p:spPr>
          <a:xfrm>
            <a:off x="502664" y="1563206"/>
            <a:ext cx="11186672" cy="12931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561473" indent="-561473" defTabSz="2239961">
              <a:buSzPct val="100000"/>
              <a:buAutoNum type="arabicPeriod" startAt="1"/>
              <a:defRPr sz="4200">
                <a:solidFill>
                  <a:srgbClr val="FFFFFF"/>
                </a:solidFill>
                <a:latin typeface="+mj-lt"/>
                <a:ea typeface="+mj-ea"/>
                <a:cs typeface="+mj-cs"/>
                <a:sym typeface="Arial"/>
              </a:defRPr>
            </a:lvl1pPr>
          </a:lstStyle>
          <a:p>
            <a:pPr/>
            <a:r>
              <a:t>Are there desires in you that could lead you away from the truth?</a:t>
            </a:r>
          </a:p>
        </p:txBody>
      </p:sp>
      <p:sp>
        <p:nvSpPr>
          <p:cNvPr id="84" name="Action point"/>
          <p:cNvSpPr txBox="1"/>
          <p:nvPr/>
        </p:nvSpPr>
        <p:spPr>
          <a:xfrm>
            <a:off x="502664" y="3281713"/>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Action point</a:t>
            </a:r>
          </a:p>
        </p:txBody>
      </p:sp>
      <p:sp>
        <p:nvSpPr>
          <p:cNvPr id="85" name="(Eccl 12:13-14) The end of the matter; all has been heard. Fear God and keep his commandments, for this is the whole duty of man. For God will bring every deed into judgment, with every secret thing, whether good or evil."/>
          <p:cNvSpPr txBox="1"/>
          <p:nvPr/>
        </p:nvSpPr>
        <p:spPr>
          <a:xfrm>
            <a:off x="502664" y="4509672"/>
            <a:ext cx="11186672" cy="1293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561473" indent="-561473" defTabSz="2239961">
              <a:buSzPct val="100000"/>
              <a:buAutoNum type="arabicPeriod" startAt="1"/>
              <a:defRPr sz="4200">
                <a:solidFill>
                  <a:srgbClr val="FFFFFF"/>
                </a:solidFill>
                <a:latin typeface="+mj-lt"/>
                <a:ea typeface="+mj-ea"/>
                <a:cs typeface="+mj-cs"/>
                <a:sym typeface="Arial"/>
              </a:defRPr>
            </a:lvl1pPr>
          </a:lstStyle>
          <a:p>
            <a:pPr/>
            <a:r>
              <a:t>Pray for at least one person and reach out to them this week.</a:t>
            </a:r>
          </a:p>
        </p:txBody>
      </p:sp>
      <p:sp>
        <p:nvSpPr>
          <p:cNvPr id="86" name="Truth and desire."/>
          <p:cNvSpPr txBox="1"/>
          <p:nvPr/>
        </p:nvSpPr>
        <p:spPr>
          <a:xfrm>
            <a:off x="502664" y="335246"/>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Truth and desire.</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8" name="Image Gallery"/>
          <p:cNvGrpSpPr/>
          <p:nvPr/>
        </p:nvGrpSpPr>
        <p:grpSpPr>
          <a:xfrm>
            <a:off x="-56967" y="-17166"/>
            <a:ext cx="12305934" cy="7489232"/>
            <a:chOff x="0" y="0"/>
            <a:chExt cx="12305933" cy="7489231"/>
          </a:xfrm>
        </p:grpSpPr>
        <p:pic>
          <p:nvPicPr>
            <p:cNvPr id="2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2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29" name="(Eccl 12:13-14) The end of the matter; all has been heard. Fear God and keep his commandments, for this is the whole duty of man. For God will bring every deed into judgment, with every secret thing, whether good or evil."/>
          <p:cNvSpPr txBox="1"/>
          <p:nvPr/>
        </p:nvSpPr>
        <p:spPr>
          <a:xfrm>
            <a:off x="502664" y="1563206"/>
            <a:ext cx="11186672" cy="43411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61473" indent="-561473" defTabSz="2239961">
              <a:buSzPct val="100000"/>
              <a:buAutoNum type="arabicPeriod" startAt="1"/>
              <a:defRPr sz="4200">
                <a:solidFill>
                  <a:srgbClr val="FFFFFF"/>
                </a:solidFill>
                <a:latin typeface="+mj-lt"/>
                <a:ea typeface="+mj-ea"/>
                <a:cs typeface="+mj-cs"/>
                <a:sym typeface="Arial"/>
              </a:defRPr>
            </a:pPr>
            <a:r>
              <a:t>We are called to preach the Word.</a:t>
            </a:r>
          </a:p>
          <a:p>
            <a:pPr marL="561473" indent="-561473" defTabSz="2239961">
              <a:buSzPct val="100000"/>
              <a:buAutoNum type="arabicPeriod" startAt="1"/>
              <a:defRPr sz="4200">
                <a:solidFill>
                  <a:srgbClr val="FFFFFF"/>
                </a:solidFill>
                <a:latin typeface="+mj-lt"/>
                <a:ea typeface="+mj-ea"/>
                <a:cs typeface="+mj-cs"/>
                <a:sym typeface="Arial"/>
              </a:defRPr>
            </a:pPr>
            <a:r>
              <a:t>We need always to be prepared to preach the Word.</a:t>
            </a:r>
          </a:p>
          <a:p>
            <a:pPr marL="561473" indent="-561473" defTabSz="2239961">
              <a:buSzPct val="100000"/>
              <a:buAutoNum type="arabicPeriod" startAt="1"/>
              <a:defRPr sz="4200">
                <a:solidFill>
                  <a:srgbClr val="FFFFFF"/>
                </a:solidFill>
                <a:latin typeface="+mj-lt"/>
                <a:ea typeface="+mj-ea"/>
                <a:cs typeface="+mj-cs"/>
                <a:sym typeface="Arial"/>
              </a:defRPr>
            </a:pPr>
            <a:r>
              <a:t>Preaching the word is to reprove, rebuke, exhort, and teach with patience.</a:t>
            </a:r>
          </a:p>
          <a:p>
            <a:pPr marL="561473" indent="-561473" defTabSz="2239961">
              <a:buSzPct val="100000"/>
              <a:buAutoNum type="arabicPeriod" startAt="1"/>
              <a:defRPr sz="4200">
                <a:solidFill>
                  <a:srgbClr val="FFFFFF"/>
                </a:solidFill>
                <a:latin typeface="+mj-lt"/>
                <a:ea typeface="+mj-ea"/>
                <a:cs typeface="+mj-cs"/>
                <a:sym typeface="Arial"/>
              </a:defRPr>
            </a:pPr>
            <a:r>
              <a:t>We persevere in light of the truth that our King is coming.</a:t>
            </a:r>
          </a:p>
        </p:txBody>
      </p:sp>
      <p:sp>
        <p:nvSpPr>
          <p:cNvPr id="30" name="Preach The Word"/>
          <p:cNvSpPr txBox="1"/>
          <p:nvPr/>
        </p:nvSpPr>
        <p:spPr>
          <a:xfrm>
            <a:off x="502664" y="335246"/>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Preach The Word</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4" name="Image Gallery"/>
          <p:cNvGrpSpPr/>
          <p:nvPr/>
        </p:nvGrpSpPr>
        <p:grpSpPr>
          <a:xfrm>
            <a:off x="-56967" y="-17166"/>
            <a:ext cx="12305934" cy="7489232"/>
            <a:chOff x="0" y="0"/>
            <a:chExt cx="12305933" cy="7489231"/>
          </a:xfrm>
        </p:grpSpPr>
        <p:pic>
          <p:nvPicPr>
            <p:cNvPr id="3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35" name="2 Tim 4:1-8 (ESV)"/>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4:1-8 (ESV)</a:t>
            </a:r>
          </a:p>
        </p:txBody>
      </p:sp>
      <p:sp>
        <p:nvSpPr>
          <p:cNvPr id="36" name="(Eccl 12:13-14) The end of the matter; all has been heard. Fear God and keep his commandments, for this is the whole duty of man. For God will bring every deed into judgment, with every secret thing, whether good or evil."/>
          <p:cNvSpPr txBox="1"/>
          <p:nvPr/>
        </p:nvSpPr>
        <p:spPr>
          <a:xfrm>
            <a:off x="225978" y="1495472"/>
            <a:ext cx="11740044"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 </a:t>
            </a:r>
            <a:r>
              <a:t>I charge you in the presence of God and of Christ Jesus, who is to judge the living and the dead, and by his appearing and his kingdom: </a:t>
            </a:r>
            <a:r>
              <a:rPr b="1" baseline="31999"/>
              <a:t>2 </a:t>
            </a:r>
            <a:r>
              <a:t>preach the word; be ready in season and out of season; reprove, rebuke, and exhort, with complete patience and teaching. </a:t>
            </a:r>
            <a:r>
              <a:rPr b="1" baseline="31999"/>
              <a:t>3 </a:t>
            </a:r>
            <a:r>
              <a:t>For the time is coming when people will not endure sound teaching,</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0" name="Image Gallery"/>
          <p:cNvGrpSpPr/>
          <p:nvPr/>
        </p:nvGrpSpPr>
        <p:grpSpPr>
          <a:xfrm>
            <a:off x="-56967" y="-17166"/>
            <a:ext cx="12305934" cy="7489232"/>
            <a:chOff x="0" y="0"/>
            <a:chExt cx="12305933" cy="7489231"/>
          </a:xfrm>
        </p:grpSpPr>
        <p:pic>
          <p:nvPicPr>
            <p:cNvPr id="3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1" name="2 Tim 4:1-8 (ESV)"/>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4:1-8 (ESV)</a:t>
            </a:r>
          </a:p>
        </p:txBody>
      </p:sp>
      <p:sp>
        <p:nvSpPr>
          <p:cNvPr id="42" name="(Eccl 12:13-14) The end of the matter; all has been heard. Fear God and keep his commandments, for this is the whole duty of man. For God will bring every deed into judgment, with every secret thing, whether good or evil."/>
          <p:cNvSpPr txBox="1"/>
          <p:nvPr/>
        </p:nvSpPr>
        <p:spPr>
          <a:xfrm>
            <a:off x="225978" y="1529339"/>
            <a:ext cx="11740044" cy="55603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t>but having itching ears they will accumulate for themselves teachers to suit their own passions, </a:t>
            </a:r>
            <a:r>
              <a:rPr b="1" baseline="31999"/>
              <a:t>4 </a:t>
            </a:r>
            <a:r>
              <a:t>and will turn away from listening to the truth and wander off into myths.</a:t>
            </a:r>
            <a:r>
              <a:rPr b="1" baseline="31999"/>
              <a:t>5 </a:t>
            </a:r>
            <a:r>
              <a:t>As for you, always be sober-minded, endure suffering, do the work of an evangelist, fulfill your ministry. </a:t>
            </a:r>
            <a:r>
              <a:rPr b="1" baseline="31999"/>
              <a:t>6 </a:t>
            </a:r>
            <a:r>
              <a:t>For I am already being poured out as a drink offering, and the time of my departure has come.</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6" name="Image Gallery"/>
          <p:cNvGrpSpPr/>
          <p:nvPr/>
        </p:nvGrpSpPr>
        <p:grpSpPr>
          <a:xfrm>
            <a:off x="-56967" y="-17166"/>
            <a:ext cx="12305934" cy="7489232"/>
            <a:chOff x="0" y="0"/>
            <a:chExt cx="12305933" cy="7489231"/>
          </a:xfrm>
        </p:grpSpPr>
        <p:pic>
          <p:nvPicPr>
            <p:cNvPr id="4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4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7" name="2 Tim 4:1-8 (ESV)"/>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4:1-8 (ESV)</a:t>
            </a:r>
          </a:p>
        </p:txBody>
      </p:sp>
      <p:sp>
        <p:nvSpPr>
          <p:cNvPr id="48" name="(Eccl 12:13-14) The end of the matter; all has been heard. Fear God and keep his commandments, for this is the whole duty of man. For God will bring every deed into judgment, with every secret thing, whether good or evil."/>
          <p:cNvSpPr txBox="1"/>
          <p:nvPr/>
        </p:nvSpPr>
        <p:spPr>
          <a:xfrm>
            <a:off x="225978" y="1529339"/>
            <a:ext cx="11740044" cy="4341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7 </a:t>
            </a:r>
            <a:r>
              <a:t>I have fought the good fight, I have finished the race, I have kept the faith. </a:t>
            </a:r>
            <a:r>
              <a:rPr b="1" baseline="31999"/>
              <a:t>8 </a:t>
            </a:r>
            <a:r>
              <a:t>Henceforth there is laid up for me the crown of righteousness, which the Lord, the righteous judge, will award to me on that day, and not only to me but also to all who have loved his appearing.</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2" name="Image Gallery"/>
          <p:cNvGrpSpPr/>
          <p:nvPr/>
        </p:nvGrpSpPr>
        <p:grpSpPr>
          <a:xfrm>
            <a:off x="-56967" y="-17166"/>
            <a:ext cx="12305934" cy="7489232"/>
            <a:chOff x="0" y="0"/>
            <a:chExt cx="12305933" cy="7489231"/>
          </a:xfrm>
        </p:grpSpPr>
        <p:pic>
          <p:nvPicPr>
            <p:cNvPr id="50"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1"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3" name="2 Tim 4:3-4 (ESV)"/>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4:3-4 (ESV)</a:t>
            </a:r>
          </a:p>
        </p:txBody>
      </p:sp>
      <p:sp>
        <p:nvSpPr>
          <p:cNvPr id="54" name="(Eccl 12:13-14) The end of the matter; all has been heard. Fear God and keep his commandments, for this is the whole duty of man. For God will bring every deed into judgment, with every secret thing, whether good or evil."/>
          <p:cNvSpPr txBox="1"/>
          <p:nvPr/>
        </p:nvSpPr>
        <p:spPr>
          <a:xfrm>
            <a:off x="225978" y="1495472"/>
            <a:ext cx="11740044" cy="37315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3 </a:t>
            </a:r>
            <a:r>
              <a:rPr b="1" u="sng"/>
              <a:t>For</a:t>
            </a:r>
            <a:r>
              <a:t> the time is coming when </a:t>
            </a:r>
            <a:r>
              <a:rPr b="1" u="sng"/>
              <a:t>people will not endure sound teaching</a:t>
            </a:r>
            <a:r>
              <a:t>, but having itching ears they will accumulate for themselves teachers </a:t>
            </a:r>
            <a:r>
              <a:rPr b="1" u="sng"/>
              <a:t>to suit their own passions</a:t>
            </a:r>
            <a:r>
              <a:t>, </a:t>
            </a:r>
            <a:r>
              <a:rPr b="1" baseline="31999"/>
              <a:t>4 </a:t>
            </a:r>
            <a:r>
              <a:t>and will turn away from listening to the truth and wander off into myths.</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8" name="Image Gallery"/>
          <p:cNvGrpSpPr/>
          <p:nvPr/>
        </p:nvGrpSpPr>
        <p:grpSpPr>
          <a:xfrm>
            <a:off x="-56967" y="-17166"/>
            <a:ext cx="12305934" cy="7489232"/>
            <a:chOff x="0" y="0"/>
            <a:chExt cx="12305933" cy="7489231"/>
          </a:xfrm>
        </p:grpSpPr>
        <p:pic>
          <p:nvPicPr>
            <p:cNvPr id="5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9" name="(Eccl 12:13-14) The end of the matter; all has been heard. Fear God and keep his commandments, for this is the whole duty of man. For God will bring every deed into judgment, with every secret thing, whether good or evil."/>
          <p:cNvSpPr txBox="1"/>
          <p:nvPr/>
        </p:nvSpPr>
        <p:spPr>
          <a:xfrm>
            <a:off x="502664" y="1563206"/>
            <a:ext cx="11186672" cy="12931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561473" indent="-561473" defTabSz="2239961">
              <a:buSzPct val="100000"/>
              <a:buAutoNum type="arabicPeriod" startAt="1"/>
              <a:defRPr sz="4200">
                <a:solidFill>
                  <a:srgbClr val="FFFFFF"/>
                </a:solidFill>
                <a:latin typeface="+mj-lt"/>
                <a:ea typeface="+mj-ea"/>
                <a:cs typeface="+mj-cs"/>
                <a:sym typeface="Arial"/>
              </a:defRPr>
            </a:lvl1pPr>
          </a:lstStyle>
          <a:p>
            <a:pPr/>
            <a:r>
              <a:t>Desire is what leads people away from the Truth.</a:t>
            </a:r>
          </a:p>
        </p:txBody>
      </p:sp>
      <p:sp>
        <p:nvSpPr>
          <p:cNvPr id="60" name="Truth and desire."/>
          <p:cNvSpPr txBox="1"/>
          <p:nvPr/>
        </p:nvSpPr>
        <p:spPr>
          <a:xfrm>
            <a:off x="502664" y="335246"/>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Truth and desire.</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64" name="Image Gallery"/>
          <p:cNvGrpSpPr/>
          <p:nvPr/>
        </p:nvGrpSpPr>
        <p:grpSpPr>
          <a:xfrm>
            <a:off x="-56967" y="-17166"/>
            <a:ext cx="12305934" cy="7489232"/>
            <a:chOff x="0" y="0"/>
            <a:chExt cx="12305933" cy="7489231"/>
          </a:xfrm>
        </p:grpSpPr>
        <p:pic>
          <p:nvPicPr>
            <p:cNvPr id="6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6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65" name="2 Tim 3:2-5 (ESV)"/>
          <p:cNvSpPr txBox="1"/>
          <p:nvPr/>
        </p:nvSpPr>
        <p:spPr>
          <a:xfrm>
            <a:off x="451821" y="2769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3:2-5 (ESV)</a:t>
            </a:r>
          </a:p>
        </p:txBody>
      </p:sp>
      <p:sp>
        <p:nvSpPr>
          <p:cNvPr id="66" name="(Eccl 12:13-14) The end of the matter; all has been heard. Fear God and keep his commandments, for this is the whole duty of man. For God will bring every deed into judgment, with every secret thing, whether good or evil."/>
          <p:cNvSpPr txBox="1"/>
          <p:nvPr/>
        </p:nvSpPr>
        <p:spPr>
          <a:xfrm>
            <a:off x="225978" y="1241472"/>
            <a:ext cx="11740044"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2 </a:t>
            </a:r>
            <a:r>
              <a:t>For people will be </a:t>
            </a:r>
            <a:r>
              <a:rPr b="1" u="sng"/>
              <a:t>lovers of self, lovers of money</a:t>
            </a:r>
            <a:r>
              <a:t>, proud, arrogant, abusive, disobedient to their parents, ungrateful, unholy, </a:t>
            </a:r>
            <a:r>
              <a:rPr b="1" baseline="31999"/>
              <a:t>3 </a:t>
            </a:r>
            <a:r>
              <a:t>heartless, unappeasable, slanderous, without self-control, brutal, </a:t>
            </a:r>
            <a:r>
              <a:rPr b="1" u="sng"/>
              <a:t>not loving good</a:t>
            </a:r>
            <a:r>
              <a:t>, </a:t>
            </a:r>
            <a:r>
              <a:rPr b="1" baseline="31999"/>
              <a:t>4 </a:t>
            </a:r>
            <a:r>
              <a:t>treacherous, reckless, swollen with conceit, </a:t>
            </a:r>
            <a:r>
              <a:rPr b="1" u="sng"/>
              <a:t>lovers of pleasure rather than lovers of God,</a:t>
            </a:r>
            <a:r>
              <a:t> </a:t>
            </a:r>
            <a:r>
              <a:rPr b="1" baseline="31999"/>
              <a:t>5 </a:t>
            </a:r>
            <a:r>
              <a:t>having the appearance of godliness, but denying its power…</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0" name="Image Gallery"/>
          <p:cNvGrpSpPr/>
          <p:nvPr/>
        </p:nvGrpSpPr>
        <p:grpSpPr>
          <a:xfrm>
            <a:off x="-56967" y="-17166"/>
            <a:ext cx="12305934" cy="7489232"/>
            <a:chOff x="0" y="0"/>
            <a:chExt cx="12305933" cy="7489231"/>
          </a:xfrm>
        </p:grpSpPr>
        <p:pic>
          <p:nvPicPr>
            <p:cNvPr id="6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6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71" name="2 Tim 4:2 (ESV)"/>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4:2 (ESV)</a:t>
            </a:r>
          </a:p>
        </p:txBody>
      </p:sp>
      <p:sp>
        <p:nvSpPr>
          <p:cNvPr id="72" name="(Eccl 12:13-14) The end of the matter; all has been heard. Fear God and keep his commandments, for this is the whole duty of man. For God will bring every deed into judgment, with every secret thing, whether good or evil."/>
          <p:cNvSpPr txBox="1"/>
          <p:nvPr/>
        </p:nvSpPr>
        <p:spPr>
          <a:xfrm>
            <a:off x="225978" y="1495472"/>
            <a:ext cx="11740044" cy="1902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2 </a:t>
            </a:r>
            <a:r>
              <a:rPr b="1" u="sng"/>
              <a:t>preach the word</a:t>
            </a:r>
            <a:r>
              <a:t>; </a:t>
            </a:r>
            <a:r>
              <a:rPr b="1" u="sng"/>
              <a:t>be ready</a:t>
            </a:r>
            <a:r>
              <a:t> in season and out of season; </a:t>
            </a:r>
            <a:r>
              <a:rPr b="1" u="sng"/>
              <a:t>reprove</a:t>
            </a:r>
            <a:r>
              <a:t>, </a:t>
            </a:r>
            <a:r>
              <a:rPr b="1" u="sng"/>
              <a:t>rebuke</a:t>
            </a:r>
            <a:r>
              <a:t>, and </a:t>
            </a:r>
            <a:r>
              <a:rPr b="1" u="sng"/>
              <a:t>exhort</a:t>
            </a:r>
            <a:r>
              <a:t>, with </a:t>
            </a:r>
            <a:r>
              <a:rPr b="1" u="sng"/>
              <a:t>complete patience</a:t>
            </a:r>
            <a:r>
              <a:t> and </a:t>
            </a:r>
            <a:r>
              <a:rPr b="1" u="sng"/>
              <a:t>teaching</a:t>
            </a:r>
            <a:r>
              <a:t>.</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