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 name="Shape 25"/>
          <p:cNvSpPr/>
          <p:nvPr>
            <p:ph type="sldImg"/>
          </p:nvPr>
        </p:nvSpPr>
        <p:spPr>
          <a:prstGeom prst="rect">
            <a:avLst/>
          </a:prstGeom>
        </p:spPr>
        <p:txBody>
          <a:bodyPr/>
          <a:lstStyle/>
          <a:p>
            <a:pPr/>
          </a:p>
        </p:txBody>
      </p:sp>
      <p:sp>
        <p:nvSpPr>
          <p:cNvPr id="26" name="Shape 26"/>
          <p:cNvSpPr/>
          <p:nvPr>
            <p:ph type="body" sz="quarter" idx="1"/>
          </p:nvPr>
        </p:nvSpPr>
        <p:spPr>
          <a:prstGeom prst="rect">
            <a:avLst/>
          </a:prstGeom>
        </p:spPr>
        <p:txBody>
          <a:bodyPr/>
          <a:lstStyle/>
          <a:p>
            <a:pPr>
              <a:defRPr sz="2000"/>
            </a:pPr>
            <a:r>
              <a:t>PRAY. Read the scripture BEFORE. Book of Tim. </a:t>
            </a:r>
            <a:r>
              <a:rPr b="1" u="sng">
                <a:solidFill>
                  <a:srgbClr val="FFFB00"/>
                </a:solidFill>
              </a:rPr>
              <a:t>Pauls last letter.</a:t>
            </a:r>
            <a:r>
              <a:t> Sitting down to sit your last letter. </a:t>
            </a:r>
          </a:p>
          <a:p>
            <a:pPr>
              <a:defRPr sz="2000"/>
            </a:pPr>
          </a:p>
          <a:p>
            <a:pPr>
              <a:defRPr sz="2000"/>
            </a:pPr>
            <a:r>
              <a:t>Paul </a:t>
            </a:r>
            <a:r>
              <a:rPr b="1" u="sng">
                <a:solidFill>
                  <a:schemeClr val="accent6"/>
                </a:solidFill>
              </a:rPr>
              <a:t>contrasts,</a:t>
            </a:r>
            <a:r>
              <a:t> </a:t>
            </a:r>
            <a:r>
              <a:rPr b="1" u="sng">
                <a:solidFill>
                  <a:srgbClr val="FFFB00"/>
                </a:solidFill>
              </a:rPr>
              <a:t>conduct of his life with that of false teachers</a:t>
            </a:r>
            <a:r>
              <a:t>, </a:t>
            </a:r>
          </a:p>
          <a:p>
            <a:pPr>
              <a:defRPr sz="2000"/>
            </a:pPr>
            <a:r>
              <a:t>urging Timothy to</a:t>
            </a:r>
            <a:r>
              <a:rPr b="1" u="sng">
                <a:solidFill>
                  <a:schemeClr val="accent6"/>
                </a:solidFill>
              </a:rPr>
              <a:t> follow his example.</a:t>
            </a:r>
          </a:p>
          <a:p>
            <a:pPr>
              <a:defRPr sz="2000"/>
            </a:pPr>
            <a:r>
              <a:t>Paul </a:t>
            </a:r>
            <a:r>
              <a:rPr b="1" u="sng">
                <a:solidFill>
                  <a:srgbClr val="FFFB00"/>
                </a:solidFill>
              </a:rPr>
              <a:t>prepares his young friend</a:t>
            </a:r>
            <a:r>
              <a:t> to stand firm </a:t>
            </a:r>
            <a:r>
              <a:rPr b="1" u="sng">
                <a:solidFill>
                  <a:srgbClr val="FFFB00"/>
                </a:solidFill>
              </a:rPr>
              <a:t>amid increasing opposition</a:t>
            </a:r>
            <a:r>
              <a:t>, error, and suffering in the church. </a:t>
            </a:r>
          </a:p>
          <a:p>
            <a:pPr>
              <a:defRPr sz="2000"/>
            </a:pPr>
          </a:p>
          <a:p>
            <a:pPr>
              <a:defRPr sz="2000"/>
            </a:pPr>
            <a:r>
              <a:t>Reminded of</a:t>
            </a:r>
            <a:r>
              <a:rPr b="1" u="sng">
                <a:solidFill>
                  <a:schemeClr val="accent5">
                    <a:lumOff val="11617"/>
                  </a:schemeClr>
                </a:solidFill>
              </a:rPr>
              <a:t> SEL GROEP </a:t>
            </a:r>
            <a:r>
              <a:t>This week.We all </a:t>
            </a:r>
            <a:r>
              <a:rPr b="1" u="sng">
                <a:solidFill>
                  <a:srgbClr val="FFFB00"/>
                </a:solidFill>
              </a:rPr>
              <a:t>have some of these sin.</a:t>
            </a:r>
            <a:r>
              <a:t> </a:t>
            </a:r>
          </a:p>
          <a:p>
            <a:pPr>
              <a:defRPr sz="2000"/>
            </a:pPr>
            <a:r>
              <a:t>As </a:t>
            </a:r>
            <a:r>
              <a:rPr b="1" u="sng">
                <a:solidFill>
                  <a:schemeClr val="accent6"/>
                </a:solidFill>
              </a:rPr>
              <a:t>long as we TOENEEM in heiligheid en NIE in Sonde</a:t>
            </a:r>
            <a:r>
              <a:t>. </a:t>
            </a:r>
          </a:p>
          <a:p>
            <a:pPr>
              <a:defRPr sz="2000"/>
            </a:pPr>
            <a:r>
              <a:rPr b="1" u="sng">
                <a:solidFill>
                  <a:srgbClr val="FFFB00"/>
                </a:solidFill>
              </a:rPr>
              <a:t>BELY ons op ‘n Sunday and Wednesday</a:t>
            </a:r>
            <a:r>
              <a:t> or is it very encouraging every time?</a:t>
            </a:r>
          </a:p>
          <a:p>
            <a:pPr>
              <a:defRPr sz="2000"/>
            </a:pPr>
          </a:p>
          <a:p>
            <a:pPr>
              <a:defRPr sz="2000"/>
            </a:pPr>
            <a:r>
              <a:t>The warning people will </a:t>
            </a:r>
            <a:r>
              <a:rPr b="1" u="sng">
                <a:solidFill>
                  <a:srgbClr val="FFFB00"/>
                </a:solidFill>
              </a:rPr>
              <a:t>LOVE THEMSELVES</a:t>
            </a:r>
            <a:r>
              <a:t>. It's </a:t>
            </a:r>
            <a:r>
              <a:rPr b="1" u="sng">
                <a:solidFill>
                  <a:schemeClr val="accent5">
                    <a:lumOff val="11617"/>
                  </a:schemeClr>
                </a:solidFill>
              </a:rPr>
              <a:t>all about stealing God’s glory for self, they go from bad to worse. </a:t>
            </a:r>
            <a:endParaRPr b="1" u="sng">
              <a:solidFill>
                <a:schemeClr val="accent5">
                  <a:lumOff val="11617"/>
                </a:schemeClr>
              </a:solidFill>
            </a:endParaRPr>
          </a:p>
          <a:p>
            <a:pPr>
              <a:defRPr sz="2000"/>
            </a:pPr>
            <a:r>
              <a:t>When following God, we let </a:t>
            </a:r>
            <a:r>
              <a:rPr b="1" u="sng">
                <a:solidFill>
                  <a:schemeClr val="accent6"/>
                </a:solidFill>
              </a:rPr>
              <a:t>go of our self-love, but we love God</a:t>
            </a:r>
            <a:r>
              <a:t>. We</a:t>
            </a:r>
            <a:r>
              <a:rPr b="1" u="sng">
                <a:solidFill>
                  <a:srgbClr val="FFFB00"/>
                </a:solidFill>
              </a:rPr>
              <a:t> leave our ways and take on His ways.</a:t>
            </a:r>
            <a:r>
              <a:t>  We see this</a:t>
            </a:r>
            <a:r>
              <a:rPr b="1" u="sng">
                <a:solidFill>
                  <a:srgbClr val="FFFB00"/>
                </a:solidFill>
              </a:rPr>
              <a:t> tension in these passages, </a:t>
            </a:r>
            <a:r>
              <a:t>contrasting the</a:t>
            </a:r>
            <a:r>
              <a:rPr b="1" u="sng">
                <a:solidFill>
                  <a:schemeClr val="accent6"/>
                </a:solidFill>
              </a:rPr>
              <a:t> Kingdom of God and the Kingdom of Darkness.</a:t>
            </a:r>
            <a:r>
              <a:t> </a:t>
            </a:r>
          </a:p>
          <a:p>
            <a:pPr>
              <a:defRPr sz="2000"/>
            </a:pPr>
          </a:p>
          <a:p>
            <a:pPr>
              <a:defRPr sz="2000"/>
            </a:pPr>
          </a:p>
          <a:p>
            <a:pPr>
              <a:defRPr sz="2000"/>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 name="Shape 33"/>
          <p:cNvSpPr/>
          <p:nvPr>
            <p:ph type="sldImg"/>
          </p:nvPr>
        </p:nvSpPr>
        <p:spPr>
          <a:prstGeom prst="rect">
            <a:avLst/>
          </a:prstGeom>
        </p:spPr>
        <p:txBody>
          <a:bodyPr/>
          <a:lstStyle/>
          <a:p>
            <a:pPr/>
          </a:p>
        </p:txBody>
      </p:sp>
      <p:sp>
        <p:nvSpPr>
          <p:cNvPr id="34" name="Shape 34"/>
          <p:cNvSpPr/>
          <p:nvPr>
            <p:ph type="body" sz="quarter" idx="1"/>
          </p:nvPr>
        </p:nvSpPr>
        <p:spPr>
          <a:prstGeom prst="rect">
            <a:avLst/>
          </a:prstGeom>
        </p:spPr>
        <p:txBody>
          <a:bodyPr/>
          <a:lstStyle>
            <a:lvl1pPr>
              <a:defRPr b="1" sz="2100" u="sng">
                <a:solidFill>
                  <a:srgbClr val="FEE933"/>
                </a:solidFill>
              </a:defRPr>
            </a:lvl1pPr>
          </a:lstStyle>
          <a:p>
            <a:pPr/>
            <a:r>
              <a:t>Read twice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 name="Shape 47"/>
          <p:cNvSpPr/>
          <p:nvPr>
            <p:ph type="sldImg"/>
          </p:nvPr>
        </p:nvSpPr>
        <p:spPr>
          <a:prstGeom prst="rect">
            <a:avLst/>
          </a:prstGeom>
        </p:spPr>
        <p:txBody>
          <a:bodyPr/>
          <a:lstStyle/>
          <a:p>
            <a:pPr/>
          </a:p>
        </p:txBody>
      </p:sp>
      <p:sp>
        <p:nvSpPr>
          <p:cNvPr id="48" name="Shape 48"/>
          <p:cNvSpPr/>
          <p:nvPr>
            <p:ph type="body" sz="quarter" idx="1"/>
          </p:nvPr>
        </p:nvSpPr>
        <p:spPr>
          <a:prstGeom prst="rect">
            <a:avLst/>
          </a:prstGeom>
        </p:spPr>
        <p:txBody>
          <a:bodyPr/>
          <a:lstStyle/>
          <a:p>
            <a:pPr>
              <a:defRPr sz="2000"/>
            </a:pPr>
            <a:r>
              <a:rPr b="1" u="sng">
                <a:solidFill>
                  <a:srgbClr val="FFFB00"/>
                </a:solidFill>
              </a:rPr>
              <a:t>Verse 11-12 - Read </a:t>
            </a:r>
            <a:endParaRPr b="1" u="sng">
              <a:solidFill>
                <a:srgbClr val="FFFB00"/>
              </a:solidFill>
            </a:endParaRPr>
          </a:p>
          <a:p>
            <a:pPr>
              <a:defRPr sz="2000"/>
            </a:pPr>
            <a:r>
              <a:t>We start of with these verses this morning, and once again. Is </a:t>
            </a:r>
            <a:r>
              <a:rPr b="1" u="sng">
                <a:solidFill>
                  <a:srgbClr val="FFFB00"/>
                </a:solidFill>
              </a:rPr>
              <a:t>not the most encouraging thing</a:t>
            </a:r>
            <a:r>
              <a:t> to hear.</a:t>
            </a:r>
          </a:p>
          <a:p>
            <a:pPr>
              <a:defRPr sz="2000"/>
            </a:pPr>
          </a:p>
          <a:p>
            <a:pPr>
              <a:defRPr sz="2000"/>
            </a:pPr>
            <a:r>
              <a:t>This is something </a:t>
            </a:r>
            <a:r>
              <a:rPr b="1" u="sng">
                <a:solidFill>
                  <a:schemeClr val="accent6"/>
                </a:solidFill>
              </a:rPr>
              <a:t>NOT a lot of preachers will say</a:t>
            </a:r>
            <a:r>
              <a:t>. If you want to love Jesus, you will experience persecution. Challenges, times of difficulty. The </a:t>
            </a:r>
            <a:r>
              <a:rPr b="1" u="sng">
                <a:solidFill>
                  <a:srgbClr val="FFFB00"/>
                </a:solidFill>
              </a:rPr>
              <a:t>NT teaches that we shouldn’t be verras wees van vervolging en verdrukking nie</a:t>
            </a:r>
            <a:r>
              <a:t>. We are swimming upstream.</a:t>
            </a:r>
          </a:p>
          <a:p>
            <a:pPr>
              <a:defRPr sz="2000"/>
            </a:pPr>
          </a:p>
          <a:p>
            <a:pPr>
              <a:defRPr sz="2000"/>
            </a:pPr>
            <a:r>
              <a:t>We see Paul says that tribulation and </a:t>
            </a:r>
            <a:r>
              <a:rPr b="1" u="sng">
                <a:solidFill>
                  <a:srgbClr val="FFFB00"/>
                </a:solidFill>
              </a:rPr>
              <a:t>persecution will come from OUTSIDE the church </a:t>
            </a:r>
            <a:r>
              <a:t>as in Antioch, Ikonium and Lystra, but then he also goes on to say that these imposters will go from bad to worse. Which means they shall come from </a:t>
            </a:r>
            <a:r>
              <a:rPr b="1" u="sng">
                <a:solidFill>
                  <a:srgbClr val="FFFB00"/>
                </a:solidFill>
              </a:rPr>
              <a:t>WITHIN the church as wel</a:t>
            </a:r>
            <a:r>
              <a:t>l. Paul said that people inside the church attacked him, IN 2 COR he defends his </a:t>
            </a:r>
            <a:r>
              <a:rPr b="1" u="sng">
                <a:solidFill>
                  <a:srgbClr val="FFFB00"/>
                </a:solidFill>
              </a:rPr>
              <a:t>apostleship to a church he found</a:t>
            </a:r>
            <a:r>
              <a:t>. Likewise, Jesus was criticized </a:t>
            </a:r>
            <a:r>
              <a:rPr b="1" u="sng">
                <a:solidFill>
                  <a:schemeClr val="accent6"/>
                </a:solidFill>
              </a:rPr>
              <a:t>and killed from religious authorities</a:t>
            </a:r>
            <a:r>
              <a:t>. Likewise, the church will have people </a:t>
            </a:r>
            <a:r>
              <a:rPr b="1" u="sng">
                <a:solidFill>
                  <a:srgbClr val="FFFB00"/>
                </a:solidFill>
              </a:rPr>
              <a:t>that persecute us</a:t>
            </a:r>
            <a:r>
              <a:t>. They are deceiving and being deceived.</a:t>
            </a:r>
          </a:p>
          <a:p>
            <a:pPr>
              <a:defRPr sz="2000"/>
            </a:pPr>
          </a:p>
          <a:p>
            <a:pPr>
              <a:defRPr sz="2000"/>
            </a:pPr>
            <a:r>
              <a:t>Acts14 - through many tribulations, we must enter the kingdom of God. Acts 14:19-20 we see that Paul was stoned, left outside to die. This was Timothy’s hometown Lystra. God revived Paul, </a:t>
            </a:r>
            <a:r>
              <a:rPr b="1" u="sng">
                <a:solidFill>
                  <a:srgbClr val="FFFB00"/>
                </a:solidFill>
              </a:rPr>
              <a:t>and he literally went back inside</a:t>
            </a:r>
            <a:r>
              <a:t>, sharing the gospel. Paul says, Timothy you have seen this. </a:t>
            </a:r>
          </a:p>
          <a:p>
            <a:pPr/>
          </a:p>
          <a:p>
            <a:pPr>
              <a:defRPr sz="2000"/>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 name="Shape 57"/>
          <p:cNvSpPr/>
          <p:nvPr>
            <p:ph type="sldImg"/>
          </p:nvPr>
        </p:nvSpPr>
        <p:spPr>
          <a:prstGeom prst="rect">
            <a:avLst/>
          </a:prstGeom>
        </p:spPr>
        <p:txBody>
          <a:bodyPr/>
          <a:lstStyle/>
          <a:p>
            <a:pPr/>
          </a:p>
        </p:txBody>
      </p:sp>
      <p:sp>
        <p:nvSpPr>
          <p:cNvPr id="58" name="Shape 58"/>
          <p:cNvSpPr/>
          <p:nvPr>
            <p:ph type="body" sz="quarter" idx="1"/>
          </p:nvPr>
        </p:nvSpPr>
        <p:spPr>
          <a:prstGeom prst="rect">
            <a:avLst/>
          </a:prstGeom>
        </p:spPr>
        <p:txBody>
          <a:bodyPr/>
          <a:lstStyle/>
          <a:p>
            <a:pPr>
              <a:defRPr sz="2000"/>
            </a:pPr>
            <a:r>
              <a:t>Acts14 - through many tribulations, we must enter the kingdom of God. Acts 14:19-20 we see that Paul was stoned, left outside to die. This was Timothy’s hometown Lystra. God revived Paul, </a:t>
            </a:r>
            <a:r>
              <a:rPr b="1" u="sng">
                <a:solidFill>
                  <a:srgbClr val="FFFB00"/>
                </a:solidFill>
              </a:rPr>
              <a:t>and he literally went back inside</a:t>
            </a:r>
            <a:r>
              <a:t>, sharing the gospel. Paul says, Timothy you have seen this.</a:t>
            </a:r>
          </a:p>
          <a:p>
            <a:pPr>
              <a:defRPr sz="2000"/>
            </a:pPr>
            <a:r>
              <a:rPr b="1" u="sng">
                <a:solidFill>
                  <a:schemeClr val="accent6"/>
                </a:solidFill>
              </a:rPr>
              <a:t>He knew that God will rescue Him even he continues. Becuase God decides. </a:t>
            </a:r>
          </a:p>
          <a:p>
            <a:pPr>
              <a:defRPr sz="2000"/>
            </a:pPr>
            <a:r>
              <a:t>And when God rescues us from persecution</a:t>
            </a:r>
            <a:r>
              <a:rPr b="1" u="sng">
                <a:solidFill>
                  <a:srgbClr val="FFFB00"/>
                </a:solidFill>
              </a:rPr>
              <a:t> it’s not always that you haven’t taken some shots</a:t>
            </a:r>
            <a:r>
              <a:t>, even some</a:t>
            </a:r>
            <a:r>
              <a:rPr b="1" u="sng">
                <a:solidFill>
                  <a:schemeClr val="accent6"/>
                </a:solidFill>
              </a:rPr>
              <a:t> physical pains, but God rescues us</a:t>
            </a:r>
            <a:r>
              <a:t> in a way that we</a:t>
            </a:r>
            <a:r>
              <a:rPr b="1" u="sng">
                <a:solidFill>
                  <a:srgbClr val="FFFB00"/>
                </a:solidFill>
              </a:rPr>
              <a:t> stayed faithful, and we’ve grown</a:t>
            </a:r>
            <a:r>
              <a:t> in the faith.</a:t>
            </a:r>
          </a:p>
          <a:p>
            <a:pPr>
              <a:defRPr sz="2000"/>
            </a:pPr>
            <a:r>
              <a:t> That we </a:t>
            </a:r>
            <a:r>
              <a:rPr b="1" u="sng">
                <a:solidFill>
                  <a:srgbClr val="FFFB00"/>
                </a:solidFill>
              </a:rPr>
              <a:t>continued giving Him glory</a:t>
            </a:r>
            <a:r>
              <a:t> and we remain faithful. </a:t>
            </a:r>
          </a:p>
          <a:p>
            <a:pPr>
              <a:defRPr sz="2000"/>
            </a:pPr>
          </a:p>
          <a:p>
            <a:pPr>
              <a:defRPr sz="2000"/>
            </a:pPr>
            <a:r>
              <a:rPr b="1" u="sng">
                <a:solidFill>
                  <a:schemeClr val="accent5">
                    <a:lumOff val="11617"/>
                  </a:schemeClr>
                </a:solidFill>
              </a:rPr>
              <a:t>POINT 1 - Hou 'n godvrugtige gesindheid deur beproewinge en vervolging</a:t>
            </a:r>
            <a:r>
              <a:t> - </a:t>
            </a:r>
            <a:r>
              <a:rPr b="1" u="sng">
                <a:solidFill>
                  <a:schemeClr val="accent5">
                    <a:lumOff val="11617"/>
                  </a:schemeClr>
                </a:solidFill>
              </a:rPr>
              <a:t>ALTYD OPSOEK to give God glory</a:t>
            </a:r>
          </a:p>
          <a:p>
            <a:pPr>
              <a:defRPr sz="2000"/>
            </a:pPr>
          </a:p>
          <a:p>
            <a:pPr>
              <a:defRPr sz="2000"/>
            </a:pPr>
            <a:r>
              <a:t>En dis nie net vervolging, but the enemy </a:t>
            </a:r>
            <a:r>
              <a:rPr b="1" u="sng">
                <a:solidFill>
                  <a:srgbClr val="FFFB00"/>
                </a:solidFill>
              </a:rPr>
              <a:t>also comes with geestelike Aanvalle</a:t>
            </a:r>
            <a:r>
              <a:t>. Like we see in Job. </a:t>
            </a:r>
          </a:p>
          <a:p>
            <a:pPr>
              <a:defRPr sz="2000"/>
            </a:pPr>
            <a:r>
              <a:t>“All who desire to live a godly life, will be persecuted.” - Sounds so challenging. </a:t>
            </a:r>
          </a:p>
          <a:p>
            <a:pPr>
              <a:defRPr sz="2000"/>
            </a:pPr>
          </a:p>
          <a:p>
            <a:pPr>
              <a:defRPr sz="2000"/>
            </a:pPr>
            <a:r>
              <a:rPr b="1" u="sng">
                <a:solidFill>
                  <a:srgbClr val="FFFB00"/>
                </a:solidFill>
              </a:rPr>
              <a:t> HOEKOM is daar so baie verdrukkking deur mense?</a:t>
            </a:r>
          </a:p>
          <a:p>
            <a:pPr>
              <a:defRPr sz="2000"/>
            </a:pPr>
            <a:r>
              <a:t>Die ding is dat godvrugtige lewe die g</a:t>
            </a:r>
            <a:r>
              <a:rPr b="1" u="sng">
                <a:solidFill>
                  <a:schemeClr val="accent6"/>
                </a:solidFill>
              </a:rPr>
              <a:t>oddeloosheid van ander BLOOTSTEL</a:t>
            </a:r>
            <a:r>
              <a:t>. Mense hou nie daarvan om teregtewys te word nie.</a:t>
            </a:r>
          </a:p>
          <a:p>
            <a:pPr>
              <a:defRPr sz="2000"/>
            </a:pPr>
            <a:r>
              <a:rPr b="1" u="sng">
                <a:solidFill>
                  <a:srgbClr val="FFFB00"/>
                </a:solidFill>
              </a:rPr>
              <a:t>Instede van bely of their ungodliness and turning to Christ</a:t>
            </a:r>
            <a:r>
              <a:t>, they </a:t>
            </a:r>
            <a:r>
              <a:rPr b="1" u="sng">
                <a:solidFill>
                  <a:srgbClr val="FFFB00"/>
                </a:solidFill>
              </a:rPr>
              <a:t>seek to destroy the one</a:t>
            </a:r>
            <a:r>
              <a:t> who has shown them up for </a:t>
            </a:r>
            <a:r>
              <a:rPr b="1" u="sng">
                <a:solidFill>
                  <a:schemeClr val="accent5">
                    <a:lumOff val="11617"/>
                  </a:schemeClr>
                </a:solidFill>
              </a:rPr>
              <a:t>what they really are. It is totally irrationale gedrag</a:t>
            </a:r>
            <a:r>
              <a:t>, of course, but that is characteristic of fallen man. </a:t>
            </a:r>
          </a:p>
          <a:p>
            <a:pPr>
              <a:defRPr sz="2000"/>
            </a:pPr>
            <a:r>
              <a:t>Its their </a:t>
            </a:r>
            <a:r>
              <a:rPr b="1" u="sng">
                <a:solidFill>
                  <a:schemeClr val="accent6"/>
                </a:solidFill>
              </a:rPr>
              <a:t>verdedigingsmeganisme om te wys dat hulle oukei is.</a:t>
            </a:r>
            <a:endParaRPr b="1" u="sng">
              <a:solidFill>
                <a:schemeClr val="accent6"/>
              </a:solidFill>
            </a:endParaRPr>
          </a:p>
          <a:p>
            <a:pPr>
              <a:defRPr sz="2000"/>
            </a:pPr>
          </a:p>
          <a:p>
            <a:pPr>
              <a:defRPr sz="2000"/>
            </a:pPr>
          </a:p>
          <a:p>
            <a:pPr>
              <a:defRPr sz="2000"/>
            </a:pPr>
          </a:p>
          <a:p>
            <a:pPr>
              <a:defRPr sz="2000"/>
            </a:pPr>
          </a:p>
          <a:p>
            <a:pPr>
              <a:defRPr sz="2000"/>
            </a:pPr>
          </a:p>
          <a:p>
            <a:pPr>
              <a:defRPr sz="2000"/>
            </a:pPr>
          </a:p>
          <a:p>
            <a:pPr>
              <a:defRPr sz="2000"/>
            </a:pPr>
          </a:p>
          <a:p>
            <a:pPr>
              <a:defRPr sz="2000"/>
            </a:pPr>
          </a:p>
          <a:p>
            <a:pPr>
              <a:defRPr sz="2000"/>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 name="Shape 67"/>
          <p:cNvSpPr/>
          <p:nvPr>
            <p:ph type="sldImg"/>
          </p:nvPr>
        </p:nvSpPr>
        <p:spPr>
          <a:prstGeom prst="rect">
            <a:avLst/>
          </a:prstGeom>
        </p:spPr>
        <p:txBody>
          <a:bodyPr/>
          <a:lstStyle/>
          <a:p>
            <a:pPr/>
          </a:p>
        </p:txBody>
      </p:sp>
      <p:sp>
        <p:nvSpPr>
          <p:cNvPr id="68" name="Shape 68"/>
          <p:cNvSpPr/>
          <p:nvPr>
            <p:ph type="body" sz="quarter" idx="1"/>
          </p:nvPr>
        </p:nvSpPr>
        <p:spPr>
          <a:prstGeom prst="rect">
            <a:avLst/>
          </a:prstGeom>
        </p:spPr>
        <p:txBody>
          <a:bodyPr/>
          <a:lstStyle/>
          <a:p>
            <a:pPr>
              <a:defRPr sz="2000"/>
            </a:pPr>
            <a:r>
              <a:t>Verse 14 - </a:t>
            </a:r>
            <a:r>
              <a:rPr b="1" u="sng">
                <a:solidFill>
                  <a:srgbClr val="FFFB00"/>
                </a:solidFill>
              </a:rPr>
              <a:t>POINT 2 -</a:t>
            </a:r>
            <a:r>
              <a:t> </a:t>
            </a:r>
            <a:r>
              <a:rPr b="1" u="sng">
                <a:solidFill>
                  <a:schemeClr val="accent5">
                    <a:lumOff val="11617"/>
                  </a:schemeClr>
                </a:solidFill>
              </a:rPr>
              <a:t>We need to learn how to follow godly teaching and godly people</a:t>
            </a:r>
            <a:endParaRPr b="1" u="sng">
              <a:solidFill>
                <a:schemeClr val="accent5">
                  <a:lumOff val="11617"/>
                </a:schemeClr>
              </a:solidFill>
            </a:endParaRPr>
          </a:p>
          <a:p>
            <a:pPr>
              <a:defRPr sz="2000"/>
            </a:pPr>
            <a:r>
              <a:t>The what is the teaching and the WHOM is the people. </a:t>
            </a:r>
          </a:p>
          <a:p>
            <a:pPr>
              <a:defRPr sz="2000"/>
            </a:pPr>
            <a:r>
              <a:t>Now that we know the WHAT, How will we know who to follow? </a:t>
            </a:r>
            <a:r>
              <a:rPr b="1" u="sng">
                <a:solidFill>
                  <a:srgbClr val="FFFB00"/>
                </a:solidFill>
              </a:rPr>
              <a:t>WHOM you have learned it?</a:t>
            </a:r>
            <a:endParaRPr b="1" u="sng">
              <a:solidFill>
                <a:srgbClr val="FFFB00"/>
              </a:solidFill>
            </a:endParaRPr>
          </a:p>
          <a:p>
            <a:pPr>
              <a:defRPr sz="2000"/>
            </a:pPr>
          </a:p>
          <a:p>
            <a:pPr>
              <a:defRPr sz="2000"/>
            </a:pPr>
            <a:r>
              <a:t>If Paul says this to Timothy </a:t>
            </a:r>
            <a:r>
              <a:rPr b="1" u="sng">
                <a:solidFill>
                  <a:srgbClr val="FFFB00"/>
                </a:solidFill>
              </a:rPr>
              <a:t>he is referring to the faithful people, Timothy </a:t>
            </a:r>
            <a:r>
              <a:t>has learned the </a:t>
            </a:r>
            <a:r>
              <a:rPr b="1" u="sng">
                <a:solidFill>
                  <a:schemeClr val="accent6"/>
                </a:solidFill>
              </a:rPr>
              <a:t>correct doctrine</a:t>
            </a:r>
            <a:r>
              <a:t>, most probably referring to his</a:t>
            </a:r>
            <a:r>
              <a:rPr b="1" u="sng">
                <a:solidFill>
                  <a:schemeClr val="accent6"/>
                </a:solidFill>
              </a:rPr>
              <a:t> grandmother and mother he</a:t>
            </a:r>
            <a:r>
              <a:t> has previously referred to but also referring to Paul, himself. </a:t>
            </a:r>
          </a:p>
          <a:p>
            <a:pPr>
              <a:defRPr sz="2000"/>
            </a:pPr>
            <a:r>
              <a:t>The question we need to ask: </a:t>
            </a:r>
          </a:p>
          <a:p>
            <a:pPr marL="267368" indent="-267368">
              <a:buSzPct val="100000"/>
              <a:buAutoNum type="arabicPeriod" startAt="1"/>
              <a:defRPr sz="2000"/>
            </a:pPr>
            <a:r>
              <a:rPr b="1" u="sng">
                <a:solidFill>
                  <a:schemeClr val="accent5">
                    <a:lumOff val="11617"/>
                  </a:schemeClr>
                </a:solidFill>
              </a:rPr>
              <a:t>Who are you learning from?</a:t>
            </a:r>
            <a:endParaRPr b="1" u="sng">
              <a:solidFill>
                <a:schemeClr val="accent5">
                  <a:lumOff val="11617"/>
                </a:schemeClr>
              </a:solidFill>
            </a:endParaRPr>
          </a:p>
          <a:p>
            <a:pPr marL="267368" indent="-267368">
              <a:buSzPct val="100000"/>
              <a:buAutoNum type="arabicPeriod" startAt="1"/>
              <a:defRPr sz="2000"/>
            </a:pPr>
            <a:r>
              <a:rPr b="1" u="sng">
                <a:solidFill>
                  <a:schemeClr val="accent5">
                    <a:lumOff val="11617"/>
                  </a:schemeClr>
                </a:solidFill>
              </a:rPr>
              <a:t>Who are you teaching?</a:t>
            </a:r>
            <a:endParaRPr b="1" u="sng">
              <a:solidFill>
                <a:schemeClr val="accent5">
                  <a:lumOff val="11617"/>
                </a:schemeClr>
              </a:solidFill>
            </a:endParaRPr>
          </a:p>
          <a:p>
            <a:pPr>
              <a:defRPr sz="2000"/>
            </a:pPr>
            <a:endParaRPr b="1" u="sng">
              <a:solidFill>
                <a:schemeClr val="accent5">
                  <a:lumOff val="11617"/>
                </a:schemeClr>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 name="Shape 75"/>
          <p:cNvSpPr/>
          <p:nvPr>
            <p:ph type="sldImg"/>
          </p:nvPr>
        </p:nvSpPr>
        <p:spPr>
          <a:prstGeom prst="rect">
            <a:avLst/>
          </a:prstGeom>
        </p:spPr>
        <p:txBody>
          <a:bodyPr/>
          <a:lstStyle/>
          <a:p>
            <a:pPr/>
          </a:p>
        </p:txBody>
      </p:sp>
      <p:sp>
        <p:nvSpPr>
          <p:cNvPr id="76" name="Shape 76"/>
          <p:cNvSpPr/>
          <p:nvPr>
            <p:ph type="body" sz="quarter" idx="1"/>
          </p:nvPr>
        </p:nvSpPr>
        <p:spPr>
          <a:prstGeom prst="rect">
            <a:avLst/>
          </a:prstGeom>
        </p:spPr>
        <p:txBody>
          <a:bodyPr/>
          <a:lstStyle/>
          <a:p>
            <a:pPr>
              <a:defRPr sz="2000"/>
            </a:pPr>
            <a:r>
              <a:rPr b="1" u="sng">
                <a:solidFill>
                  <a:srgbClr val="FFFB00"/>
                </a:solidFill>
              </a:rPr>
              <a:t>How do you determine faithful people to learn</a:t>
            </a:r>
            <a:r>
              <a:t> from?</a:t>
            </a:r>
          </a:p>
          <a:p>
            <a:pPr marL="267368" indent="-267368">
              <a:buSzPct val="100000"/>
              <a:buAutoNum type="arabicPeriod" startAt="1"/>
              <a:defRPr sz="2000"/>
            </a:pPr>
            <a:r>
              <a:t>We need to follow them closely. We saw Tim and Paul having this very close relationship. And to follow them closely they need to be transparent, about their weaknesses and their strengths. They need to set an example to you in terms of their transparency and humility.</a:t>
            </a:r>
          </a:p>
          <a:p>
            <a:pPr marL="267368" indent="-267368">
              <a:buSzPct val="100000"/>
              <a:buAutoNum type="arabicPeriod" startAt="1"/>
              <a:defRPr sz="2000"/>
            </a:pPr>
            <a:r>
              <a:t>We mean these godly people knows that God receives all the glory. When we say teach correctly we mean lifting Jesus up high. Showing to the work on the cross teaching in humility.</a:t>
            </a:r>
          </a:p>
          <a:p>
            <a:pPr marL="267368" indent="-267368">
              <a:buSzPct val="100000"/>
              <a:buAutoNum type="arabicPeriod" startAt="1"/>
              <a:defRPr sz="2000"/>
            </a:pPr>
            <a:r>
              <a:t>Their lives should be a representation of living a life unto God. Be careful though, they are also people, they are also sinful, we don’t expect perfection fom anyone. But we can see that they love Jesus and their lives are lived upon the glory of God. </a:t>
            </a:r>
          </a:p>
          <a:p>
            <a:pPr marL="267368" indent="-267368">
              <a:buSzPct val="100000"/>
              <a:buAutoNum type="arabicPeriod" startAt="1"/>
              <a:defRPr sz="2000"/>
            </a:pPr>
            <a:r>
              <a:t>22Die vrug van die Gees, daarteenoor, is liefde, vreugde, vrede, geduld, vriendelikheid, goedhartigheid, getrouheid, 23nederigheid en selfbeheersing.</a:t>
            </a:r>
          </a:p>
          <a:p>
            <a:pPr marL="267368" indent="-267368">
              <a:buSzPct val="100000"/>
              <a:buAutoNum type="arabicPeriod" startAt="1"/>
              <a:defRPr sz="2000"/>
            </a:pPr>
            <a:r>
              <a:t>The show a positive attitude towards challenges in life, they are positive seeing that God is in control. Always busy teaching us things and growing through the process.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 name="Shape 83"/>
          <p:cNvSpPr/>
          <p:nvPr>
            <p:ph type="sldImg"/>
          </p:nvPr>
        </p:nvSpPr>
        <p:spPr>
          <a:prstGeom prst="rect">
            <a:avLst/>
          </a:prstGeom>
        </p:spPr>
        <p:txBody>
          <a:bodyPr/>
          <a:lstStyle/>
          <a:p>
            <a:pPr/>
          </a:p>
        </p:txBody>
      </p:sp>
      <p:sp>
        <p:nvSpPr>
          <p:cNvPr id="84" name="Shape 84"/>
          <p:cNvSpPr/>
          <p:nvPr>
            <p:ph type="body" sz="quarter" idx="1"/>
          </p:nvPr>
        </p:nvSpPr>
        <p:spPr>
          <a:prstGeom prst="rect">
            <a:avLst/>
          </a:prstGeom>
        </p:spPr>
        <p:txBody>
          <a:bodyPr/>
          <a:lstStyle/>
          <a:p>
            <a:pPr>
              <a:defRPr sz="2000"/>
            </a:pPr>
            <a:r>
              <a:t>2. En dat wat ek weet reg is en dat ek sal </a:t>
            </a:r>
            <a:r>
              <a:rPr b="1" u="sng">
                <a:solidFill>
                  <a:srgbClr val="FFFB00"/>
                </a:solidFill>
              </a:rPr>
              <a:t>aanhiou om dit te toets.</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1826683" y="769937"/>
            <a:ext cx="9753601" cy="16684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lstStyle/>
          <a:p>
            <a:pPr/>
            <a:r>
              <a:t>Title Text</a:t>
            </a:r>
          </a:p>
        </p:txBody>
      </p:sp>
      <p:sp>
        <p:nvSpPr>
          <p:cNvPr id="3" name="Body Level One…"/>
          <p:cNvSpPr txBox="1"/>
          <p:nvPr>
            <p:ph type="body" idx="1"/>
          </p:nvPr>
        </p:nvSpPr>
        <p:spPr>
          <a:xfrm>
            <a:off x="6805083" y="2438400"/>
            <a:ext cx="4775201" cy="44196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56191" y="6248400"/>
            <a:ext cx="321410" cy="294638"/>
          </a:xfrm>
          <a:prstGeom prst="rect">
            <a:avLst/>
          </a:prstGeom>
          <a:ln w="12700">
            <a:miter lim="400000"/>
          </a:ln>
        </p:spPr>
        <p:txBody>
          <a:bodyPr wrap="none" lIns="45718" tIns="45718" rIns="45718" bIns="45718">
            <a:spAutoFit/>
          </a:bodyPr>
          <a:lstStyle>
            <a:lvl1pPr algn="r">
              <a:defRPr sz="1400">
                <a:solidFill>
                  <a:srgbClr val="FFFFFF"/>
                </a:solidFill>
                <a:latin typeface="Trade Gothic LT"/>
                <a:ea typeface="Trade Gothic LT"/>
                <a:cs typeface="Trade Gothic LT"/>
                <a:sym typeface="Trade Gothic L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1pPr>
      <a:lvl2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2pPr>
      <a:lvl3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3pPr>
      <a:lvl4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4pPr>
      <a:lvl5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5pPr>
      <a:lvl6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6pPr>
      <a:lvl7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7pPr>
      <a:lvl8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8pPr>
      <a:lvl9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5pPr>
      <a:lvl6pPr marL="0" marR="0" indent="2286000" algn="l" defTabSz="914400" rtl="0" latinLnBrk="0">
        <a:lnSpc>
          <a:spcPct val="100000"/>
        </a:lnSpc>
        <a:spcBef>
          <a:spcPts val="700"/>
        </a:spcBef>
        <a:spcAft>
          <a:spcPts val="0"/>
        </a:spcAft>
        <a:buClrTx/>
        <a:buSzTx/>
        <a:buFont typeface="Helvetica"/>
        <a:buNone/>
        <a:tabLst/>
        <a:defRPr b="0" baseline="0" cap="none" i="0" spc="0" strike="noStrike" sz="3000" u="none">
          <a:solidFill>
            <a:srgbClr val="FFFFFF"/>
          </a:solidFill>
          <a:uFillTx/>
          <a:latin typeface="Trade Gothic LT"/>
          <a:ea typeface="Trade Gothic LT"/>
          <a:cs typeface="Trade Gothic LT"/>
          <a:sym typeface="Trade Gothic LT"/>
        </a:defRPr>
      </a:lvl6pPr>
      <a:lvl7pPr marL="0" marR="0" indent="2743200" algn="l" defTabSz="914400" rtl="0" latinLnBrk="0">
        <a:lnSpc>
          <a:spcPct val="100000"/>
        </a:lnSpc>
        <a:spcBef>
          <a:spcPts val="700"/>
        </a:spcBef>
        <a:spcAft>
          <a:spcPts val="0"/>
        </a:spcAft>
        <a:buClrTx/>
        <a:buSzTx/>
        <a:buFont typeface="Helvetica"/>
        <a:buNone/>
        <a:tabLst/>
        <a:defRPr b="0" baseline="0" cap="none" i="0" spc="0" strike="noStrike" sz="3000" u="none">
          <a:solidFill>
            <a:srgbClr val="FFFFFF"/>
          </a:solidFill>
          <a:uFillTx/>
          <a:latin typeface="Trade Gothic LT"/>
          <a:ea typeface="Trade Gothic LT"/>
          <a:cs typeface="Trade Gothic LT"/>
          <a:sym typeface="Trade Gothic LT"/>
        </a:defRPr>
      </a:lvl7pPr>
      <a:lvl8pPr marL="0" marR="0" indent="3200400" algn="l" defTabSz="914400" rtl="0" latinLnBrk="0">
        <a:lnSpc>
          <a:spcPct val="100000"/>
        </a:lnSpc>
        <a:spcBef>
          <a:spcPts val="700"/>
        </a:spcBef>
        <a:spcAft>
          <a:spcPts val="0"/>
        </a:spcAft>
        <a:buClrTx/>
        <a:buSzTx/>
        <a:buFont typeface="Helvetica"/>
        <a:buNone/>
        <a:tabLst/>
        <a:defRPr b="0" baseline="0" cap="none" i="0" spc="0" strike="noStrike" sz="3000" u="none">
          <a:solidFill>
            <a:srgbClr val="FFFFFF"/>
          </a:solidFill>
          <a:uFillTx/>
          <a:latin typeface="Trade Gothic LT"/>
          <a:ea typeface="Trade Gothic LT"/>
          <a:cs typeface="Trade Gothic LT"/>
          <a:sym typeface="Trade Gothic LT"/>
        </a:defRPr>
      </a:lvl8pPr>
      <a:lvl9pPr marL="0" marR="0" indent="3657600" algn="l" defTabSz="914400" rtl="0" latinLnBrk="0">
        <a:lnSpc>
          <a:spcPct val="100000"/>
        </a:lnSpc>
        <a:spcBef>
          <a:spcPts val="700"/>
        </a:spcBef>
        <a:spcAft>
          <a:spcPts val="0"/>
        </a:spcAft>
        <a:buClrTx/>
        <a:buSzTx/>
        <a:buFont typeface="Helvetica"/>
        <a:buNone/>
        <a:tabLst/>
        <a:defRPr b="0" baseline="0" cap="none" i="0" spc="0" strike="noStrike" sz="3000" u="none">
          <a:solidFill>
            <a:srgbClr val="FFFFFF"/>
          </a:solidFill>
          <a:uFillTx/>
          <a:latin typeface="Trade Gothic LT"/>
          <a:ea typeface="Trade Gothic LT"/>
          <a:cs typeface="Trade Gothic LT"/>
          <a:sym typeface="Trade 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1pPr>
      <a:lvl2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2pPr>
      <a:lvl3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3pPr>
      <a:lvl4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4pPr>
      <a:lvl5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 Id="rId4"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2" name="Group"/>
          <p:cNvGrpSpPr/>
          <p:nvPr/>
        </p:nvGrpSpPr>
        <p:grpSpPr>
          <a:xfrm>
            <a:off x="-3288" y="-1"/>
            <a:ext cx="13107200" cy="8013249"/>
            <a:chOff x="0" y="0"/>
            <a:chExt cx="13107199" cy="8013247"/>
          </a:xfrm>
        </p:grpSpPr>
        <p:pic>
          <p:nvPicPr>
            <p:cNvPr id="20" name="photo-1421977870504-378093748ae6.jpeg" descr="photo-1421977870504-378093748ae6.jpeg"/>
            <p:cNvPicPr>
              <a:picLocks noChangeAspect="1"/>
            </p:cNvPicPr>
            <p:nvPr/>
          </p:nvPicPr>
          <p:blipFill>
            <a:blip r:embed="rId3">
              <a:extLst/>
            </a:blip>
            <a:srcRect l="5299" t="12603" r="5944" b="12500"/>
            <a:stretch>
              <a:fillRect/>
            </a:stretch>
          </p:blipFill>
          <p:spPr>
            <a:xfrm>
              <a:off x="0" y="0"/>
              <a:ext cx="12143003" cy="6830442"/>
            </a:xfrm>
            <a:prstGeom prst="rect">
              <a:avLst/>
            </a:prstGeom>
            <a:ln w="12700" cap="flat">
              <a:noFill/>
              <a:miter lim="400000"/>
            </a:ln>
            <a:effectLst/>
          </p:spPr>
        </p:pic>
        <p:pic>
          <p:nvPicPr>
            <p:cNvPr id="21" name="logo_shofar orange.png" descr="logo_shofar orange.png"/>
            <p:cNvPicPr>
              <a:picLocks noChangeAspect="1"/>
            </p:cNvPicPr>
            <p:nvPr/>
          </p:nvPicPr>
          <p:blipFill>
            <a:blip r:embed="rId4">
              <a:extLst/>
            </a:blip>
            <a:stretch>
              <a:fillRect/>
            </a:stretch>
          </p:blipFill>
          <p:spPr>
            <a:xfrm>
              <a:off x="11801938" y="7107480"/>
              <a:ext cx="1305262" cy="905769"/>
            </a:xfrm>
            <a:prstGeom prst="rect">
              <a:avLst/>
            </a:prstGeom>
            <a:ln w="12700" cap="flat">
              <a:noFill/>
              <a:miter lim="400000"/>
            </a:ln>
            <a:effectLst/>
          </p:spPr>
        </p:pic>
      </p:grpSp>
      <p:sp>
        <p:nvSpPr>
          <p:cNvPr id="23" name="1 Tim 1:5-7"/>
          <p:cNvSpPr txBox="1"/>
          <p:nvPr/>
        </p:nvSpPr>
        <p:spPr>
          <a:xfrm>
            <a:off x="-341250" y="3946869"/>
            <a:ext cx="879242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lnSpc>
                <a:spcPct val="90000"/>
              </a:lnSpc>
              <a:defRPr b="1" sz="5400">
                <a:effectLst>
                  <a:outerShdw sx="100000" sy="100000" kx="0" ky="0" algn="b" rotWithShape="0" blurRad="12700" dist="38100" dir="2700000">
                    <a:srgbClr val="FFFFFF"/>
                  </a:outerShdw>
                </a:effectLst>
                <a:latin typeface="Ink Free"/>
                <a:ea typeface="Ink Free"/>
                <a:cs typeface="Ink Free"/>
                <a:sym typeface="Ink Free"/>
              </a:defRPr>
            </a:lvl1pPr>
          </a:lstStyle>
          <a:p>
            <a:pPr/>
            <a:r>
              <a:t>2 Tim 3:10-14</a:t>
            </a:r>
          </a:p>
        </p:txBody>
      </p:sp>
      <p:sp>
        <p:nvSpPr>
          <p:cNvPr id="24" name="Concerns for Pastoral Ministry…"/>
          <p:cNvSpPr txBox="1"/>
          <p:nvPr/>
        </p:nvSpPr>
        <p:spPr>
          <a:xfrm>
            <a:off x="1115327" y="4962148"/>
            <a:ext cx="9961346" cy="1361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b="1" sz="4200">
                <a:effectLst>
                  <a:outerShdw sx="100000" sy="100000" kx="0" ky="0" algn="b" rotWithShape="0" blurRad="12700" dist="38100" dir="2700000">
                    <a:srgbClr val="FFFFFF"/>
                  </a:outerShdw>
                </a:effectLst>
                <a:latin typeface="Ink Free"/>
                <a:ea typeface="Ink Free"/>
                <a:cs typeface="Ink Free"/>
                <a:sym typeface="Ink Free"/>
              </a:defRPr>
            </a:pPr>
            <a:r>
              <a:t>Staan vas in die geloof</a:t>
            </a:r>
          </a:p>
          <a:p>
            <a:pPr algn="ctr">
              <a:defRPr b="1" sz="4200">
                <a:effectLst>
                  <a:outerShdw sx="100000" sy="100000" kx="0" ky="0" algn="b" rotWithShape="0" blurRad="12700" dist="38100" dir="2700000">
                    <a:srgbClr val="FFFFFF"/>
                  </a:outerShdw>
                </a:effectLst>
                <a:latin typeface="Ink Free"/>
                <a:ea typeface="Ink Free"/>
                <a:cs typeface="Ink Free"/>
                <a:sym typeface="Ink Free"/>
              </a:defRPr>
            </a:pPr>
            <a:r>
              <a:t>Deel 2</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0" name="Group"/>
          <p:cNvGrpSpPr/>
          <p:nvPr/>
        </p:nvGrpSpPr>
        <p:grpSpPr>
          <a:xfrm>
            <a:off x="-2" y="-9525"/>
            <a:ext cx="12192002" cy="6867525"/>
            <a:chOff x="0" y="0"/>
            <a:chExt cx="12192001" cy="6867525"/>
          </a:xfrm>
        </p:grpSpPr>
        <p:pic>
          <p:nvPicPr>
            <p:cNvPr id="28"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29"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31" name="1 Tim 1:3-7"/>
          <p:cNvSpPr txBox="1"/>
          <p:nvPr/>
        </p:nvSpPr>
        <p:spPr>
          <a:xfrm>
            <a:off x="385990" y="211596"/>
            <a:ext cx="7180899"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3:10-14</a:t>
            </a:r>
          </a:p>
        </p:txBody>
      </p:sp>
      <p:sp>
        <p:nvSpPr>
          <p:cNvPr id="32"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310298" y="1142198"/>
            <a:ext cx="11757080" cy="5374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4300">
                <a:solidFill>
                  <a:srgbClr val="FFFFFF"/>
                </a:solidFill>
                <a:latin typeface="Trade Gothic LT Std"/>
                <a:ea typeface="Trade Gothic LT Std"/>
                <a:cs typeface="Trade Gothic LT Std"/>
                <a:sym typeface="Trade Gothic LT Std"/>
              </a:defRPr>
            </a:lvl1pPr>
          </a:lstStyle>
          <a:p>
            <a:pPr/>
            <a:r>
              <a:t>10 Maar jy het my nagevolg in leer, lewenswandel en lewensdoel, in geloof, geduld, liefde en volharding, 11 in vervolging en ontbering soos my te beurt geval het in Antiogië, Ikonium en Listra. Watter vervolging moes ek nie alles verduur nie! Maar die Here het my uit almal gered. 12 Almal wat in Christus Jesus toegewy aan God wil lewe, sal ook vervolg word</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8" name="Group"/>
          <p:cNvGrpSpPr/>
          <p:nvPr/>
        </p:nvGrpSpPr>
        <p:grpSpPr>
          <a:xfrm>
            <a:off x="-2" y="-9525"/>
            <a:ext cx="12192002" cy="6867525"/>
            <a:chOff x="0" y="0"/>
            <a:chExt cx="12192001" cy="6867525"/>
          </a:xfrm>
        </p:grpSpPr>
        <p:pic>
          <p:nvPicPr>
            <p:cNvPr id="36" name="photo-1421977870504-378093748ae6.jpeg" descr="photo-1421977870504-378093748ae6.jpeg"/>
            <p:cNvPicPr>
              <a:picLocks noChangeAspect="1"/>
            </p:cNvPicPr>
            <p:nvPr/>
          </p:nvPicPr>
          <p:blipFill>
            <a:blip r:embed="rId2">
              <a:extLst/>
            </a:blip>
            <a:srcRect l="5299" t="12603" r="5944" b="12500"/>
            <a:stretch>
              <a:fillRect/>
            </a:stretch>
          </p:blipFill>
          <p:spPr>
            <a:xfrm>
              <a:off x="-1" y="9524"/>
              <a:ext cx="12192002" cy="6858001"/>
            </a:xfrm>
            <a:prstGeom prst="rect">
              <a:avLst/>
            </a:prstGeom>
            <a:ln w="12700" cap="flat">
              <a:noFill/>
              <a:miter lim="400000"/>
            </a:ln>
            <a:effectLst/>
          </p:spPr>
        </p:pic>
        <p:sp>
          <p:nvSpPr>
            <p:cNvPr id="37"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39" name="1 Tim 1:3-7"/>
          <p:cNvSpPr txBox="1"/>
          <p:nvPr/>
        </p:nvSpPr>
        <p:spPr>
          <a:xfrm>
            <a:off x="622472" y="217013"/>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3:10-14</a:t>
            </a:r>
          </a:p>
        </p:txBody>
      </p:sp>
      <p:sp>
        <p:nvSpPr>
          <p:cNvPr id="40"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209003"/>
            <a:ext cx="11098440" cy="3393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4300">
                <a:solidFill>
                  <a:srgbClr val="FFFFFF"/>
                </a:solidFill>
                <a:latin typeface="Trade Gothic LT Std"/>
                <a:ea typeface="Trade Gothic LT Std"/>
                <a:cs typeface="Trade Gothic LT Std"/>
                <a:sym typeface="Trade Gothic LT Std"/>
              </a:defRPr>
            </a:lvl1pPr>
          </a:lstStyle>
          <a:p>
            <a:pPr/>
            <a:r>
              <a:t>13 Maar goddelose mense en bedrieërs sal voortgaan van kwaad tot erger. Hulle mislei ander en word self mislei. 14 Maar jy, bly by wat jy geleer het en wat jy vas glo. Jy weet tog wie jou leermeesters was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4" name="Group"/>
          <p:cNvGrpSpPr/>
          <p:nvPr/>
        </p:nvGrpSpPr>
        <p:grpSpPr>
          <a:xfrm>
            <a:off x="-2" y="-9525"/>
            <a:ext cx="12192002" cy="6867525"/>
            <a:chOff x="0" y="0"/>
            <a:chExt cx="12192001" cy="6867525"/>
          </a:xfrm>
        </p:grpSpPr>
        <p:pic>
          <p:nvPicPr>
            <p:cNvPr id="42"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43"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45" name="1 Tim 1:3-7"/>
          <p:cNvSpPr txBox="1"/>
          <p:nvPr/>
        </p:nvSpPr>
        <p:spPr>
          <a:xfrm>
            <a:off x="402514" y="201302"/>
            <a:ext cx="7180899"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3:10-14</a:t>
            </a:r>
          </a:p>
        </p:txBody>
      </p:sp>
      <p:sp>
        <p:nvSpPr>
          <p:cNvPr id="46"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326822" y="1090188"/>
            <a:ext cx="11538355" cy="51841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300">
                <a:solidFill>
                  <a:srgbClr val="FFFFFF"/>
                </a:solidFill>
                <a:latin typeface="Trade Gothic LT Std"/>
                <a:ea typeface="Trade Gothic LT Std"/>
                <a:cs typeface="Trade Gothic LT Std"/>
                <a:sym typeface="Trade Gothic LT Std"/>
              </a:defRPr>
            </a:pPr>
            <a:r>
              <a:t>10 Maar jy het my nagevolg in leer, lewenswandel en lewensdoel, in geloof, geduld, liefde en volharding, </a:t>
            </a:r>
            <a:r>
              <a:rPr b="1" sz="4100" u="sng"/>
              <a:t>11 in vervolging en ontbering soos my te beurt geval het in Antiogië, Ikonium en Listra. Watter vervolging moes ek nie alles verduur nie! Maar die Here het my uit almal gered. 12 Almal wat in Christus Jesus toegewy aan God wil lewe,</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Group"/>
          <p:cNvGrpSpPr/>
          <p:nvPr/>
        </p:nvGrpSpPr>
        <p:grpSpPr>
          <a:xfrm>
            <a:off x="-2" y="-9525"/>
            <a:ext cx="12192002" cy="6867525"/>
            <a:chOff x="0" y="0"/>
            <a:chExt cx="12192001" cy="6867525"/>
          </a:xfrm>
        </p:grpSpPr>
        <p:pic>
          <p:nvPicPr>
            <p:cNvPr id="50"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51"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53" name="1 Tim 1:3-7"/>
          <p:cNvSpPr txBox="1"/>
          <p:nvPr/>
        </p:nvSpPr>
        <p:spPr>
          <a:xfrm>
            <a:off x="481070" y="367581"/>
            <a:ext cx="8567763"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Staan vas in die geloof</a:t>
            </a:r>
          </a:p>
        </p:txBody>
      </p:sp>
      <p:sp>
        <p:nvSpPr>
          <p:cNvPr id="54"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4894537"/>
            <a:ext cx="11519700" cy="1691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3500">
                <a:solidFill>
                  <a:srgbClr val="FFFFFF"/>
                </a:solidFill>
                <a:latin typeface="Trade Gothic LT Std"/>
                <a:ea typeface="Trade Gothic LT Std"/>
                <a:cs typeface="Trade Gothic LT Std"/>
                <a:sym typeface="Trade Gothic LT Std"/>
              </a:defRPr>
            </a:lvl1pPr>
          </a:lstStyle>
          <a:p>
            <a:pPr/>
            <a:r>
              <a:t>Watter vervolging moes ek nie alles verduur nie! Maar die Here het my uit almal gered. 12 Almal wat in Christus Jesus toegewy aan God wil lewe, sal ook vervolg word</a:t>
            </a:r>
          </a:p>
        </p:txBody>
      </p:sp>
      <p:sp>
        <p:nvSpPr>
          <p:cNvPr id="55" name="1 Tim 1:3-7"/>
          <p:cNvSpPr txBox="1"/>
          <p:nvPr/>
        </p:nvSpPr>
        <p:spPr>
          <a:xfrm>
            <a:off x="570307" y="4220173"/>
            <a:ext cx="7180899" cy="701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40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3:11-12</a:t>
            </a:r>
          </a:p>
        </p:txBody>
      </p:sp>
      <p:sp>
        <p:nvSpPr>
          <p:cNvPr id="56"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415442" y="1447907"/>
            <a:ext cx="10281971" cy="1259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508000" indent="-508000">
              <a:buSzPct val="100000"/>
              <a:buAutoNum type="arabicPeriod" startAt="1"/>
              <a:defRPr sz="3800">
                <a:solidFill>
                  <a:srgbClr val="FFFFFF"/>
                </a:solidFill>
                <a:latin typeface="Trade Gothic LT Std"/>
                <a:ea typeface="Trade Gothic LT Std"/>
                <a:cs typeface="Trade Gothic LT Std"/>
                <a:sym typeface="Trade Gothic LT Std"/>
              </a:defRPr>
            </a:lvl1pPr>
          </a:lstStyle>
          <a:p>
            <a:pPr/>
            <a:r>
              <a:t>Hou 'n godvrugtige gesindheid deur beproewinge en vervolging</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2" name="Group"/>
          <p:cNvGrpSpPr/>
          <p:nvPr/>
        </p:nvGrpSpPr>
        <p:grpSpPr>
          <a:xfrm>
            <a:off x="-2" y="-9525"/>
            <a:ext cx="12192002" cy="6867525"/>
            <a:chOff x="0" y="0"/>
            <a:chExt cx="12192001" cy="6867525"/>
          </a:xfrm>
        </p:grpSpPr>
        <p:pic>
          <p:nvPicPr>
            <p:cNvPr id="60"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61"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63"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4894537"/>
            <a:ext cx="11098440" cy="1920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3000">
                <a:solidFill>
                  <a:srgbClr val="FFFFFF"/>
                </a:solidFill>
                <a:latin typeface="Trade Gothic LT Std"/>
                <a:ea typeface="Trade Gothic LT Std"/>
                <a:cs typeface="Trade Gothic LT Std"/>
                <a:sym typeface="Trade Gothic LT Std"/>
              </a:defRPr>
            </a:lvl1pPr>
          </a:lstStyle>
          <a:p>
            <a:pPr/>
            <a:r>
              <a:t>13 Maar goddelose mense en bedrieërs sal voortgaan van kwaad tot erger. Hulle mislei ander en word self mislei. 14 Maar jy, bly by wat jy geleer het en wat jy vas glo. Jy weet tog wie jou leermeesters was</a:t>
            </a:r>
          </a:p>
        </p:txBody>
      </p:sp>
      <p:sp>
        <p:nvSpPr>
          <p:cNvPr id="64" name="1 Tim 1:3-7"/>
          <p:cNvSpPr txBox="1"/>
          <p:nvPr/>
        </p:nvSpPr>
        <p:spPr>
          <a:xfrm>
            <a:off x="570307" y="4220173"/>
            <a:ext cx="7180899" cy="701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40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3:13-14</a:t>
            </a:r>
          </a:p>
        </p:txBody>
      </p:sp>
      <p:sp>
        <p:nvSpPr>
          <p:cNvPr id="65"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415442" y="1447907"/>
            <a:ext cx="10281971" cy="2428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08000" indent="-508000">
              <a:buSzPct val="100000"/>
              <a:buAutoNum type="arabicPeriod" startAt="1"/>
              <a:defRPr sz="3800">
                <a:solidFill>
                  <a:srgbClr val="FFFFFF"/>
                </a:solidFill>
                <a:latin typeface="Trade Gothic LT Std"/>
                <a:ea typeface="Trade Gothic LT Std"/>
                <a:cs typeface="Trade Gothic LT Std"/>
                <a:sym typeface="Trade Gothic LT Std"/>
              </a:defRPr>
            </a:pPr>
            <a:r>
              <a:t>Hou 'n godvrugtige gesindheid deur beproewinge en vervolging</a:t>
            </a:r>
          </a:p>
          <a:p>
            <a:pPr marL="508000" indent="-508000">
              <a:buSzPct val="100000"/>
              <a:buAutoNum type="arabicPeriod" startAt="1"/>
              <a:defRPr sz="3800">
                <a:solidFill>
                  <a:srgbClr val="FFFFFF"/>
                </a:solidFill>
                <a:latin typeface="Trade Gothic LT Std"/>
                <a:ea typeface="Trade Gothic LT Std"/>
                <a:cs typeface="Trade Gothic LT Std"/>
                <a:sym typeface="Trade Gothic LT Std"/>
              </a:defRPr>
            </a:pPr>
            <a:r>
              <a:t>Ons moet leer hoe om gesonde lering en gesonde mense te volg</a:t>
            </a:r>
          </a:p>
        </p:txBody>
      </p:sp>
      <p:sp>
        <p:nvSpPr>
          <p:cNvPr id="66" name="1 Tim 1:3-7"/>
          <p:cNvSpPr txBox="1"/>
          <p:nvPr/>
        </p:nvSpPr>
        <p:spPr>
          <a:xfrm>
            <a:off x="481070" y="367581"/>
            <a:ext cx="8567763"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Staan vas in die geloof</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2" name="Group"/>
          <p:cNvGrpSpPr/>
          <p:nvPr/>
        </p:nvGrpSpPr>
        <p:grpSpPr>
          <a:xfrm>
            <a:off x="-2" y="-9525"/>
            <a:ext cx="12192002" cy="6867525"/>
            <a:chOff x="0" y="0"/>
            <a:chExt cx="12192001" cy="6867525"/>
          </a:xfrm>
        </p:grpSpPr>
        <p:pic>
          <p:nvPicPr>
            <p:cNvPr id="70"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71"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73"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230091" y="391404"/>
            <a:ext cx="10578533" cy="1336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sz="4100">
                <a:solidFill>
                  <a:srgbClr val="FFFFFF"/>
                </a:solidFill>
                <a:latin typeface="Trade Gothic LT Std"/>
                <a:ea typeface="Trade Gothic LT Std"/>
                <a:cs typeface="Trade Gothic LT Std"/>
                <a:sym typeface="Trade Gothic LT Std"/>
              </a:defRPr>
            </a:lvl1pPr>
          </a:lstStyle>
          <a:p>
            <a:pPr/>
            <a:r>
              <a:t>Hoe kan ek goddelike mense identifiseer wat ek moet volg?</a:t>
            </a:r>
          </a:p>
        </p:txBody>
      </p:sp>
      <p:sp>
        <p:nvSpPr>
          <p:cNvPr id="74"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433977" y="1859281"/>
            <a:ext cx="11665372" cy="325150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28600" indent="-228600" defTabSz="457200">
              <a:buSzPct val="100000"/>
              <a:buChar char="•"/>
              <a:defRPr sz="4200">
                <a:solidFill>
                  <a:srgbClr val="E8EAED"/>
                </a:solidFill>
                <a:latin typeface="Helvetica Neue"/>
                <a:ea typeface="Helvetica Neue"/>
                <a:cs typeface="Helvetica Neue"/>
                <a:sym typeface="Helvetica Neue"/>
              </a:defRPr>
            </a:pPr>
            <a:r>
              <a:t> Hulle moet deursigtig lewe (deel goed en sleg)</a:t>
            </a:r>
          </a:p>
          <a:p>
            <a:pPr marL="228600" indent="-228600" defTabSz="457200">
              <a:buSzPct val="100000"/>
              <a:buChar char="•"/>
              <a:defRPr sz="4200">
                <a:solidFill>
                  <a:srgbClr val="E8EAED"/>
                </a:solidFill>
                <a:latin typeface="Helvetica Neue"/>
                <a:ea typeface="Helvetica Neue"/>
                <a:cs typeface="Helvetica Neue"/>
                <a:sym typeface="Helvetica Neue"/>
              </a:defRPr>
            </a:pPr>
            <a:r>
              <a:t> Hulle leer God se woord reg</a:t>
            </a:r>
          </a:p>
          <a:p>
            <a:pPr marL="228600" indent="-228600" defTabSz="457200">
              <a:buSzPct val="100000"/>
              <a:buChar char="•"/>
              <a:defRPr sz="4200">
                <a:solidFill>
                  <a:srgbClr val="E8EAED"/>
                </a:solidFill>
                <a:latin typeface="Helvetica Neue"/>
                <a:ea typeface="Helvetica Neue"/>
                <a:cs typeface="Helvetica Neue"/>
                <a:sym typeface="Helvetica Neue"/>
              </a:defRPr>
            </a:pPr>
            <a:r>
              <a:t> Hulle beoefen wat hulle verkondig</a:t>
            </a:r>
          </a:p>
          <a:p>
            <a:pPr marL="228600" indent="-228600" defTabSz="457200">
              <a:buSzPct val="100000"/>
              <a:buChar char="•"/>
              <a:defRPr sz="4200">
                <a:solidFill>
                  <a:srgbClr val="E8EAED"/>
                </a:solidFill>
                <a:latin typeface="Helvetica Neue"/>
                <a:ea typeface="Helvetica Neue"/>
                <a:cs typeface="Helvetica Neue"/>
                <a:sym typeface="Helvetica Neue"/>
              </a:defRPr>
            </a:pPr>
            <a:r>
              <a:t> Hulle dra die vrug van die Gees</a:t>
            </a:r>
          </a:p>
          <a:p>
            <a:pPr marL="228600" indent="-228600" defTabSz="457200">
              <a:buSzPct val="100000"/>
              <a:buChar char="•"/>
              <a:defRPr sz="4200">
                <a:solidFill>
                  <a:srgbClr val="E8EAED"/>
                </a:solidFill>
                <a:latin typeface="Helvetica Neue"/>
                <a:ea typeface="Helvetica Neue"/>
                <a:cs typeface="Helvetica Neue"/>
                <a:sym typeface="Helvetica Neue"/>
              </a:defRPr>
            </a:pPr>
            <a:r>
              <a:t> Hulle aanvaar gewillig lyding vir Christus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0" name="Image Gallery"/>
          <p:cNvGrpSpPr/>
          <p:nvPr/>
        </p:nvGrpSpPr>
        <p:grpSpPr>
          <a:xfrm>
            <a:off x="-56968" y="-16253"/>
            <a:ext cx="12305937" cy="7476533"/>
            <a:chOff x="0" y="0"/>
            <a:chExt cx="12305936" cy="7476532"/>
          </a:xfrm>
        </p:grpSpPr>
        <p:pic>
          <p:nvPicPr>
            <p:cNvPr id="78" name="Untitled.jpg" descr="Untitled.jpg"/>
            <p:cNvPicPr>
              <a:picLocks noChangeAspect="1"/>
            </p:cNvPicPr>
            <p:nvPr/>
          </p:nvPicPr>
          <p:blipFill>
            <a:blip r:embed="rId3">
              <a:extLst/>
            </a:blip>
            <a:srcRect l="0" t="1369" r="0" b="1369"/>
            <a:stretch>
              <a:fillRect/>
            </a:stretch>
          </p:blipFill>
          <p:spPr>
            <a:xfrm>
              <a:off x="0" y="0"/>
              <a:ext cx="12305936" cy="6892333"/>
            </a:xfrm>
            <a:prstGeom prst="rect">
              <a:avLst/>
            </a:prstGeom>
            <a:ln w="12700" cap="flat">
              <a:noFill/>
              <a:miter lim="400000"/>
            </a:ln>
            <a:effectLst/>
          </p:spPr>
        </p:pic>
        <p:sp>
          <p:nvSpPr>
            <p:cNvPr id="79" name="Caption"/>
            <p:cNvSpPr txBox="1"/>
            <p:nvPr/>
          </p:nvSpPr>
          <p:spPr>
            <a:xfrm>
              <a:off x="0" y="6968532"/>
              <a:ext cx="1230593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Trade Gothic LT"/>
                  <a:ea typeface="Trade Gothic LT"/>
                  <a:cs typeface="Trade Gothic LT"/>
                  <a:sym typeface="Trade Gothic LT"/>
                </a:defRPr>
              </a:lvl1pPr>
            </a:lstStyle>
            <a:p>
              <a:pPr/>
              <a:r>
                <a:t>Caption</a:t>
              </a:r>
            </a:p>
          </p:txBody>
        </p:sp>
      </p:grpSp>
      <p:sp>
        <p:nvSpPr>
          <p:cNvPr id="81" name="Prayer Points"/>
          <p:cNvSpPr txBox="1"/>
          <p:nvPr/>
        </p:nvSpPr>
        <p:spPr>
          <a:xfrm>
            <a:off x="382744" y="330400"/>
            <a:ext cx="11426512"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2239961">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Gebedspunte</a:t>
            </a:r>
          </a:p>
        </p:txBody>
      </p:sp>
      <p:sp>
        <p:nvSpPr>
          <p:cNvPr id="82" name="Is your goal to love God and people more?…"/>
          <p:cNvSpPr txBox="1"/>
          <p:nvPr/>
        </p:nvSpPr>
        <p:spPr>
          <a:xfrm>
            <a:off x="882131" y="1429753"/>
            <a:ext cx="10427737" cy="4358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pPr>
            <a:r>
              <a:t>Bid vir 'n gewilligheid, en God se leiding om ons te leer hoe om 'n godvrugtige gesindheid te behou tydens beproewinge en vervolging</a:t>
            </a:r>
          </a:p>
          <a:p>
            <a: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pPr>
            <a:r>
              <a:t>Bid vir God se leiding wanneer dit kom by die luister na lering en wie se voorbeeld om te volg</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