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r>
              <a:t>PRAY. Read the scripture BEFORE. Book of Tim. </a:t>
            </a:r>
            <a:r>
              <a:rPr b="1" u="sng">
                <a:solidFill>
                  <a:srgbClr val="FFFB00"/>
                </a:solidFill>
              </a:rPr>
              <a:t>Pauls last letter.</a:t>
            </a:r>
            <a:r>
              <a:t> Sitting down to sit your last letter. </a:t>
            </a:r>
          </a:p>
          <a:p>
            <a:pPr>
              <a:defRPr sz="2000"/>
            </a:pPr>
          </a:p>
          <a:p>
            <a:pPr>
              <a:defRPr sz="2000"/>
            </a:pPr>
            <a:r>
              <a:t>Paul </a:t>
            </a:r>
            <a:r>
              <a:rPr b="1" u="sng">
                <a:solidFill>
                  <a:schemeClr val="accent6"/>
                </a:solidFill>
              </a:rPr>
              <a:t>contrasts t</a:t>
            </a:r>
            <a:r>
              <a:t>he </a:t>
            </a:r>
            <a:r>
              <a:rPr b="1" u="sng">
                <a:solidFill>
                  <a:srgbClr val="FFFB00"/>
                </a:solidFill>
              </a:rPr>
              <a:t>conduct of his life(V10-14)  with that of false teachers (V1-9)</a:t>
            </a:r>
          </a:p>
          <a:p>
            <a:pPr>
              <a:defRPr sz="2000"/>
            </a:pPr>
            <a:r>
              <a:t>urging Timothy to</a:t>
            </a:r>
            <a:r>
              <a:rPr b="1" u="sng">
                <a:solidFill>
                  <a:schemeClr val="accent6"/>
                </a:solidFill>
              </a:rPr>
              <a:t> follow his example</a:t>
            </a:r>
            <a:r>
              <a:t> of </a:t>
            </a:r>
            <a:r>
              <a:rPr b="1" u="sng">
                <a:solidFill>
                  <a:schemeClr val="accent6"/>
                </a:solidFill>
              </a:rPr>
              <a:t>faithfulness, endurance, and perseverance in the face of persecution</a:t>
            </a:r>
            <a:r>
              <a:t>. </a:t>
            </a:r>
          </a:p>
          <a:p>
            <a:pPr>
              <a:defRPr sz="2000"/>
            </a:pPr>
            <a:r>
              <a:t>Continues Paul's exhortations to Timothy as he </a:t>
            </a:r>
            <a:r>
              <a:rPr b="1" u="sng">
                <a:solidFill>
                  <a:srgbClr val="FFFB00"/>
                </a:solidFill>
              </a:rPr>
              <a:t>prepares his young friend</a:t>
            </a:r>
            <a:r>
              <a:t> to stand firm amid increasing opposition, error, and suffering in the church. </a:t>
            </a:r>
          </a:p>
          <a:p>
            <a:pPr>
              <a:defRPr sz="2000"/>
            </a:pPr>
          </a:p>
          <a:p>
            <a:pPr>
              <a:defRPr sz="2000"/>
            </a:pPr>
            <a:r>
              <a:t>Context Overview:</a:t>
            </a:r>
          </a:p>
          <a:p>
            <a:pPr>
              <a:defRPr sz="2000"/>
            </a:pPr>
            <a:r>
              <a:t>Paul's letter to Timothy, his "beloved son,", encourages, and </a:t>
            </a:r>
            <a:r>
              <a:rPr b="1" u="sng">
                <a:solidFill>
                  <a:srgbClr val="FFFB00"/>
                </a:solidFill>
              </a:rPr>
              <a:t>WANRS about the DIFFICULT task of leading the church</a:t>
            </a:r>
            <a:r>
              <a:t>. </a:t>
            </a:r>
          </a:p>
          <a:p>
            <a:pPr>
              <a:defRPr sz="2000"/>
            </a:pPr>
            <a:r>
              <a:t>In the preceding verses </a:t>
            </a:r>
            <a:r>
              <a:rPr b="1" u="sng">
                <a:solidFill>
                  <a:schemeClr val="accent6"/>
                </a:solidFill>
              </a:rPr>
              <a:t>V1-9, Paul describes false teachers</a:t>
            </a:r>
            <a:r>
              <a:t>' growing apostasy and </a:t>
            </a:r>
            <a:r>
              <a:rPr b="1" u="sng">
                <a:solidFill>
                  <a:schemeClr val="accent6"/>
                </a:solidFill>
              </a:rPr>
              <a:t>corrupt behavior</a:t>
            </a:r>
            <a:r>
              <a:t> in the last days.</a:t>
            </a:r>
            <a:r>
              <a:rPr b="1" u="sng">
                <a:solidFill>
                  <a:schemeClr val="accent5">
                    <a:lumOff val="11617"/>
                  </a:schemeClr>
                </a:solidFill>
              </a:rPr>
              <a:t> 19 examples of moral ugliness</a:t>
            </a:r>
            <a:r>
              <a:t>, of sins these people are characterized with by their moral depravity, </a:t>
            </a:r>
          </a:p>
          <a:p>
            <a:pPr>
              <a:defRPr sz="2000"/>
            </a:pPr>
            <a:r>
              <a:rPr b="1" u="sng">
                <a:solidFill>
                  <a:srgbClr val="FFFB00"/>
                </a:solidFill>
              </a:rPr>
              <a:t>self-centeredness, and rejection of truth</a:t>
            </a:r>
            <a:r>
              <a:t>. </a:t>
            </a:r>
          </a:p>
          <a:p>
            <a:pPr>
              <a:defRPr sz="2000"/>
            </a:pPr>
            <a:r>
              <a:t>Against this backdrop, Paul urges Timothy to </a:t>
            </a:r>
            <a:r>
              <a:rPr b="1" u="sng">
                <a:solidFill>
                  <a:srgbClr val="FFFB00"/>
                </a:solidFill>
              </a:rPr>
              <a:t>remain faithful, and to continue despite the trials</a:t>
            </a:r>
            <a:r>
              <a:t> that will 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lvl1pPr>
              <a:defRPr b="1" sz="2100" u="sng">
                <a:solidFill>
                  <a:srgbClr val="FEE933"/>
                </a:solidFill>
              </a:defRPr>
            </a:lvl1pPr>
          </a:lstStyle>
          <a:p>
            <a:pPr/>
            <a:r>
              <a:t>Read before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lvl1pPr>
              <a:defRPr b="1" sz="2100" u="sng">
                <a:solidFill>
                  <a:srgbClr val="FEE933"/>
                </a:solidFill>
              </a:defRPr>
            </a:lvl1pPr>
          </a:lstStyle>
          <a:p>
            <a:pPr/>
            <a:r>
              <a:t>Read before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defRPr sz="2100"/>
            </a:pPr>
            <a:r>
              <a:t>We first see Paul saying, “</a:t>
            </a:r>
            <a:r>
              <a:rPr b="1" u="sng">
                <a:solidFill>
                  <a:schemeClr val="accent3"/>
                </a:solidFill>
              </a:rPr>
              <a:t>You, however.”</a:t>
            </a:r>
            <a:r>
              <a:rPr b="1" u="sng">
                <a:solidFill>
                  <a:schemeClr val="accent5">
                    <a:lumOff val="11617"/>
                  </a:schemeClr>
                </a:solidFill>
              </a:rPr>
              <a:t> </a:t>
            </a:r>
            <a:r>
              <a:rPr b="1" u="sng">
                <a:solidFill>
                  <a:srgbClr val="FFFB00"/>
                </a:solidFill>
              </a:rPr>
              <a:t>Contrasting all these negative things</a:t>
            </a:r>
            <a:r>
              <a:t> to Timothy. </a:t>
            </a:r>
          </a:p>
          <a:p>
            <a:pPr>
              <a:defRPr sz="2100"/>
            </a:pPr>
            <a:r>
              <a:t>Saying you have followed my life, my teaching, my conduct etc. </a:t>
            </a:r>
          </a:p>
          <a:p>
            <a:pPr>
              <a:defRPr sz="2100"/>
            </a:pPr>
            <a:r>
              <a:t>And then later in VERSE 14 saying </a:t>
            </a:r>
            <a:r>
              <a:rPr b="1" u="sng">
                <a:solidFill>
                  <a:schemeClr val="accent3"/>
                </a:solidFill>
              </a:rPr>
              <a:t>“But as for you, Continue what you have learned</a:t>
            </a:r>
            <a:r>
              <a:rPr b="1" u="sng">
                <a:solidFill>
                  <a:schemeClr val="accent5">
                    <a:lumOff val="11617"/>
                  </a:schemeClr>
                </a:solidFill>
              </a:rPr>
              <a:t>”.</a:t>
            </a:r>
            <a:endParaRPr b="1" u="sng">
              <a:solidFill>
                <a:schemeClr val="accent5">
                  <a:lumOff val="11617"/>
                </a:schemeClr>
              </a:solidFill>
            </a:endParaRPr>
          </a:p>
          <a:p>
            <a:pPr>
              <a:defRPr sz="2000">
                <a:solidFill>
                  <a:srgbClr val="FFFFFF"/>
                </a:solidFill>
              </a:defRPr>
            </a:pPr>
            <a:r>
              <a:t>Even though Timothy had followed Paul’s teaching and example thus far,</a:t>
            </a:r>
            <a:r>
              <a:rPr b="1" u="sng">
                <a:solidFill>
                  <a:srgbClr val="FFFB00"/>
                </a:solidFill>
              </a:rPr>
              <a:t> Paul felt it necessary to exhort him to continue doing so in the future</a:t>
            </a:r>
            <a:r>
              <a:t>, especially when he encountered persecution, as he surely would (3:12)</a:t>
            </a:r>
          </a:p>
          <a:p>
            <a:pPr>
              <a:defRPr sz="2000">
                <a:solidFill>
                  <a:srgbClr val="FFFFFF"/>
                </a:solidFill>
              </a:defRPr>
            </a:pPr>
          </a:p>
          <a:p>
            <a:pPr>
              <a:defRPr sz="2000">
                <a:solidFill>
                  <a:srgbClr val="FFFFFF"/>
                </a:solidFill>
              </a:defRPr>
            </a:pPr>
            <a:r>
              <a:t>What is the </a:t>
            </a:r>
            <a:r>
              <a:rPr b="1" u="sng">
                <a:solidFill>
                  <a:srgbClr val="FFFB00"/>
                </a:solidFill>
              </a:rPr>
              <a:t>big CONTRAST?</a:t>
            </a:r>
            <a:r>
              <a:t> The biggest contrast is we as believers we have an </a:t>
            </a:r>
            <a:r>
              <a:rPr b="1" u="sng">
                <a:solidFill>
                  <a:schemeClr val="accent6"/>
                </a:solidFill>
              </a:rPr>
              <a:t>upward trend, </a:t>
            </a:r>
            <a:r>
              <a:t>where Paul says they have a </a:t>
            </a:r>
            <a:r>
              <a:rPr b="1" u="sng">
                <a:solidFill>
                  <a:srgbClr val="FFFB00"/>
                </a:solidFill>
              </a:rPr>
              <a:t>downward trend</a:t>
            </a:r>
            <a:r>
              <a:t>! </a:t>
            </a:r>
          </a:p>
          <a:p>
            <a:pPr>
              <a:defRPr sz="2000">
                <a:solidFill>
                  <a:srgbClr val="FFFFFF"/>
                </a:solidFill>
              </a:defRPr>
            </a:pPr>
            <a:r>
              <a:t>We also have sin, 1John 1:8. Says you are deceived if you think you don’t have sin. BUT we hopefully, by Gods grace grow, </a:t>
            </a:r>
            <a:r>
              <a:rPr b="1" u="sng">
                <a:solidFill>
                  <a:schemeClr val="accent6"/>
                </a:solidFill>
              </a:rPr>
              <a:t>we get better, we get less sin</a:t>
            </a:r>
            <a:r>
              <a:t>. Where in the end times, </a:t>
            </a:r>
            <a:r>
              <a:rPr b="1" u="sng">
                <a:solidFill>
                  <a:srgbClr val="FFFB00"/>
                </a:solidFill>
              </a:rPr>
              <a:t>they get increasingly WORSE!</a:t>
            </a:r>
            <a:r>
              <a:t> </a:t>
            </a:r>
          </a:p>
          <a:p>
            <a:pPr>
              <a:defRPr sz="2000">
                <a:solidFill>
                  <a:srgbClr val="FFFFFF"/>
                </a:solidFill>
              </a:defRPr>
            </a:pPr>
            <a:r>
              <a:t>Therefore the contrast between</a:t>
            </a:r>
            <a:r>
              <a:rPr b="1" u="sng">
                <a:solidFill>
                  <a:schemeClr val="accent5">
                    <a:lumOff val="11617"/>
                  </a:schemeClr>
                </a:solidFill>
              </a:rPr>
              <a:t> believers and false teachers will get increasingly MORE!</a:t>
            </a:r>
          </a:p>
          <a:p>
            <a:pPr>
              <a:defRPr b="1" sz="2100" u="sng">
                <a:solidFill>
                  <a:srgbClr val="FEE933"/>
                </a:solidFill>
              </a:defRPr>
            </a:pPr>
          </a:p>
          <a:p>
            <a:pPr>
              <a:defRPr sz="2100"/>
            </a:pPr>
            <a:r>
              <a:t>And therefore it will get </a:t>
            </a:r>
            <a:r>
              <a:rPr b="1" u="sng">
                <a:solidFill>
                  <a:srgbClr val="FFFB00"/>
                </a:solidFill>
              </a:rPr>
              <a:t>increasingly more difficult</a:t>
            </a:r>
            <a:r>
              <a:t> to do the right things! Persecution will increase! </a:t>
            </a:r>
          </a:p>
          <a:p>
            <a:pPr>
              <a:defRPr sz="2100"/>
            </a:pPr>
            <a:r>
              <a:t>That’s why Paul is exhorting Timothy to</a:t>
            </a:r>
            <a:r>
              <a:rPr b="1" u="sng">
                <a:solidFill>
                  <a:schemeClr val="accent6"/>
                </a:solidFill>
              </a:rPr>
              <a:t> keep the faith!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defRPr sz="1800"/>
            </a:pPr>
            <a:r>
              <a:t>2. A godly example is known for someone’s character - </a:t>
            </a:r>
          </a:p>
          <a:p>
            <a:pPr>
              <a:defRPr sz="1800"/>
            </a:pPr>
            <a:r>
              <a:rPr b="1" u="sng">
                <a:solidFill>
                  <a:srgbClr val="FFFB00"/>
                </a:solidFill>
              </a:rPr>
              <a:t>My conduct </a:t>
            </a:r>
            <a:endParaRPr b="1" u="sng">
              <a:solidFill>
                <a:srgbClr val="FFFB00"/>
              </a:solidFill>
            </a:endParaRPr>
          </a:p>
          <a:p>
            <a:pPr>
              <a:defRPr sz="1800"/>
            </a:pPr>
            <a:r>
              <a:t>This word means “a way of life”.</a:t>
            </a:r>
          </a:p>
          <a:p>
            <a:pPr>
              <a:defRPr sz="1800"/>
            </a:pPr>
            <a:r>
              <a:t>This would include everything about a person. The </a:t>
            </a:r>
            <a:r>
              <a:rPr b="1" u="sng">
                <a:solidFill>
                  <a:srgbClr val="FFFB00"/>
                </a:solidFill>
              </a:rPr>
              <a:t>way he lives his life. </a:t>
            </a:r>
          </a:p>
          <a:p>
            <a:pPr>
              <a:defRPr sz="1800"/>
            </a:pPr>
            <a:r>
              <a:t>how he </a:t>
            </a:r>
            <a:r>
              <a:rPr b="1" u="sng">
                <a:solidFill>
                  <a:schemeClr val="accent6"/>
                </a:solidFill>
              </a:rPr>
              <a:t>spends his time</a:t>
            </a:r>
            <a:r>
              <a:t>, how he </a:t>
            </a:r>
            <a:r>
              <a:rPr b="1" u="sng">
                <a:solidFill>
                  <a:schemeClr val="accent6"/>
                </a:solidFill>
              </a:rPr>
              <a:t>manages money</a:t>
            </a:r>
            <a:r>
              <a:t> and possessions, what </a:t>
            </a:r>
            <a:r>
              <a:rPr b="1" u="sng">
                <a:solidFill>
                  <a:schemeClr val="accent6"/>
                </a:solidFill>
              </a:rPr>
              <a:t>kind of entertainment he enjoys</a:t>
            </a:r>
            <a:r>
              <a:t>, </a:t>
            </a:r>
          </a:p>
          <a:p>
            <a:pPr>
              <a:defRPr sz="1800"/>
            </a:pPr>
            <a:r>
              <a:t>and how he </a:t>
            </a:r>
            <a:r>
              <a:rPr b="1" u="sng">
                <a:solidFill>
                  <a:srgbClr val="FFFB00"/>
                </a:solidFill>
              </a:rPr>
              <a:t>relates to his family, friends, fellow workers</a:t>
            </a:r>
            <a:r>
              <a:t>, and even to strangers. </a:t>
            </a:r>
          </a:p>
          <a:p>
            <a:pPr>
              <a:defRPr sz="1800"/>
            </a:pPr>
            <a:r>
              <a:t>Is he</a:t>
            </a:r>
            <a:r>
              <a:rPr b="1" u="sng">
                <a:solidFill>
                  <a:srgbClr val="FFFB00"/>
                </a:solidFill>
              </a:rPr>
              <a:t> rude or sensitive?</a:t>
            </a:r>
            <a:r>
              <a:t> Is he oblivious to the needs of others or </a:t>
            </a:r>
            <a:r>
              <a:rPr b="1" u="sng">
                <a:solidFill>
                  <a:srgbClr val="FFFB00"/>
                </a:solidFill>
              </a:rPr>
              <a:t>kind and caring?</a:t>
            </a:r>
            <a:r>
              <a:t> </a:t>
            </a:r>
            <a:r>
              <a:rPr b="1" u="sng">
                <a:solidFill>
                  <a:schemeClr val="accent5">
                    <a:lumOff val="11617"/>
                  </a:schemeClr>
                </a:solidFill>
              </a:rPr>
              <a:t>Christianity is a way of life that affects all of life</a:t>
            </a:r>
            <a:r>
              <a:t>. </a:t>
            </a:r>
          </a:p>
          <a:p>
            <a:pPr>
              <a:defRPr sz="1800"/>
            </a:pPr>
            <a:r>
              <a:t>A godly example lives under the lordship of Jesus Christ. </a:t>
            </a:r>
          </a:p>
          <a:p>
            <a:pPr>
              <a:defRPr sz="1800"/>
            </a:pPr>
            <a:r>
              <a:rPr b="1" u="sng">
                <a:solidFill>
                  <a:schemeClr val="accent5">
                    <a:lumOff val="11617"/>
                  </a:schemeClr>
                </a:solidFill>
              </a:rPr>
              <a:t>Q: Can people see you worship Jesus?</a:t>
            </a:r>
          </a:p>
          <a:p>
            <a:pPr>
              <a:defRPr sz="1800"/>
            </a:pPr>
          </a:p>
          <a:p>
            <a:pPr>
              <a:defRPr sz="1800"/>
            </a:pPr>
            <a:r>
              <a:rPr b="1" u="sng">
                <a:solidFill>
                  <a:srgbClr val="FFFB00"/>
                </a:solidFill>
              </a:rPr>
              <a:t>3. My Aim in Life (purpose).</a:t>
            </a:r>
            <a:endParaRPr b="1" u="sng">
              <a:solidFill>
                <a:srgbClr val="FFFB00"/>
              </a:solidFill>
            </a:endParaRPr>
          </a:p>
          <a:p>
            <a:pPr>
              <a:defRPr sz="1800"/>
            </a:pPr>
            <a:r>
              <a:t>Paul was a man of purpose. His purpose was to help </a:t>
            </a:r>
            <a:r>
              <a:rPr b="1" u="sng">
                <a:solidFill>
                  <a:srgbClr val="FFFB00"/>
                </a:solidFill>
              </a:rPr>
              <a:t>bring about God’s purpose</a:t>
            </a:r>
            <a:r>
              <a:t> , to proclaim the name of Jesus. </a:t>
            </a:r>
          </a:p>
          <a:p>
            <a:pPr>
              <a:defRPr sz="1800"/>
            </a:pPr>
            <a:r>
              <a:rPr b="1" u="sng">
                <a:solidFill>
                  <a:srgbClr val="FFFB00"/>
                </a:solidFill>
              </a:rPr>
              <a:t>He did everything for the glory of God</a:t>
            </a:r>
            <a:r>
              <a:t> (1 Cor. 10:31). He related every aspect of his life to the </a:t>
            </a:r>
            <a:r>
              <a:rPr b="1" u="sng">
                <a:solidFill>
                  <a:schemeClr val="accent6"/>
                </a:solidFill>
              </a:rPr>
              <a:t>supreme purpose of knowing Christ Jesus</a:t>
            </a:r>
            <a:r>
              <a:t> his Lord. And he saw this in Timothy as well. </a:t>
            </a:r>
            <a:r>
              <a:rPr b="1" u="sng">
                <a:solidFill>
                  <a:schemeClr val="accent3"/>
                </a:solidFill>
              </a:rPr>
              <a:t>Phil 3:8 - 8 Indeed, I count everything as loss because of the surpassing worth of knowing Christ Jesus my Lord. For his sake I have suffered the loss of all things and count them as rubbish, in order that I may gain Christ</a:t>
            </a:r>
            <a:endParaRPr b="1" u="sng">
              <a:solidFill>
                <a:schemeClr val="accent3"/>
              </a:solidFill>
            </a:endParaRPr>
          </a:p>
          <a:p>
            <a:pPr>
              <a:defRPr sz="1800"/>
            </a:pPr>
            <a:r>
              <a:rPr b="1" u="sng">
                <a:solidFill>
                  <a:schemeClr val="accent5">
                    <a:lumOff val="11617"/>
                  </a:schemeClr>
                </a:solidFill>
              </a:rPr>
              <a:t>Q: Do you live for your own glory, or for the glory of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sz="2000"/>
            </a:pPr>
            <a:r>
              <a:t>Brings to 1st point </a:t>
            </a:r>
          </a:p>
          <a:p>
            <a:pPr>
              <a:defRPr sz="2000"/>
            </a:pPr>
          </a:p>
          <a:p>
            <a:pPr>
              <a:defRPr sz="2000"/>
            </a:pPr>
            <a:r>
              <a:t> 1. Are you following this similar way of life that Paul is describing? </a:t>
            </a:r>
          </a:p>
          <a:p>
            <a:pPr>
              <a:defRPr sz="2000"/>
            </a:pPr>
          </a:p>
          <a:p>
            <a:pPr>
              <a:defRPr sz="2000"/>
            </a:pPr>
            <a:r>
              <a:t>How does teaching, conduct, your aim in life, your faith, your patience, your love, your steadfastness in faith look like?</a:t>
            </a:r>
          </a:p>
          <a:p>
            <a:pPr>
              <a:defRPr sz="20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sz="2000"/>
            </a:pPr>
            <a:r>
              <a:t>Transparency is the 1st thing we lose when </a:t>
            </a:r>
            <a:r>
              <a:rPr b="1" u="sng">
                <a:solidFill>
                  <a:srgbClr val="FFFB00"/>
                </a:solidFill>
              </a:rPr>
              <a:t>we stop to stand firm in the faith</a:t>
            </a:r>
            <a:r>
              <a:t>. </a:t>
            </a:r>
          </a:p>
          <a:p>
            <a:pPr>
              <a:defRPr sz="2000"/>
            </a:pPr>
            <a:r>
              <a:t>Paul was definitely not perfect, but he </a:t>
            </a:r>
            <a:r>
              <a:rPr b="1" u="sng">
                <a:solidFill>
                  <a:schemeClr val="accent6"/>
                </a:solidFill>
              </a:rPr>
              <a:t>strived towards perfection.</a:t>
            </a:r>
            <a:r>
              <a:t> </a:t>
            </a:r>
          </a:p>
          <a:p>
            <a:pPr>
              <a:defRPr sz="2000"/>
            </a:pPr>
            <a:r>
              <a:t>He really </a:t>
            </a:r>
            <a:r>
              <a:rPr b="1" u="sng">
                <a:solidFill>
                  <a:srgbClr val="FFFB00"/>
                </a:solidFill>
              </a:rPr>
              <a:t>wanted to grow and pursue a holy life, </a:t>
            </a:r>
            <a:r>
              <a:t>and therefore </a:t>
            </a:r>
            <a:r>
              <a:rPr b="1" u="sng">
                <a:solidFill>
                  <a:srgbClr val="FFFB00"/>
                </a:solidFill>
              </a:rPr>
              <a:t>allowed Timothy to love close to him.</a:t>
            </a:r>
          </a:p>
          <a:p>
            <a:pPr>
              <a:defRPr sz="2000"/>
            </a:pPr>
          </a:p>
          <a:p>
            <a:pPr>
              <a:defRPr sz="2000"/>
            </a:pPr>
            <a:r>
              <a:t>The more we begin to</a:t>
            </a:r>
            <a:r>
              <a:rPr b="1" u="sng">
                <a:solidFill>
                  <a:schemeClr val="accent6"/>
                </a:solidFill>
              </a:rPr>
              <a:t> live in the light and walk in the ligh</a:t>
            </a:r>
            <a:r>
              <a:t>t with others the easier it will be to stand firm. </a:t>
            </a:r>
          </a:p>
          <a:p>
            <a:pPr>
              <a:defRPr sz="2000"/>
            </a:pPr>
            <a:r>
              <a:rPr b="1" u="sng">
                <a:solidFill>
                  <a:schemeClr val="accent3"/>
                </a:solidFill>
              </a:rPr>
              <a:t>1 John 1:7 says, “But if we walk in the light as he himself is in the light, we have fellowship with one another and the blood of Jesus his Son cleanses us from all sin.”</a:t>
            </a:r>
            <a:endParaRPr b="1" u="sng">
              <a:solidFill>
                <a:schemeClr val="accent3"/>
              </a:solidFill>
            </a:endParaRPr>
          </a:p>
          <a:p>
            <a:pPr>
              <a:defRPr sz="2000"/>
            </a:pPr>
          </a:p>
          <a:p>
            <a:pPr>
              <a:defRPr sz="2000"/>
            </a:pPr>
            <a:r>
              <a:t>We are far from perfect, but </a:t>
            </a:r>
            <a:r>
              <a:rPr b="1" u="sng">
                <a:solidFill>
                  <a:srgbClr val="FFFB00"/>
                </a:solidFill>
              </a:rPr>
              <a:t>we follow a perfect God </a:t>
            </a:r>
            <a:r>
              <a:t>who can use</a:t>
            </a:r>
            <a:r>
              <a:rPr b="1" u="sng">
                <a:solidFill>
                  <a:schemeClr val="accent6"/>
                </a:solidFill>
              </a:rPr>
              <a:t> even our imperfections to encourage others</a:t>
            </a:r>
            <a:r>
              <a:t> who are similarly imperfect. </a:t>
            </a:r>
          </a:p>
          <a:p>
            <a:pPr>
              <a:defRPr sz="2000"/>
            </a:pPr>
            <a:r>
              <a:t>While an </a:t>
            </a:r>
            <a:r>
              <a:rPr b="1" u="sng">
                <a:solidFill>
                  <a:srgbClr val="FFFB00"/>
                </a:solidFill>
              </a:rPr>
              <a:t>ungodly example practices hypocrisy</a:t>
            </a:r>
            <a:r>
              <a:t> and puts on a </a:t>
            </a:r>
            <a:r>
              <a:rPr b="1" u="sng">
                <a:solidFill>
                  <a:srgbClr val="FFFB00"/>
                </a:solidFill>
              </a:rPr>
              <a:t>mask to appear holy</a:t>
            </a:r>
            <a:r>
              <a:t>, </a:t>
            </a:r>
          </a:p>
          <a:p>
            <a:pPr>
              <a:defRPr sz="2000"/>
            </a:pPr>
            <a:r>
              <a:t>a </a:t>
            </a:r>
            <a:r>
              <a:rPr b="1" u="sng">
                <a:solidFill>
                  <a:schemeClr val="accent6"/>
                </a:solidFill>
              </a:rPr>
              <a:t>godly example lives a transparent life</a:t>
            </a:r>
            <a:r>
              <a:t>, which </a:t>
            </a:r>
            <a:r>
              <a:rPr b="1" u="sng">
                <a:solidFill>
                  <a:schemeClr val="accent5">
                    <a:lumOff val="11617"/>
                  </a:schemeClr>
                </a:solidFill>
              </a:rPr>
              <a:t>includes both his successes and failures</a:t>
            </a:r>
            <a:endParaRPr b="1" u="sng">
              <a:solidFill>
                <a:schemeClr val="accent5">
                  <a:lumOff val="11617"/>
                </a:schemeClr>
              </a:solidFill>
            </a:endParaRPr>
          </a:p>
          <a:p>
            <a:pPr>
              <a:defRPr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defRPr sz="2000"/>
            </a:pPr>
            <a:r>
              <a:t>2 Points </a:t>
            </a:r>
          </a:p>
          <a:p>
            <a:pPr>
              <a:defRPr sz="2000"/>
            </a:pPr>
          </a:p>
          <a:p>
            <a:pPr>
              <a:defRPr sz="2000"/>
            </a:pPr>
            <a:r>
              <a:t>Explain and read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3:10-14</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Standing Firm in the Faith</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1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Image Gallery"/>
          <p:cNvGrpSpPr/>
          <p:nvPr/>
        </p:nvGrpSpPr>
        <p:grpSpPr>
          <a:xfrm>
            <a:off x="-56968" y="-16253"/>
            <a:ext cx="12305937" cy="7476533"/>
            <a:chOff x="0" y="0"/>
            <a:chExt cx="12305936" cy="7476532"/>
          </a:xfrm>
        </p:grpSpPr>
        <p:pic>
          <p:nvPicPr>
            <p:cNvPr id="9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9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97"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
        <p:nvSpPr>
          <p:cNvPr id="98" name="Is your goal to love God and people more?…"/>
          <p:cNvSpPr txBox="1"/>
          <p:nvPr/>
        </p:nvSpPr>
        <p:spPr>
          <a:xfrm>
            <a:off x="882131" y="1429753"/>
            <a:ext cx="10427737"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For looking to Jesus, asking Him to convict us of wrong ways of life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For a transparency, boldness to share sins with our brothers and sisters in the faith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2" y="-9525"/>
            <a:ext cx="12192002" cy="6867525"/>
            <a:chOff x="0" y="0"/>
            <a:chExt cx="12192001"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23354" y="1049930"/>
            <a:ext cx="11938751" cy="546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900">
                <a:solidFill>
                  <a:srgbClr val="FFFFFF"/>
                </a:solidFill>
                <a:latin typeface="Trade Gothic LT Std"/>
                <a:ea typeface="Trade Gothic LT Std"/>
                <a:cs typeface="Trade Gothic LT Std"/>
                <a:sym typeface="Trade Gothic LT Std"/>
              </a:defRPr>
            </a:pPr>
            <a:r>
              <a:t>1 But understand this, that in the last days there will come times of difficulty. </a:t>
            </a:r>
            <a:r>
              <a:rPr b="1"/>
              <a:t>2 </a:t>
            </a:r>
            <a:r>
              <a:t>For people will be lovers of self, lovers of money, proud, arrogant, abusive, disobedient to their parents, ungrateful, unholy, </a:t>
            </a:r>
            <a:r>
              <a:rPr b="1"/>
              <a:t>3 </a:t>
            </a:r>
            <a:r>
              <a:t>heartless, unappeasable, slanderous, without self-control, brutal, not loving good, </a:t>
            </a:r>
            <a:r>
              <a:rPr b="1"/>
              <a:t>4 </a:t>
            </a:r>
            <a:r>
              <a:t>treacherous, reckless, swollen with conceit, lovers of pleasure rather than lovers of God, </a:t>
            </a:r>
            <a:r>
              <a:rPr b="1"/>
              <a:t>5 </a:t>
            </a:r>
            <a:r>
              <a:t>having the appearance of godliness, but denying its power. Avoid such people. </a:t>
            </a:r>
          </a:p>
        </p:txBody>
      </p:sp>
      <p:sp>
        <p:nvSpPr>
          <p:cNvPr id="32" name="1 Tim 1:3-7"/>
          <p:cNvSpPr txBox="1"/>
          <p:nvPr/>
        </p:nvSpPr>
        <p:spPr>
          <a:xfrm>
            <a:off x="339668" y="193446"/>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76079" y="1144198"/>
            <a:ext cx="11658892" cy="534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800">
                <a:solidFill>
                  <a:srgbClr val="FFFFFF"/>
                </a:solidFill>
                <a:latin typeface="Trade Gothic LT Std"/>
                <a:ea typeface="Trade Gothic LT Std"/>
                <a:cs typeface="Trade Gothic LT Std"/>
                <a:sym typeface="Trade Gothic LT Std"/>
              </a:defRPr>
            </a:pPr>
            <a:r>
              <a:rPr b="1"/>
              <a:t> 6 </a:t>
            </a:r>
            <a:r>
              <a:t>For among them are those who creep into households and capture weak women, burdened with sins and led astray by various passions, </a:t>
            </a:r>
            <a:r>
              <a:rPr b="1"/>
              <a:t>7 </a:t>
            </a:r>
            <a:r>
              <a:t>always learning and never able to arrive at a knowledge of the truth. </a:t>
            </a:r>
            <a:r>
              <a:rPr b="1"/>
              <a:t>8 </a:t>
            </a:r>
            <a:r>
              <a:t>Just as Jannes and Jambres opposed Moses, so these men also oppose the truth, men corrupted in mind and disqualified regarding the faith. </a:t>
            </a:r>
            <a:r>
              <a:rPr b="1"/>
              <a:t>9 </a:t>
            </a:r>
            <a:r>
              <a:t>But they will not get very far, for their folly will be plain to all, as was that of those two men.</a:t>
            </a:r>
          </a:p>
        </p:txBody>
      </p:sp>
      <p:sp>
        <p:nvSpPr>
          <p:cNvPr id="40"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44198"/>
            <a:ext cx="11098440"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a:t>10 </a:t>
            </a:r>
            <a:r>
              <a:t>You, however, have followed my teaching, my conduct, my aim in life, my faith, my patience, my love, my steadfastness, </a:t>
            </a:r>
            <a:r>
              <a:rPr b="1"/>
              <a:t>11 </a:t>
            </a:r>
            <a:r>
              <a:t>my persecutions and sufferings that happened to me at Antioch, at Iconium, and at Lystra—which persecutions I endured; yet from them all the Lord rescued me. </a:t>
            </a:r>
            <a:r>
              <a:rPr b="1"/>
              <a:t>12 </a:t>
            </a:r>
            <a:r>
              <a:t>Indeed, all who desire to live a godly life in Christ Jesus will be</a:t>
            </a:r>
          </a:p>
        </p:txBody>
      </p:sp>
      <p:sp>
        <p:nvSpPr>
          <p:cNvPr id="48"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 y="-9525"/>
            <a:ext cx="12192002" cy="6867525"/>
            <a:chOff x="0" y="0"/>
            <a:chExt cx="12192001" cy="6867525"/>
          </a:xfrm>
        </p:grpSpPr>
        <p:pic>
          <p:nvPicPr>
            <p:cNvPr id="52" name="photo-1421977870504-378093748ae6.jpeg" descr="photo-1421977870504-378093748ae6.jpeg"/>
            <p:cNvPicPr>
              <a:picLocks noChangeAspect="1"/>
            </p:cNvPicPr>
            <p:nvPr/>
          </p:nvPicPr>
          <p:blipFill>
            <a:blip r:embed="rId2">
              <a:extLst/>
            </a:blip>
            <a:srcRect l="5299" t="12603" r="5944" b="12500"/>
            <a:stretch>
              <a:fillRect/>
            </a:stretch>
          </p:blipFill>
          <p:spPr>
            <a:xfrm>
              <a:off x="-1" y="9524"/>
              <a:ext cx="12192002" cy="6858001"/>
            </a:xfrm>
            <a:prstGeom prst="rect">
              <a:avLst/>
            </a:prstGeom>
            <a:ln w="12700" cap="flat">
              <a:noFill/>
              <a:miter lim="400000"/>
            </a:ln>
            <a:effectLst/>
          </p:spPr>
        </p:pic>
        <p:sp>
          <p:nvSpPr>
            <p:cNvPr id="5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002796"/>
            <a:ext cx="11098440" cy="3202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t>persecuted, </a:t>
            </a:r>
            <a:r>
              <a:rPr b="1"/>
              <a:t>13 </a:t>
            </a:r>
            <a:r>
              <a:t>while evil people and impostors will go on from bad to worse, deceiving and being deceived. </a:t>
            </a:r>
            <a:r>
              <a:rPr b="1"/>
              <a:t>14 </a:t>
            </a:r>
            <a:r>
              <a:t>But as for you, continue in what you have learned and have firmly believed, knowing from whom</a:t>
            </a:r>
            <a:r>
              <a:rPr>
                <a:uFill>
                  <a:solidFill>
                    <a:srgbClr val="4A4A4A"/>
                  </a:solidFill>
                </a:uFill>
              </a:rPr>
              <a:t> you learned it.</a:t>
            </a:r>
          </a:p>
        </p:txBody>
      </p:sp>
      <p:sp>
        <p:nvSpPr>
          <p:cNvPr id="56" name="1 Tim 1:3-7"/>
          <p:cNvSpPr txBox="1"/>
          <p:nvPr/>
        </p:nvSpPr>
        <p:spPr>
          <a:xfrm>
            <a:off x="622472" y="21701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0" name="Group"/>
          <p:cNvGrpSpPr/>
          <p:nvPr/>
        </p:nvGrpSpPr>
        <p:grpSpPr>
          <a:xfrm>
            <a:off x="-2" y="-9525"/>
            <a:ext cx="12192002" cy="6867525"/>
            <a:chOff x="0" y="0"/>
            <a:chExt cx="12192001" cy="6867525"/>
          </a:xfrm>
        </p:grpSpPr>
        <p:pic>
          <p:nvPicPr>
            <p:cNvPr id="5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44198"/>
            <a:ext cx="11098440"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a:t>10 </a:t>
            </a:r>
            <a:r>
              <a:rPr b="1" u="sng"/>
              <a:t>You, however,</a:t>
            </a:r>
            <a:r>
              <a:t> have followed my teaching, my conduct, my aim in life, my faith, my patience, my love, my steadfastness, </a:t>
            </a:r>
            <a:r>
              <a:rPr b="1"/>
              <a:t>11 </a:t>
            </a:r>
            <a:r>
              <a:t>my persecutions and sufferings that happened to me at Antioch, at Iconium, and at Lystra—which persecutions I endured; yet from them all the Lord rescued me. </a:t>
            </a:r>
            <a:r>
              <a:rPr b="1"/>
              <a:t>12 </a:t>
            </a:r>
            <a:r>
              <a:t>Indeed, all who desire to live a godly life in Christ Jesus will be</a:t>
            </a:r>
          </a:p>
        </p:txBody>
      </p:sp>
      <p:sp>
        <p:nvSpPr>
          <p:cNvPr id="62"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 name="Group"/>
          <p:cNvGrpSpPr/>
          <p:nvPr/>
        </p:nvGrpSpPr>
        <p:grpSpPr>
          <a:xfrm>
            <a:off x="-2" y="-9525"/>
            <a:ext cx="12192002" cy="6867525"/>
            <a:chOff x="0" y="0"/>
            <a:chExt cx="12192001" cy="6867525"/>
          </a:xfrm>
        </p:grpSpPr>
        <p:pic>
          <p:nvPicPr>
            <p:cNvPr id="6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46517" y="1169227"/>
            <a:ext cx="11298966"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t>10 You, however, </a:t>
            </a:r>
            <a:r>
              <a:rPr b="1" u="sng"/>
              <a:t>have followed my teaching, my conduct, my aim in life, my faith, my patience, my love, my steadfastness, </a:t>
            </a:r>
            <a:r>
              <a:t>11 my persecutions and sufferings that happened to me at Antioch, at Iconium, and at Lystra—which persecutions I endured; yet from them all the Lord rescued me. </a:t>
            </a:r>
            <a:r>
              <a:rPr b="1"/>
              <a:t>12 </a:t>
            </a:r>
            <a:r>
              <a:t>Indeed, all who desire to live a godly life in Christ Jesus will be</a:t>
            </a:r>
          </a:p>
        </p:txBody>
      </p:sp>
      <p:sp>
        <p:nvSpPr>
          <p:cNvPr id="70"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Group"/>
          <p:cNvGrpSpPr/>
          <p:nvPr/>
        </p:nvGrpSpPr>
        <p:grpSpPr>
          <a:xfrm>
            <a:off x="-2" y="-9525"/>
            <a:ext cx="12192002" cy="6867525"/>
            <a:chOff x="0" y="0"/>
            <a:chExt cx="12192001" cy="6867525"/>
          </a:xfrm>
        </p:grpSpPr>
        <p:pic>
          <p:nvPicPr>
            <p:cNvPr id="7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5079888"/>
            <a:ext cx="11098440" cy="172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a:ea typeface="Trade Gothic LT Std"/>
                <a:cs typeface="Trade Gothic LT Std"/>
                <a:sym typeface="Trade Gothic LT Std"/>
              </a:defRPr>
            </a:pPr>
            <a:r>
              <a:rPr b="1"/>
              <a:t>10 </a:t>
            </a:r>
            <a:r>
              <a:t>You, however, have followed my teaching, my conduct, my aim in life, my faith, my patience, my love, my steadfastness,</a:t>
            </a:r>
          </a:p>
        </p:txBody>
      </p:sp>
      <p:sp>
        <p:nvSpPr>
          <p:cNvPr id="78" name="1 Tim 1:3-7"/>
          <p:cNvSpPr txBox="1"/>
          <p:nvPr/>
        </p:nvSpPr>
        <p:spPr>
          <a:xfrm>
            <a:off x="551771" y="4317673"/>
            <a:ext cx="718090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a:t>
            </a:r>
          </a:p>
        </p:txBody>
      </p:sp>
      <p:sp>
        <p:nvSpPr>
          <p:cNvPr id="79"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Standing firm in the faith</a:t>
            </a:r>
          </a:p>
        </p:txBody>
      </p:sp>
      <p:sp>
        <p:nvSpPr>
          <p:cNvPr id="8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52512" y="1436167"/>
            <a:ext cx="10281972" cy="207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655052" indent="-655052">
              <a:buSzPct val="100000"/>
              <a:buAutoNum type="arabicPeriod" startAt="1"/>
              <a:defRPr sz="4300">
                <a:solidFill>
                  <a:srgbClr val="FFFFFF"/>
                </a:solidFill>
                <a:latin typeface="Trade Gothic LT Std"/>
                <a:ea typeface="Trade Gothic LT Std"/>
                <a:cs typeface="Trade Gothic LT Std"/>
                <a:sym typeface="Trade Gothic LT Std"/>
              </a:defRPr>
            </a:lvl1pPr>
          </a:lstStyle>
          <a:p>
            <a:pPr/>
            <a:r>
              <a:t>Are you following this similar way of life Paul described?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Group"/>
          <p:cNvGrpSpPr/>
          <p:nvPr/>
        </p:nvGrpSpPr>
        <p:grpSpPr>
          <a:xfrm>
            <a:off x="-2" y="-9525"/>
            <a:ext cx="12192002" cy="6867525"/>
            <a:chOff x="0" y="0"/>
            <a:chExt cx="12192001" cy="6867525"/>
          </a:xfrm>
        </p:grpSpPr>
        <p:pic>
          <p:nvPicPr>
            <p:cNvPr id="8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5079888"/>
            <a:ext cx="11098440" cy="172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a:ea typeface="Trade Gothic LT Std"/>
                <a:cs typeface="Trade Gothic LT Std"/>
                <a:sym typeface="Trade Gothic LT Std"/>
              </a:defRPr>
            </a:pPr>
            <a:r>
              <a:rPr b="1"/>
              <a:t>10 </a:t>
            </a:r>
            <a:r>
              <a:t>You, however, have followed my teaching, my conduct, my aim in life, my faith, my patience, my love, my steadfastness,</a:t>
            </a:r>
          </a:p>
        </p:txBody>
      </p:sp>
      <p:sp>
        <p:nvSpPr>
          <p:cNvPr id="88" name="1 Tim 1:3-7"/>
          <p:cNvSpPr txBox="1"/>
          <p:nvPr/>
        </p:nvSpPr>
        <p:spPr>
          <a:xfrm>
            <a:off x="551771" y="4317673"/>
            <a:ext cx="718090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a:t>
            </a:r>
          </a:p>
        </p:txBody>
      </p:sp>
      <p:sp>
        <p:nvSpPr>
          <p:cNvPr id="89"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Standing firm in the faith</a:t>
            </a:r>
          </a:p>
        </p:txBody>
      </p:sp>
      <p:sp>
        <p:nvSpPr>
          <p:cNvPr id="9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15442" y="1447907"/>
            <a:ext cx="10281971" cy="207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08000" indent="-508000">
              <a:buSzPct val="100000"/>
              <a:buAutoNum type="arabicPeriod" startAt="1"/>
              <a:defRPr sz="4300">
                <a:solidFill>
                  <a:srgbClr val="FFFFFF"/>
                </a:solidFill>
                <a:latin typeface="Trade Gothic LT Std"/>
                <a:ea typeface="Trade Gothic LT Std"/>
                <a:cs typeface="Trade Gothic LT Std"/>
                <a:sym typeface="Trade Gothic LT Std"/>
              </a:defRPr>
            </a:pPr>
            <a:r>
              <a:t>Are you following this similar way of life Paul described?</a:t>
            </a:r>
          </a:p>
          <a:p>
            <a:pPr marL="508000" indent="-508000">
              <a:buSzPct val="100000"/>
              <a:buAutoNum type="arabicPeriod" startAt="1"/>
              <a:defRPr sz="4300">
                <a:solidFill>
                  <a:srgbClr val="FFFFFF"/>
                </a:solidFill>
                <a:latin typeface="Trade Gothic LT Std"/>
                <a:ea typeface="Trade Gothic LT Std"/>
                <a:cs typeface="Trade Gothic LT Std"/>
                <a:sym typeface="Trade Gothic LT Std"/>
              </a:defRPr>
            </a:pPr>
            <a:r>
              <a:t>Are you living a transparent life?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