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media/image1.jpeg" ContentType="image/jpeg"/>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media/image2.jpeg" ContentType="image/jpe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mn-lt"/>
        <a:ea typeface="+mn-ea"/>
        <a:cs typeface="+mn-cs"/>
        <a:sym typeface="Helvetica"/>
      </a:defRPr>
    </a:lvl1pPr>
    <a:lvl2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mn-lt"/>
        <a:ea typeface="+mn-ea"/>
        <a:cs typeface="+mn-cs"/>
        <a:sym typeface="Helvetica"/>
      </a:defRPr>
    </a:lvl2pPr>
    <a:lvl3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mn-lt"/>
        <a:ea typeface="+mn-ea"/>
        <a:cs typeface="+mn-cs"/>
        <a:sym typeface="Helvetica"/>
      </a:defRPr>
    </a:lvl3pPr>
    <a:lvl4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mn-lt"/>
        <a:ea typeface="+mn-ea"/>
        <a:cs typeface="+mn-cs"/>
        <a:sym typeface="Helvetica"/>
      </a:defRPr>
    </a:lvl4pPr>
    <a:lvl5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mn-lt"/>
        <a:ea typeface="+mn-ea"/>
        <a:cs typeface="+mn-cs"/>
        <a:sym typeface="Helvetica"/>
      </a:defRPr>
    </a:lvl5pPr>
    <a:lvl6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mn-lt"/>
        <a:ea typeface="+mn-ea"/>
        <a:cs typeface="+mn-cs"/>
        <a:sym typeface="Helvetica"/>
      </a:defRPr>
    </a:lvl6pPr>
    <a:lvl7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mn-lt"/>
        <a:ea typeface="+mn-ea"/>
        <a:cs typeface="+mn-cs"/>
        <a:sym typeface="Helvetica"/>
      </a:defRPr>
    </a:lvl7pPr>
    <a:lvl8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mn-lt"/>
        <a:ea typeface="+mn-ea"/>
        <a:cs typeface="+mn-cs"/>
        <a:sym typeface="Helvetica"/>
      </a:defRPr>
    </a:lvl8pPr>
    <a:lvl9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mn-lt"/>
        <a:ea typeface="+mn-ea"/>
        <a:cs typeface="+mn-cs"/>
        <a:sym typeface="Helvetica"/>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7F3F4"/>
          </a:solidFill>
        </a:fill>
      </a:tcStyle>
    </a:wholeTbl>
    <a:band2H>
      <a:tcTxStyle b="def" i="def"/>
      <a:tcStyle>
        <a:tcBdr/>
        <a:fill>
          <a:solidFill>
            <a:srgbClr val="F3F9FA"/>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EE7D0"/>
          </a:solidFill>
        </a:fill>
      </a:tcStyle>
    </a:wholeTbl>
    <a:band2H>
      <a:tcTxStyle b="def" i="def"/>
      <a:tcStyle>
        <a:tcBdr/>
        <a:fill>
          <a:solidFill>
            <a:srgbClr val="EFF3E9"/>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CDCCE"/>
          </a:solidFill>
        </a:fill>
      </a:tcStyle>
    </a:wholeTbl>
    <a:band2H>
      <a:tcTxStyle b="def" i="def"/>
      <a:tcStyle>
        <a:tcBdr/>
        <a:fill>
          <a:solidFill>
            <a:srgbClr val="FDEEE8"/>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b="def" i="def"/>
      <a:tcStyle>
        <a:tcBdr/>
        <a:fill>
          <a:solidFill>
            <a:srgbClr val="FFFFFF"/>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b="def" i="def"/>
      <a:tcStyle>
        <a:tcBdr/>
        <a:fill>
          <a:solidFill>
            <a:srgbClr val="E6E6E6"/>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b="def" i="def"/>
      <a:tcStyle>
        <a:tcBdr/>
        <a:fill>
          <a:solidFill>
            <a:srgbClr val="FFFFFF"/>
          </a:solidFill>
        </a:fill>
      </a:tcStyle>
    </a:band2H>
    <a:firstCol>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17" name="Shape 17"/>
          <p:cNvSpPr/>
          <p:nvPr>
            <p:ph type="sldImg"/>
          </p:nvPr>
        </p:nvSpPr>
        <p:spPr>
          <a:xfrm>
            <a:off x="1143000" y="685800"/>
            <a:ext cx="4572000" cy="3429000"/>
          </a:xfrm>
          <a:prstGeom prst="rect">
            <a:avLst/>
          </a:prstGeom>
        </p:spPr>
        <p:txBody>
          <a:bodyPr/>
          <a:lstStyle/>
          <a:p>
            <a:pPr/>
          </a:p>
        </p:txBody>
      </p:sp>
      <p:sp>
        <p:nvSpPr>
          <p:cNvPr id="18" name="Shape 18"/>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latinLnBrk="0">
      <a:spcBef>
        <a:spcPts val="400"/>
      </a:spcBef>
      <a:defRPr sz="1200">
        <a:latin typeface="+mj-lt"/>
        <a:ea typeface="+mj-ea"/>
        <a:cs typeface="+mj-cs"/>
        <a:sym typeface="Arial"/>
      </a:defRPr>
    </a:lvl1pPr>
    <a:lvl2pPr indent="228600" latinLnBrk="0">
      <a:spcBef>
        <a:spcPts val="400"/>
      </a:spcBef>
      <a:defRPr sz="1200">
        <a:latin typeface="+mj-lt"/>
        <a:ea typeface="+mj-ea"/>
        <a:cs typeface="+mj-cs"/>
        <a:sym typeface="Arial"/>
      </a:defRPr>
    </a:lvl2pPr>
    <a:lvl3pPr indent="457200" latinLnBrk="0">
      <a:spcBef>
        <a:spcPts val="400"/>
      </a:spcBef>
      <a:defRPr sz="1200">
        <a:latin typeface="+mj-lt"/>
        <a:ea typeface="+mj-ea"/>
        <a:cs typeface="+mj-cs"/>
        <a:sym typeface="Arial"/>
      </a:defRPr>
    </a:lvl3pPr>
    <a:lvl4pPr indent="685800" latinLnBrk="0">
      <a:spcBef>
        <a:spcPts val="400"/>
      </a:spcBef>
      <a:defRPr sz="1200">
        <a:latin typeface="+mj-lt"/>
        <a:ea typeface="+mj-ea"/>
        <a:cs typeface="+mj-cs"/>
        <a:sym typeface="Arial"/>
      </a:defRPr>
    </a:lvl4pPr>
    <a:lvl5pPr indent="914400" latinLnBrk="0">
      <a:spcBef>
        <a:spcPts val="400"/>
      </a:spcBef>
      <a:defRPr sz="1200">
        <a:latin typeface="+mj-lt"/>
        <a:ea typeface="+mj-ea"/>
        <a:cs typeface="+mj-cs"/>
        <a:sym typeface="Arial"/>
      </a:defRPr>
    </a:lvl5pPr>
    <a:lvl6pPr indent="1143000" latinLnBrk="0">
      <a:spcBef>
        <a:spcPts val="400"/>
      </a:spcBef>
      <a:defRPr sz="1200">
        <a:latin typeface="+mj-lt"/>
        <a:ea typeface="+mj-ea"/>
        <a:cs typeface="+mj-cs"/>
        <a:sym typeface="Arial"/>
      </a:defRPr>
    </a:lvl6pPr>
    <a:lvl7pPr indent="1371600" latinLnBrk="0">
      <a:spcBef>
        <a:spcPts val="400"/>
      </a:spcBef>
      <a:defRPr sz="1200">
        <a:latin typeface="+mj-lt"/>
        <a:ea typeface="+mj-ea"/>
        <a:cs typeface="+mj-cs"/>
        <a:sym typeface="Arial"/>
      </a:defRPr>
    </a:lvl7pPr>
    <a:lvl8pPr indent="1600200" latinLnBrk="0">
      <a:spcBef>
        <a:spcPts val="400"/>
      </a:spcBef>
      <a:defRPr sz="1200">
        <a:latin typeface="+mj-lt"/>
        <a:ea typeface="+mj-ea"/>
        <a:cs typeface="+mj-cs"/>
        <a:sym typeface="Arial"/>
      </a:defRPr>
    </a:lvl8pPr>
    <a:lvl9pPr indent="1828800" latinLnBrk="0">
      <a:spcBef>
        <a:spcPts val="400"/>
      </a:spcBef>
      <a:defRPr sz="1200">
        <a:latin typeface="+mj-lt"/>
        <a:ea typeface="+mj-ea"/>
        <a:cs typeface="+mj-cs"/>
        <a:sym typeface="Arial"/>
      </a:defRPr>
    </a:lvl9pPr>
  </p:notesStyle>
</p:notesMaster>
</file>

<file path=ppt/notesSlides/_rels/notesSlide1.xml.rels><?xml version="1.0" encoding="UTF-8"?>
<Relationships xmlns="http://schemas.openxmlformats.org/package/2006/relationships"><Relationship Id="rId1" Type="http://schemas.openxmlformats.org/officeDocument/2006/relationships/slide" Target="../slides/slide1.xml"/><Relationship Id="rId2" Type="http://schemas.openxmlformats.org/officeDocument/2006/relationships/notesMaster" Target="../notesMasters/notesMaster1.xml"/></Relationships>

</file>

<file path=ppt/notesSlides/_rels/notesSlide10.xml.rels><?xml version="1.0" encoding="UTF-8"?>
<Relationships xmlns="http://schemas.openxmlformats.org/package/2006/relationships"><Relationship Id="rId1" Type="http://schemas.openxmlformats.org/officeDocument/2006/relationships/slide" Target="../slides/slide11.xml"/><Relationship Id="rId2" Type="http://schemas.openxmlformats.org/officeDocument/2006/relationships/notesMaster" Target="../notesMasters/notesMaster1.xml"/></Relationships>

</file>

<file path=ppt/notesSlides/_rels/notesSlide2.xml.rels><?xml version="1.0" encoding="UTF-8"?>
<Relationships xmlns="http://schemas.openxmlformats.org/package/2006/relationships"><Relationship Id="rId1" Type="http://schemas.openxmlformats.org/officeDocument/2006/relationships/slide" Target="../slides/slide2.xml"/><Relationship Id="rId2" Type="http://schemas.openxmlformats.org/officeDocument/2006/relationships/notesMaster" Target="../notesMasters/notesMaster1.xml"/></Relationships>

</file>

<file path=ppt/notesSlides/_rels/notesSlide3.xml.rels><?xml version="1.0" encoding="UTF-8"?>
<Relationships xmlns="http://schemas.openxmlformats.org/package/2006/relationships"><Relationship Id="rId1" Type="http://schemas.openxmlformats.org/officeDocument/2006/relationships/slide" Target="../slides/slide3.xml"/><Relationship Id="rId2" Type="http://schemas.openxmlformats.org/officeDocument/2006/relationships/notesMaster" Target="../notesMasters/notesMaster1.xml"/></Relationships>

</file>

<file path=ppt/notesSlides/_rels/notesSlide4.xml.rels><?xml version="1.0" encoding="UTF-8"?>
<Relationships xmlns="http://schemas.openxmlformats.org/package/2006/relationships"><Relationship Id="rId1" Type="http://schemas.openxmlformats.org/officeDocument/2006/relationships/slide" Target="../slides/slide4.xml"/><Relationship Id="rId2" Type="http://schemas.openxmlformats.org/officeDocument/2006/relationships/notesMaster" Target="../notesMasters/notesMaster1.xml"/></Relationships>

</file>

<file path=ppt/notesSlides/_rels/notesSlide5.xml.rels><?xml version="1.0" encoding="UTF-8"?>
<Relationships xmlns="http://schemas.openxmlformats.org/package/2006/relationships"><Relationship Id="rId1" Type="http://schemas.openxmlformats.org/officeDocument/2006/relationships/slide" Target="../slides/slide5.xml"/><Relationship Id="rId2" Type="http://schemas.openxmlformats.org/officeDocument/2006/relationships/notesMaster" Target="../notesMasters/notesMaster1.xml"/></Relationships>

</file>

<file path=ppt/notesSlides/_rels/notesSlide6.xml.rels><?xml version="1.0" encoding="UTF-8"?>
<Relationships xmlns="http://schemas.openxmlformats.org/package/2006/relationships"><Relationship Id="rId1" Type="http://schemas.openxmlformats.org/officeDocument/2006/relationships/slide" Target="../slides/slide7.xml"/><Relationship Id="rId2" Type="http://schemas.openxmlformats.org/officeDocument/2006/relationships/notesMaster" Target="../notesMasters/notesMaster1.xml"/></Relationships>

</file>

<file path=ppt/notesSlides/_rels/notesSlide7.xml.rels><?xml version="1.0" encoding="UTF-8"?>
<Relationships xmlns="http://schemas.openxmlformats.org/package/2006/relationships"><Relationship Id="rId1" Type="http://schemas.openxmlformats.org/officeDocument/2006/relationships/slide" Target="../slides/slide8.xml"/><Relationship Id="rId2" Type="http://schemas.openxmlformats.org/officeDocument/2006/relationships/notesMaster" Target="../notesMasters/notesMaster1.xml"/></Relationships>

</file>

<file path=ppt/notesSlides/_rels/notesSlide8.xml.rels><?xml version="1.0" encoding="UTF-8"?>
<Relationships xmlns="http://schemas.openxmlformats.org/package/2006/relationships"><Relationship Id="rId1" Type="http://schemas.openxmlformats.org/officeDocument/2006/relationships/slide" Target="../slides/slide9.xml"/><Relationship Id="rId2" Type="http://schemas.openxmlformats.org/officeDocument/2006/relationships/notesMaster" Target="../notesMasters/notesMaster1.xml"/></Relationships>

</file>

<file path=ppt/notesSlides/_rels/notesSlide9.xml.rels><?xml version="1.0" encoding="UTF-8"?>
<Relationships xmlns="http://schemas.openxmlformats.org/package/2006/relationships"><Relationship Id="rId1" Type="http://schemas.openxmlformats.org/officeDocument/2006/relationships/slide" Target="../slides/slide10.xml"/><Relationship Id="rId2"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5" name="Shape 25"/>
          <p:cNvSpPr/>
          <p:nvPr>
            <p:ph type="sldImg"/>
          </p:nvPr>
        </p:nvSpPr>
        <p:spPr>
          <a:prstGeom prst="rect">
            <a:avLst/>
          </a:prstGeom>
        </p:spPr>
        <p:txBody>
          <a:bodyPr/>
          <a:lstStyle/>
          <a:p>
            <a:pPr/>
          </a:p>
        </p:txBody>
      </p:sp>
      <p:sp>
        <p:nvSpPr>
          <p:cNvPr id="26" name="Shape 26"/>
          <p:cNvSpPr/>
          <p:nvPr>
            <p:ph type="body" sz="quarter" idx="1"/>
          </p:nvPr>
        </p:nvSpPr>
        <p:spPr>
          <a:prstGeom prst="rect">
            <a:avLst/>
          </a:prstGeom>
        </p:spPr>
        <p:txBody>
          <a:bodyPr/>
          <a:lstStyle/>
          <a:p>
            <a:pPr>
              <a:defRPr sz="2000"/>
            </a:pPr>
            <a:r>
              <a:t>PRAY. Read the scripture BEFORE. Book of Tim. </a:t>
            </a:r>
            <a:r>
              <a:rPr b="1" u="sng">
                <a:solidFill>
                  <a:srgbClr val="FFFB00"/>
                </a:solidFill>
              </a:rPr>
              <a:t>Pauls last letter.</a:t>
            </a:r>
            <a:r>
              <a:t> Sitting down to sit your last letter. </a:t>
            </a:r>
          </a:p>
          <a:p>
            <a:pPr>
              <a:defRPr sz="2000"/>
            </a:pPr>
          </a:p>
          <a:p>
            <a:pPr>
              <a:defRPr sz="2000"/>
            </a:pPr>
            <a:r>
              <a:t>Paul </a:t>
            </a:r>
            <a:r>
              <a:rPr b="1" u="sng">
                <a:solidFill>
                  <a:schemeClr val="accent6"/>
                </a:solidFill>
              </a:rPr>
              <a:t>contrasts t</a:t>
            </a:r>
            <a:r>
              <a:t>he </a:t>
            </a:r>
            <a:r>
              <a:rPr b="1" u="sng">
                <a:solidFill>
                  <a:srgbClr val="FFFB00"/>
                </a:solidFill>
              </a:rPr>
              <a:t>conduct of his life(V10-14)  with that of false teachers (V1-9)</a:t>
            </a:r>
            <a:r>
              <a:t> </a:t>
            </a:r>
          </a:p>
          <a:p>
            <a:pPr>
              <a:defRPr sz="2000"/>
            </a:pPr>
            <a:r>
              <a:t>urging Timothy to</a:t>
            </a:r>
            <a:r>
              <a:rPr b="1" u="sng">
                <a:solidFill>
                  <a:schemeClr val="accent6"/>
                </a:solidFill>
              </a:rPr>
              <a:t> follow his example</a:t>
            </a:r>
            <a:r>
              <a:t> of </a:t>
            </a:r>
            <a:r>
              <a:rPr b="1" u="sng">
                <a:solidFill>
                  <a:schemeClr val="accent6"/>
                </a:solidFill>
              </a:rPr>
              <a:t>faithfulness, endurance, and perseverance in the face of persecution</a:t>
            </a:r>
            <a:r>
              <a:t>. </a:t>
            </a:r>
          </a:p>
          <a:p>
            <a:pPr>
              <a:defRPr sz="2000"/>
            </a:pPr>
            <a:r>
              <a:t>He continues Paul's exhortations to Timothy as he </a:t>
            </a:r>
            <a:r>
              <a:rPr b="1" u="sng">
                <a:solidFill>
                  <a:srgbClr val="FFFB00"/>
                </a:solidFill>
              </a:rPr>
              <a:t>prepares his young friend</a:t>
            </a:r>
            <a:r>
              <a:t> to stand firm amid increasing opposition, error, and suffering in the church. </a:t>
            </a:r>
          </a:p>
          <a:p>
            <a:pPr>
              <a:defRPr sz="2000"/>
            </a:pPr>
          </a:p>
          <a:p>
            <a:pPr>
              <a:defRPr sz="2000"/>
            </a:pPr>
            <a:r>
              <a:t>Paul's letter to Timothy, his "beloved son,", encourages, and </a:t>
            </a:r>
            <a:r>
              <a:rPr b="1" u="sng">
                <a:solidFill>
                  <a:srgbClr val="FFFB00"/>
                </a:solidFill>
              </a:rPr>
              <a:t>WARN about the DIFFICULT task of leading the church</a:t>
            </a:r>
            <a:r>
              <a:t>.  In the preceding verses </a:t>
            </a:r>
            <a:r>
              <a:rPr b="1" u="sng">
                <a:solidFill>
                  <a:schemeClr val="accent6"/>
                </a:solidFill>
              </a:rPr>
              <a:t>V1-9, Paul describes false teachers</a:t>
            </a:r>
            <a:r>
              <a:t>' growing apostasy and </a:t>
            </a:r>
            <a:r>
              <a:rPr b="1" u="sng">
                <a:solidFill>
                  <a:schemeClr val="accent6"/>
                </a:solidFill>
              </a:rPr>
              <a:t>corrupt behavior</a:t>
            </a:r>
            <a:r>
              <a:t> in the last days..</a:t>
            </a:r>
            <a:r>
              <a:rPr b="1" u="sng">
                <a:solidFill>
                  <a:schemeClr val="accent5">
                    <a:lumOff val="11617"/>
                  </a:schemeClr>
                </a:solidFill>
              </a:rPr>
              <a:t> 19 examples of moral ugliness</a:t>
            </a:r>
            <a:r>
              <a:t>, of sins these people are characterized with by their moral depravity, </a:t>
            </a:r>
          </a:p>
          <a:p>
            <a:pPr>
              <a:defRPr sz="2000"/>
            </a:pPr>
            <a:r>
              <a:rPr b="1" u="sng">
                <a:solidFill>
                  <a:srgbClr val="FFFB00"/>
                </a:solidFill>
              </a:rPr>
              <a:t>self-centeredness, and rejection of truth</a:t>
            </a:r>
            <a:r>
              <a:t>. </a:t>
            </a:r>
          </a:p>
          <a:p>
            <a:pPr>
              <a:defRPr sz="2000"/>
            </a:pPr>
            <a:r>
              <a:t>Against this backdrop, Paul urges Timothy to </a:t>
            </a:r>
            <a:r>
              <a:rPr b="1" u="sng">
                <a:solidFill>
                  <a:srgbClr val="FFFB00"/>
                </a:solidFill>
              </a:rPr>
              <a:t>remain faithful, and to continue despite the trials</a:t>
            </a:r>
            <a:r>
              <a:t> that will come.</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07" name="Shape 107"/>
          <p:cNvSpPr/>
          <p:nvPr>
            <p:ph type="sldImg"/>
          </p:nvPr>
        </p:nvSpPr>
        <p:spPr>
          <a:prstGeom prst="rect">
            <a:avLst/>
          </a:prstGeom>
        </p:spPr>
        <p:txBody>
          <a:bodyPr/>
          <a:lstStyle/>
          <a:p>
            <a:pPr/>
          </a:p>
        </p:txBody>
      </p:sp>
      <p:sp>
        <p:nvSpPr>
          <p:cNvPr id="108" name="Shape 108"/>
          <p:cNvSpPr/>
          <p:nvPr>
            <p:ph type="body" sz="quarter" idx="1"/>
          </p:nvPr>
        </p:nvSpPr>
        <p:spPr>
          <a:prstGeom prst="rect">
            <a:avLst/>
          </a:prstGeom>
        </p:spPr>
        <p:txBody>
          <a:bodyPr/>
          <a:lstStyle/>
          <a:p>
            <a:pPr>
              <a:defRPr sz="2000"/>
            </a:pPr>
            <a:r>
              <a:t>Pray. </a:t>
            </a:r>
          </a:p>
          <a:p>
            <a:pPr>
              <a:defRPr sz="2000"/>
            </a:pPr>
          </a:p>
          <a:p>
            <a:pPr>
              <a:defRPr sz="2000"/>
            </a:pPr>
            <a:r>
              <a:t>2 points.</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3" name="Shape 33"/>
          <p:cNvSpPr/>
          <p:nvPr>
            <p:ph type="sldImg"/>
          </p:nvPr>
        </p:nvSpPr>
        <p:spPr>
          <a:prstGeom prst="rect">
            <a:avLst/>
          </a:prstGeom>
        </p:spPr>
        <p:txBody>
          <a:bodyPr/>
          <a:lstStyle/>
          <a:p>
            <a:pPr/>
          </a:p>
        </p:txBody>
      </p:sp>
      <p:sp>
        <p:nvSpPr>
          <p:cNvPr id="34" name="Shape 34"/>
          <p:cNvSpPr/>
          <p:nvPr>
            <p:ph type="body" sz="quarter" idx="1"/>
          </p:nvPr>
        </p:nvSpPr>
        <p:spPr>
          <a:prstGeom prst="rect">
            <a:avLst/>
          </a:prstGeom>
        </p:spPr>
        <p:txBody>
          <a:bodyPr/>
          <a:lstStyle>
            <a:lvl1pPr>
              <a:defRPr b="1" sz="2100" u="sng">
                <a:solidFill>
                  <a:srgbClr val="FEE933"/>
                </a:solidFill>
              </a:defRPr>
            </a:lvl1pPr>
          </a:lstStyle>
          <a:p>
            <a:pPr/>
            <a:r>
              <a:t>Read before</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1" name="Shape 41"/>
          <p:cNvSpPr/>
          <p:nvPr>
            <p:ph type="sldImg"/>
          </p:nvPr>
        </p:nvSpPr>
        <p:spPr>
          <a:prstGeom prst="rect">
            <a:avLst/>
          </a:prstGeom>
        </p:spPr>
        <p:txBody>
          <a:bodyPr/>
          <a:lstStyle/>
          <a:p>
            <a:pPr/>
          </a:p>
        </p:txBody>
      </p:sp>
      <p:sp>
        <p:nvSpPr>
          <p:cNvPr id="42" name="Shape 42"/>
          <p:cNvSpPr/>
          <p:nvPr>
            <p:ph type="body" sz="quarter" idx="1"/>
          </p:nvPr>
        </p:nvSpPr>
        <p:spPr>
          <a:prstGeom prst="rect">
            <a:avLst/>
          </a:prstGeom>
        </p:spPr>
        <p:txBody>
          <a:bodyPr/>
          <a:lstStyle>
            <a:lvl1pPr>
              <a:defRPr b="1" sz="2100" u="sng">
                <a:solidFill>
                  <a:srgbClr val="FEE933"/>
                </a:solidFill>
              </a:defRPr>
            </a:lvl1pPr>
          </a:lstStyle>
          <a:p>
            <a:pPr/>
            <a:r>
              <a:t>Read before</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9" name="Shape 49"/>
          <p:cNvSpPr/>
          <p:nvPr>
            <p:ph type="sldImg"/>
          </p:nvPr>
        </p:nvSpPr>
        <p:spPr>
          <a:prstGeom prst="rect">
            <a:avLst/>
          </a:prstGeom>
        </p:spPr>
        <p:txBody>
          <a:bodyPr/>
          <a:lstStyle/>
          <a:p>
            <a:pPr/>
          </a:p>
        </p:txBody>
      </p:sp>
      <p:sp>
        <p:nvSpPr>
          <p:cNvPr id="50" name="Shape 50"/>
          <p:cNvSpPr/>
          <p:nvPr>
            <p:ph type="body" sz="quarter" idx="1"/>
          </p:nvPr>
        </p:nvSpPr>
        <p:spPr>
          <a:prstGeom prst="rect">
            <a:avLst/>
          </a:prstGeom>
        </p:spPr>
        <p:txBody>
          <a:bodyPr/>
          <a:lstStyle>
            <a:lvl1pPr>
              <a:defRPr b="1" sz="2100" u="sng">
                <a:solidFill>
                  <a:srgbClr val="FEE933"/>
                </a:solidFill>
              </a:defRPr>
            </a:lvl1pPr>
          </a:lstStyle>
          <a:p>
            <a:pPr/>
            <a:r>
              <a:t>Read before</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7" name="Shape 57"/>
          <p:cNvSpPr/>
          <p:nvPr>
            <p:ph type="sldImg"/>
          </p:nvPr>
        </p:nvSpPr>
        <p:spPr>
          <a:prstGeom prst="rect">
            <a:avLst/>
          </a:prstGeom>
        </p:spPr>
        <p:txBody>
          <a:bodyPr/>
          <a:lstStyle/>
          <a:p>
            <a:pPr/>
          </a:p>
        </p:txBody>
      </p:sp>
      <p:sp>
        <p:nvSpPr>
          <p:cNvPr id="58" name="Shape 58"/>
          <p:cNvSpPr/>
          <p:nvPr>
            <p:ph type="body" sz="quarter" idx="1"/>
          </p:nvPr>
        </p:nvSpPr>
        <p:spPr>
          <a:prstGeom prst="rect">
            <a:avLst/>
          </a:prstGeom>
        </p:spPr>
        <p:txBody>
          <a:bodyPr/>
          <a:lstStyle>
            <a:lvl1pPr>
              <a:defRPr b="1" sz="2100" u="sng">
                <a:solidFill>
                  <a:srgbClr val="FEE933"/>
                </a:solidFill>
              </a:defRPr>
            </a:lvl1pPr>
          </a:lstStyle>
          <a:p>
            <a:pPr/>
            <a:r>
              <a:t>Read twice</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71" name="Shape 71"/>
          <p:cNvSpPr/>
          <p:nvPr>
            <p:ph type="sldImg"/>
          </p:nvPr>
        </p:nvSpPr>
        <p:spPr>
          <a:prstGeom prst="rect">
            <a:avLst/>
          </a:prstGeom>
        </p:spPr>
        <p:txBody>
          <a:bodyPr/>
          <a:lstStyle/>
          <a:p>
            <a:pPr/>
          </a:p>
        </p:txBody>
      </p:sp>
      <p:sp>
        <p:nvSpPr>
          <p:cNvPr id="72" name="Shape 72"/>
          <p:cNvSpPr/>
          <p:nvPr>
            <p:ph type="body" sz="quarter" idx="1"/>
          </p:nvPr>
        </p:nvSpPr>
        <p:spPr>
          <a:prstGeom prst="rect">
            <a:avLst/>
          </a:prstGeom>
        </p:spPr>
        <p:txBody>
          <a:bodyPr/>
          <a:lstStyle/>
          <a:p>
            <a:pPr>
              <a:defRPr sz="2100"/>
            </a:pPr>
            <a:r>
              <a:t>We first see Paul saying, “</a:t>
            </a:r>
            <a:r>
              <a:rPr b="1" u="sng">
                <a:solidFill>
                  <a:schemeClr val="accent3"/>
                </a:solidFill>
              </a:rPr>
              <a:t>Maar jy.”</a:t>
            </a:r>
            <a:r>
              <a:rPr b="1" u="sng">
                <a:solidFill>
                  <a:schemeClr val="accent5">
                    <a:lumOff val="11617"/>
                  </a:schemeClr>
                </a:solidFill>
              </a:rPr>
              <a:t> </a:t>
            </a:r>
            <a:r>
              <a:rPr b="1" u="sng">
                <a:solidFill>
                  <a:srgbClr val="FFFB00"/>
                </a:solidFill>
              </a:rPr>
              <a:t>Contrasting all these negative things</a:t>
            </a:r>
            <a:r>
              <a:t> to Timothy. </a:t>
            </a:r>
          </a:p>
          <a:p>
            <a:pPr>
              <a:defRPr sz="2100"/>
            </a:pPr>
            <a:r>
              <a:t>Saying you have followed my life, my teaching, my conduct etc. </a:t>
            </a:r>
          </a:p>
          <a:p>
            <a:pPr>
              <a:defRPr sz="2100"/>
            </a:pPr>
            <a:r>
              <a:t>And then later in VERSE 14 saying </a:t>
            </a:r>
            <a:r>
              <a:rPr b="1" u="sng">
                <a:solidFill>
                  <a:schemeClr val="accent3"/>
                </a:solidFill>
              </a:rPr>
              <a:t>“Maar jy, bly by wat jy geleer het en wat jy vas glo. Jy weet tog wie jou leermeesters was ”v 14.</a:t>
            </a:r>
            <a:endParaRPr b="1" u="sng">
              <a:solidFill>
                <a:schemeClr val="accent5">
                  <a:lumOff val="11617"/>
                </a:schemeClr>
              </a:solidFill>
            </a:endParaRPr>
          </a:p>
          <a:p>
            <a:pPr>
              <a:defRPr sz="2000">
                <a:solidFill>
                  <a:srgbClr val="FFFFFF"/>
                </a:solidFill>
              </a:defRPr>
            </a:pPr>
            <a:r>
              <a:t>Even though Timothy had followed Paul’s teaching and example thus far,</a:t>
            </a:r>
            <a:r>
              <a:rPr b="1" u="sng">
                <a:solidFill>
                  <a:srgbClr val="FFFB00"/>
                </a:solidFill>
              </a:rPr>
              <a:t> Paul felt it necessary to exhort him to continue doing so in the future</a:t>
            </a:r>
            <a:r>
              <a:t>, especially when he encountered persecution, as he surely would (3:12)</a:t>
            </a:r>
          </a:p>
          <a:p>
            <a:pPr>
              <a:defRPr sz="2000">
                <a:solidFill>
                  <a:srgbClr val="FFFFFF"/>
                </a:solidFill>
              </a:defRPr>
            </a:pPr>
          </a:p>
          <a:p>
            <a:pPr>
              <a:defRPr sz="2000">
                <a:solidFill>
                  <a:srgbClr val="FFFFFF"/>
                </a:solidFill>
              </a:defRPr>
            </a:pPr>
            <a:r>
              <a:t>What is the </a:t>
            </a:r>
            <a:r>
              <a:rPr b="1" u="sng">
                <a:solidFill>
                  <a:srgbClr val="FFFB00"/>
                </a:solidFill>
              </a:rPr>
              <a:t>big CONTRAST?</a:t>
            </a:r>
            <a:r>
              <a:t> The biggest contrast is we as believers we have an </a:t>
            </a:r>
            <a:r>
              <a:rPr b="1" u="sng">
                <a:solidFill>
                  <a:schemeClr val="accent6"/>
                </a:solidFill>
              </a:rPr>
              <a:t>upward trend, </a:t>
            </a:r>
            <a:r>
              <a:t>where Paul says they have a </a:t>
            </a:r>
            <a:r>
              <a:rPr b="1" u="sng">
                <a:solidFill>
                  <a:srgbClr val="FFFB00"/>
                </a:solidFill>
              </a:rPr>
              <a:t>downward trend</a:t>
            </a:r>
            <a:r>
              <a:t>! </a:t>
            </a:r>
          </a:p>
          <a:p>
            <a:pPr>
              <a:defRPr sz="2000">
                <a:solidFill>
                  <a:srgbClr val="FFFFFF"/>
                </a:solidFill>
              </a:defRPr>
            </a:pPr>
            <a:r>
              <a:t>We also have sin, 1John 1:8. Says you are deceived if you think you don’t have sin. BUT we hopefully, by Gods grace grow, </a:t>
            </a:r>
            <a:r>
              <a:rPr b="1" u="sng">
                <a:solidFill>
                  <a:schemeClr val="accent6"/>
                </a:solidFill>
              </a:rPr>
              <a:t>we get better, we get less sin</a:t>
            </a:r>
            <a:r>
              <a:t>. Where in the end times, </a:t>
            </a:r>
            <a:r>
              <a:rPr b="1" u="sng">
                <a:solidFill>
                  <a:srgbClr val="FFFB00"/>
                </a:solidFill>
              </a:rPr>
              <a:t>they get increasingly WORSE!</a:t>
            </a:r>
            <a:r>
              <a:t> </a:t>
            </a:r>
          </a:p>
          <a:p>
            <a:pPr>
              <a:defRPr sz="2000">
                <a:solidFill>
                  <a:srgbClr val="FFFFFF"/>
                </a:solidFill>
              </a:defRPr>
            </a:pPr>
            <a:r>
              <a:t>Therefore the contrast between</a:t>
            </a:r>
            <a:r>
              <a:rPr b="1" u="sng">
                <a:solidFill>
                  <a:schemeClr val="accent5">
                    <a:lumOff val="11617"/>
                  </a:schemeClr>
                </a:solidFill>
              </a:rPr>
              <a:t> believers and false teachers will get increasingly MORE!</a:t>
            </a:r>
          </a:p>
          <a:p>
            <a:pPr>
              <a:defRPr b="1" sz="2100" u="sng">
                <a:solidFill>
                  <a:srgbClr val="FEE933"/>
                </a:solidFill>
              </a:defRPr>
            </a:pPr>
          </a:p>
          <a:p>
            <a:pPr>
              <a:defRPr sz="2100"/>
            </a:pPr>
            <a:r>
              <a:t>And therefore it will get </a:t>
            </a:r>
            <a:r>
              <a:rPr b="1" u="sng">
                <a:solidFill>
                  <a:srgbClr val="FFFB00"/>
                </a:solidFill>
              </a:rPr>
              <a:t>increasingly more difficult</a:t>
            </a:r>
            <a:r>
              <a:t> to do the right things! Persecution will increase! </a:t>
            </a:r>
          </a:p>
          <a:p>
            <a:pPr>
              <a:defRPr sz="2100"/>
            </a:pPr>
            <a:r>
              <a:t>That’s why Paul is exhorting Timothy to</a:t>
            </a:r>
            <a:r>
              <a:rPr b="1" u="sng">
                <a:solidFill>
                  <a:schemeClr val="accent6"/>
                </a:solidFill>
              </a:rPr>
              <a:t> keep the faith!</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79" name="Shape 79"/>
          <p:cNvSpPr/>
          <p:nvPr>
            <p:ph type="sldImg"/>
          </p:nvPr>
        </p:nvSpPr>
        <p:spPr>
          <a:prstGeom prst="rect">
            <a:avLst/>
          </a:prstGeom>
        </p:spPr>
        <p:txBody>
          <a:bodyPr/>
          <a:lstStyle/>
          <a:p>
            <a:pPr/>
          </a:p>
        </p:txBody>
      </p:sp>
      <p:sp>
        <p:nvSpPr>
          <p:cNvPr id="80" name="Shape 80"/>
          <p:cNvSpPr/>
          <p:nvPr>
            <p:ph type="body" sz="quarter" idx="1"/>
          </p:nvPr>
        </p:nvSpPr>
        <p:spPr>
          <a:prstGeom prst="rect">
            <a:avLst/>
          </a:prstGeom>
        </p:spPr>
        <p:txBody>
          <a:bodyPr/>
          <a:lstStyle/>
          <a:p>
            <a:pPr>
              <a:defRPr sz="2000"/>
            </a:pPr>
            <a:r>
              <a:t>Let’s look at the things Paul highlights here. What is it that Paul says Timothy faithfully followed him in. </a:t>
            </a:r>
          </a:p>
          <a:p>
            <a:pPr>
              <a:defRPr sz="2000"/>
            </a:pPr>
            <a:r>
              <a:t>1. </a:t>
            </a:r>
            <a:r>
              <a:rPr b="1" u="sng">
                <a:solidFill>
                  <a:srgbClr val="FFFB00"/>
                </a:solidFill>
              </a:rPr>
              <a:t>My Teaching</a:t>
            </a:r>
            <a:r>
              <a:t> - Paul will charge Timothy</a:t>
            </a:r>
            <a:r>
              <a:rPr b="1" u="sng">
                <a:solidFill>
                  <a:srgbClr val="FFFB00"/>
                </a:solidFill>
              </a:rPr>
              <a:t> to preach the word of God</a:t>
            </a:r>
            <a:r>
              <a:t>. As we have seen so many times.  </a:t>
            </a:r>
          </a:p>
          <a:p>
            <a:pPr>
              <a:defRPr sz="2000"/>
            </a:pPr>
            <a:r>
              <a:rPr b="1" u="sng">
                <a:solidFill>
                  <a:schemeClr val="accent3"/>
                </a:solidFill>
              </a:rPr>
              <a:t>1 Tim 1:3- dring ek nou weer by jou daarop aan om in Efese te bly. Daar is sekere mense wat vals leerstellings versprei, en jy moet hulle dit verbied</a:t>
            </a:r>
            <a:endParaRPr b="1" u="sng">
              <a:solidFill>
                <a:schemeClr val="accent3"/>
              </a:solidFill>
            </a:endParaRPr>
          </a:p>
          <a:p>
            <a:pPr>
              <a:defRPr sz="2000"/>
            </a:pPr>
            <a:endParaRPr b="1" u="sng">
              <a:solidFill>
                <a:schemeClr val="accent3"/>
              </a:solidFill>
            </a:endParaRPr>
          </a:p>
          <a:p>
            <a:pPr>
              <a:defRPr sz="2000">
                <a:solidFill>
                  <a:srgbClr val="FFFFFF"/>
                </a:solidFill>
              </a:defRPr>
            </a:pPr>
            <a:r>
              <a:t>Therefore let us be </a:t>
            </a:r>
            <a:r>
              <a:rPr b="1" u="sng">
                <a:solidFill>
                  <a:schemeClr val="accent6"/>
                </a:solidFill>
              </a:rPr>
              <a:t>vigilant and listen well to what others teach us</a:t>
            </a:r>
            <a:r>
              <a:t>, and also of course do we teach others? </a:t>
            </a:r>
          </a:p>
          <a:p>
            <a:pPr>
              <a:defRPr sz="2000">
                <a:solidFill>
                  <a:srgbClr val="FFFFFF"/>
                </a:solidFill>
              </a:defRPr>
            </a:pPr>
            <a:r>
              <a:t>It won’t take you long to discern that someone is </a:t>
            </a:r>
            <a:r>
              <a:rPr b="1" u="sng">
                <a:solidFill>
                  <a:srgbClr val="FFFB00"/>
                </a:solidFill>
              </a:rPr>
              <a:t>using the Bible as an inspirational </a:t>
            </a:r>
            <a:r>
              <a:t>springboard.</a:t>
            </a:r>
          </a:p>
          <a:p>
            <a:pPr>
              <a:defRPr sz="2000">
                <a:solidFill>
                  <a:srgbClr val="FFFFFF"/>
                </a:solidFill>
              </a:defRPr>
            </a:pPr>
          </a:p>
          <a:p>
            <a:pPr>
              <a:defRPr sz="2000">
                <a:solidFill>
                  <a:srgbClr val="FFFFFF"/>
                </a:solidFill>
              </a:defRPr>
            </a:pPr>
            <a:r>
              <a:t>Also, a godly Bible teacher </a:t>
            </a:r>
            <a:r>
              <a:rPr b="1" u="sng">
                <a:solidFill>
                  <a:srgbClr val="FFFB00"/>
                </a:solidFill>
              </a:rPr>
              <a:t>does not skip the difficult sections </a:t>
            </a:r>
            <a:r>
              <a:t>and doctrines. He teaches the whole purpose of God. </a:t>
            </a:r>
          </a:p>
          <a:p>
            <a:pPr>
              <a:defRPr sz="2000">
                <a:solidFill>
                  <a:srgbClr val="FFFFFF"/>
                </a:solidFill>
              </a:defRPr>
            </a:pPr>
            <a:r>
              <a:t>Note also (</a:t>
            </a:r>
            <a:r>
              <a:rPr b="1" u="sng">
                <a:solidFill>
                  <a:schemeClr val="accent3"/>
                </a:solidFill>
              </a:rPr>
              <a:t>1 Tim 3:15</a:t>
            </a:r>
            <a:r>
              <a:t>) </a:t>
            </a:r>
            <a:r>
              <a:rPr b="1" u="sng">
                <a:solidFill>
                  <a:schemeClr val="accent3"/>
                </a:solidFill>
              </a:rPr>
              <a:t>’n Godvresende leier gebruik die Skrif om mense te lei - “deur Redding tot geloof alleenlik deur Jesus Christus”- Altyd te wys na Jesus. The eternal life. </a:t>
            </a:r>
            <a:endParaRPr b="1" u="sng">
              <a:solidFill>
                <a:schemeClr val="accent3"/>
              </a:solidFill>
            </a:endParaRPr>
          </a:p>
          <a:p>
            <a:pPr>
              <a:defRPr sz="2000">
                <a:solidFill>
                  <a:srgbClr val="FFFFFF"/>
                </a:solidFill>
              </a:defRPr>
            </a:pPr>
            <a:endParaRPr b="1" u="sng">
              <a:solidFill>
                <a:schemeClr val="accent3"/>
              </a:solidFill>
            </a:endParaRPr>
          </a:p>
          <a:p>
            <a:pPr>
              <a:defRPr sz="2000"/>
            </a:pPr>
            <a:r>
              <a:rPr>
                <a:solidFill>
                  <a:srgbClr val="FFFFFF"/>
                </a:solidFill>
              </a:rPr>
              <a:t>We see that Paul also later mentions that Timothy has been acquainted with the </a:t>
            </a:r>
            <a:r>
              <a:rPr b="1" u="sng">
                <a:solidFill>
                  <a:srgbClr val="FFFB00"/>
                </a:solidFill>
              </a:rPr>
              <a:t>sacred writings from a young age.</a:t>
            </a:r>
            <a:r>
              <a:rPr b="1" u="sng">
                <a:solidFill>
                  <a:schemeClr val="accent3"/>
                </a:solidFill>
              </a:rPr>
              <a:t> </a:t>
            </a:r>
            <a:endParaRPr b="1" u="sng">
              <a:solidFill>
                <a:schemeClr val="accent3"/>
              </a:solidFill>
            </a:endParaRPr>
          </a:p>
          <a:p>
            <a:pPr>
              <a:defRPr sz="2000"/>
            </a:pPr>
            <a:r>
              <a:t>God’s Word </a:t>
            </a:r>
            <a:r>
              <a:rPr b="1" u="sng">
                <a:solidFill>
                  <a:srgbClr val="FFFB00"/>
                </a:solidFill>
              </a:rPr>
              <a:t>can give even a child the wisdom that leads to salvation</a:t>
            </a:r>
            <a:r>
              <a:t>, which means, salvation from God’s righteous judgment on our sins. That </a:t>
            </a:r>
            <a:r>
              <a:rPr b="1" u="sng">
                <a:solidFill>
                  <a:schemeClr val="accent6"/>
                </a:solidFill>
              </a:rPr>
              <a:t>salvation does not come by keeping the moral precepts</a:t>
            </a:r>
            <a:r>
              <a:t> of the Bible, or </a:t>
            </a:r>
            <a:r>
              <a:rPr b="1" u="sng">
                <a:solidFill>
                  <a:srgbClr val="FFFB00"/>
                </a:solidFill>
              </a:rPr>
              <a:t>even by believing the Bible. </a:t>
            </a:r>
          </a:p>
          <a:p>
            <a:pPr>
              <a:defRPr sz="2000"/>
            </a:pPr>
            <a:r>
              <a:t>Rather,</a:t>
            </a:r>
            <a:r>
              <a:rPr b="1" u="sng">
                <a:solidFill>
                  <a:srgbClr val="FFFB00"/>
                </a:solidFill>
              </a:rPr>
              <a:t> salvation comes through faith in Christ Jesus alone</a:t>
            </a:r>
            <a:r>
              <a:t>. Sound doctrine. The fact </a:t>
            </a:r>
            <a:r>
              <a:rPr b="1" u="sng">
                <a:solidFill>
                  <a:schemeClr val="accent6"/>
                </a:solidFill>
              </a:rPr>
              <a:t>that you know you are in sin </a:t>
            </a:r>
            <a:r>
              <a:t>and have a problem, and that the </a:t>
            </a:r>
            <a:r>
              <a:rPr b="1" u="sng">
                <a:solidFill>
                  <a:schemeClr val="accent6"/>
                </a:solidFill>
              </a:rPr>
              <a:t>solution is Jesus. </a:t>
            </a:r>
            <a:endParaRPr b="1" u="sng">
              <a:solidFill>
                <a:schemeClr val="accent6"/>
              </a:solidFill>
            </a:endParaRPr>
          </a:p>
          <a:p>
            <a:pPr>
              <a:defRPr sz="2000"/>
            </a:pPr>
            <a:r>
              <a:rPr b="1" u="sng">
                <a:solidFill>
                  <a:schemeClr val="accent5">
                    <a:lumOff val="11617"/>
                  </a:schemeClr>
                </a:solidFill>
              </a:rPr>
              <a:t>V: Leer jy jou kinders? Deel jy jou geloof? Help hulle om die Bybel te verstaan?</a:t>
            </a:r>
            <a:endParaRPr b="1" u="sng">
              <a:solidFill>
                <a:schemeClr val="accent5">
                  <a:lumOff val="11617"/>
                </a:schemeClr>
              </a:solidFill>
            </a:endParaRPr>
          </a:p>
          <a:p>
            <a:pPr>
              <a:defRPr sz="2000"/>
            </a:pPr>
            <a:r>
              <a:rPr b="1" u="sng">
                <a:solidFill>
                  <a:schemeClr val="accent5">
                    <a:lumOff val="11617"/>
                  </a:schemeClr>
                </a:solidFill>
              </a:rPr>
              <a:t>V: Of dalk is jy iemand sonder kinders. Lees jy die Bybel? Leer jy ander die Bybel? Ken jy die Bybel? </a:t>
            </a:r>
            <a:r>
              <a:rPr b="1" u="sng">
                <a:solidFill>
                  <a:srgbClr val="FFFB00"/>
                </a:solidFill>
              </a:rPr>
              <a:t>You can not say you have faith in Jesus, and don’t be interested in Him.</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89" name="Shape 89"/>
          <p:cNvSpPr/>
          <p:nvPr>
            <p:ph type="sldImg"/>
          </p:nvPr>
        </p:nvSpPr>
        <p:spPr>
          <a:prstGeom prst="rect">
            <a:avLst/>
          </a:prstGeom>
        </p:spPr>
        <p:txBody>
          <a:bodyPr/>
          <a:lstStyle/>
          <a:p>
            <a:pPr/>
          </a:p>
        </p:txBody>
      </p:sp>
      <p:sp>
        <p:nvSpPr>
          <p:cNvPr id="90" name="Shape 90"/>
          <p:cNvSpPr/>
          <p:nvPr>
            <p:ph type="body" sz="quarter" idx="1"/>
          </p:nvPr>
        </p:nvSpPr>
        <p:spPr>
          <a:prstGeom prst="rect">
            <a:avLst/>
          </a:prstGeom>
        </p:spPr>
        <p:txBody>
          <a:bodyPr/>
          <a:lstStyle/>
          <a:p>
            <a:pPr>
              <a:defRPr sz="2000"/>
            </a:pPr>
            <a:r>
              <a:t>Brings to 1st point </a:t>
            </a:r>
          </a:p>
          <a:p>
            <a:pPr>
              <a:defRPr sz="2000"/>
            </a:pPr>
          </a:p>
          <a:p>
            <a:pPr>
              <a:defRPr sz="2000"/>
            </a:pPr>
            <a:r>
              <a:t> 1. Are you following this similar way of life that Paul is describing? </a:t>
            </a:r>
          </a:p>
          <a:p>
            <a:pPr>
              <a:defRPr sz="2000"/>
            </a:pPr>
          </a:p>
          <a:p>
            <a:pPr>
              <a:defRPr sz="2000"/>
            </a:pPr>
            <a:r>
              <a:t>How does teaching, conduct, your aim in life, your faith, your patience, your love, your steadfastness in faith look like?</a:t>
            </a:r>
          </a:p>
          <a:p>
            <a:pPr>
              <a:defRPr sz="2000"/>
            </a:p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99" name="Shape 99"/>
          <p:cNvSpPr/>
          <p:nvPr>
            <p:ph type="sldImg"/>
          </p:nvPr>
        </p:nvSpPr>
        <p:spPr>
          <a:prstGeom prst="rect">
            <a:avLst/>
          </a:prstGeom>
        </p:spPr>
        <p:txBody>
          <a:bodyPr/>
          <a:lstStyle/>
          <a:p>
            <a:pPr/>
          </a:p>
        </p:txBody>
      </p:sp>
      <p:sp>
        <p:nvSpPr>
          <p:cNvPr id="100" name="Shape 100"/>
          <p:cNvSpPr/>
          <p:nvPr>
            <p:ph type="body" sz="quarter" idx="1"/>
          </p:nvPr>
        </p:nvSpPr>
        <p:spPr>
          <a:prstGeom prst="rect">
            <a:avLst/>
          </a:prstGeom>
        </p:spPr>
        <p:txBody>
          <a:bodyPr/>
          <a:lstStyle/>
          <a:p>
            <a:pPr>
              <a:defRPr sz="2000"/>
            </a:pPr>
            <a:r>
              <a:t>Transparency is the 1st thing we lose when </a:t>
            </a:r>
            <a:r>
              <a:rPr b="1" u="sng">
                <a:solidFill>
                  <a:srgbClr val="FFFB00"/>
                </a:solidFill>
              </a:rPr>
              <a:t>we stop to stand firm in the faith</a:t>
            </a:r>
            <a:r>
              <a:t>. </a:t>
            </a:r>
          </a:p>
          <a:p>
            <a:pPr>
              <a:defRPr sz="2000"/>
            </a:pPr>
            <a:r>
              <a:t>Paul was definitely not perfect, but he </a:t>
            </a:r>
            <a:r>
              <a:rPr b="1" u="sng">
                <a:solidFill>
                  <a:schemeClr val="accent6"/>
                </a:solidFill>
              </a:rPr>
              <a:t>strived towards perfection.</a:t>
            </a:r>
            <a:r>
              <a:t> </a:t>
            </a:r>
          </a:p>
          <a:p>
            <a:pPr>
              <a:defRPr sz="2000"/>
            </a:pPr>
            <a:r>
              <a:t>He really </a:t>
            </a:r>
            <a:r>
              <a:rPr b="1" u="sng">
                <a:solidFill>
                  <a:srgbClr val="FFFB00"/>
                </a:solidFill>
              </a:rPr>
              <a:t>wanted to grow and pursue a holy life, </a:t>
            </a:r>
            <a:r>
              <a:t>and therefore </a:t>
            </a:r>
            <a:r>
              <a:rPr b="1" u="sng">
                <a:solidFill>
                  <a:srgbClr val="FFFB00"/>
                </a:solidFill>
              </a:rPr>
              <a:t>allowed Timothy to love close to him.</a:t>
            </a:r>
          </a:p>
          <a:p>
            <a:pPr>
              <a:defRPr sz="2000"/>
            </a:pPr>
          </a:p>
          <a:p>
            <a:pPr>
              <a:defRPr sz="2000"/>
            </a:pPr>
            <a:r>
              <a:t>The more we begin to</a:t>
            </a:r>
            <a:r>
              <a:rPr b="1" u="sng">
                <a:solidFill>
                  <a:schemeClr val="accent6"/>
                </a:solidFill>
              </a:rPr>
              <a:t> live in the light and walk in the ligh</a:t>
            </a:r>
            <a:r>
              <a:t>t with others the easier it will be to stand firm. </a:t>
            </a:r>
          </a:p>
          <a:p>
            <a:pPr>
              <a:defRPr sz="2000"/>
            </a:pPr>
            <a:r>
              <a:rPr b="1" u="sng">
                <a:solidFill>
                  <a:schemeClr val="accent3"/>
                </a:solidFill>
              </a:rPr>
              <a:t>1 John 1:7 says, “7Maar as ons in die lig wandel soos Hy in die lig is, dan het ons gemeenskap met mekaar; en die bloed van Jesus Christus, sy Seun, reinig ons van alle sonde.</a:t>
            </a:r>
            <a:endParaRPr b="1" u="sng">
              <a:solidFill>
                <a:schemeClr val="accent3"/>
              </a:solidFill>
            </a:endParaRPr>
          </a:p>
          <a:p>
            <a:pPr>
              <a:defRPr sz="2000"/>
            </a:pPr>
          </a:p>
          <a:p>
            <a:pPr>
              <a:defRPr sz="2000"/>
            </a:pPr>
            <a:r>
              <a:t>We are far from perfect, but </a:t>
            </a:r>
            <a:r>
              <a:rPr b="1" u="sng">
                <a:solidFill>
                  <a:srgbClr val="FFFB00"/>
                </a:solidFill>
              </a:rPr>
              <a:t>we follow a perfect God </a:t>
            </a:r>
            <a:r>
              <a:t>who can use</a:t>
            </a:r>
            <a:r>
              <a:rPr b="1" u="sng">
                <a:solidFill>
                  <a:schemeClr val="accent6"/>
                </a:solidFill>
              </a:rPr>
              <a:t> even our imperfections to encourage others</a:t>
            </a:r>
            <a:r>
              <a:t> who are similarly imperfect. </a:t>
            </a:r>
          </a:p>
          <a:p>
            <a:pPr>
              <a:defRPr sz="2000"/>
            </a:pPr>
            <a:r>
              <a:t>While an </a:t>
            </a:r>
            <a:r>
              <a:rPr b="1" u="sng">
                <a:solidFill>
                  <a:srgbClr val="FFFB00"/>
                </a:solidFill>
              </a:rPr>
              <a:t>ungodly example practices hypocrisy</a:t>
            </a:r>
            <a:r>
              <a:t> and puts on a </a:t>
            </a:r>
            <a:r>
              <a:rPr b="1" u="sng">
                <a:solidFill>
                  <a:srgbClr val="FFFB00"/>
                </a:solidFill>
              </a:rPr>
              <a:t>mask to appear holy</a:t>
            </a:r>
            <a:r>
              <a:t>, </a:t>
            </a:r>
          </a:p>
          <a:p>
            <a:pPr>
              <a:defRPr sz="2000"/>
            </a:pPr>
            <a:r>
              <a:t>a </a:t>
            </a:r>
            <a:r>
              <a:rPr b="1" u="sng">
                <a:solidFill>
                  <a:schemeClr val="accent6"/>
                </a:solidFill>
              </a:rPr>
              <a:t>godly example lives a transparent life</a:t>
            </a:r>
            <a:r>
              <a:t>, which </a:t>
            </a:r>
            <a:r>
              <a:rPr b="1" u="sng">
                <a:solidFill>
                  <a:schemeClr val="accent5">
                    <a:lumOff val="11617"/>
                  </a:schemeClr>
                </a:solidFill>
              </a:rPr>
              <a:t>includes both his successes and failures</a:t>
            </a:r>
            <a:endParaRPr b="1" u="sng">
              <a:solidFill>
                <a:schemeClr val="accent5">
                  <a:lumOff val="11617"/>
                </a:schemeClr>
              </a:solidFill>
            </a:endParaRPr>
          </a:p>
          <a:p>
            <a:pPr>
              <a:defRPr sz="2000"/>
            </a:pPr>
          </a:p>
        </p:txBody>
      </p:sp>
    </p:spTree>
  </p:cSld>
  <p:clrMapOvr>
    <a:masterClrMapping/>
  </p:clrMapOvr>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Default">
    <p:spTree>
      <p:nvGrpSpPr>
        <p:cNvPr id="1" name=""/>
        <p:cNvGrpSpPr/>
        <p:nvPr/>
      </p:nvGrpSpPr>
      <p:grpSpPr>
        <a:xfrm>
          <a:off x="0" y="0"/>
          <a:ext cx="0" cy="0"/>
          <a:chOff x="0" y="0"/>
          <a:chExt cx="0" cy="0"/>
        </a:xfrm>
      </p:grpSpPr>
      <p:sp>
        <p:nvSpPr>
          <p:cNvPr id="1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rgbClr val="000000"/>
        </a:solidFill>
      </p:bgPr>
    </p:bg>
    <p:spTree>
      <p:nvGrpSpPr>
        <p:cNvPr id="1" name=""/>
        <p:cNvGrpSpPr/>
        <p:nvPr/>
      </p:nvGrpSpPr>
      <p:grpSpPr>
        <a:xfrm>
          <a:off x="0" y="0"/>
          <a:ext cx="0" cy="0"/>
          <a:chOff x="0" y="0"/>
          <a:chExt cx="0" cy="0"/>
        </a:xfrm>
      </p:grpSpPr>
      <p:sp>
        <p:nvSpPr>
          <p:cNvPr id="2" name="Title Text"/>
          <p:cNvSpPr txBox="1"/>
          <p:nvPr>
            <p:ph type="title"/>
          </p:nvPr>
        </p:nvSpPr>
        <p:spPr>
          <a:xfrm>
            <a:off x="1826683" y="769937"/>
            <a:ext cx="9753601" cy="1668463"/>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chor="ctr"/>
          <a:lstStyle/>
          <a:p>
            <a:pPr/>
            <a:r>
              <a:t>Title Text</a:t>
            </a:r>
          </a:p>
        </p:txBody>
      </p:sp>
      <p:sp>
        <p:nvSpPr>
          <p:cNvPr id="3" name="Body Level One…"/>
          <p:cNvSpPr txBox="1"/>
          <p:nvPr>
            <p:ph type="body" idx="1"/>
          </p:nvPr>
        </p:nvSpPr>
        <p:spPr>
          <a:xfrm>
            <a:off x="6805083" y="2438400"/>
            <a:ext cx="4775201" cy="4419600"/>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lstStyle/>
          <a:p>
            <a:pPr/>
            <a:r>
              <a:t>Body Level One</a:t>
            </a:r>
          </a:p>
          <a:p>
            <a:pPr lvl="1"/>
            <a:r>
              <a:t>Body Level Two</a:t>
            </a:r>
          </a:p>
          <a:p>
            <a:pPr lvl="2"/>
            <a:r>
              <a:t>Body Level Three</a:t>
            </a:r>
          </a:p>
          <a:p>
            <a:pPr lvl="3"/>
            <a:r>
              <a:t>Body Level Four</a:t>
            </a:r>
          </a:p>
          <a:p>
            <a:pPr lvl="4"/>
            <a:r>
              <a:t>Body Level Five</a:t>
            </a:r>
          </a:p>
        </p:txBody>
      </p:sp>
      <p:sp>
        <p:nvSpPr>
          <p:cNvPr id="4" name="Slide Number"/>
          <p:cNvSpPr txBox="1"/>
          <p:nvPr>
            <p:ph type="sldNum" sz="quarter" idx="2"/>
          </p:nvPr>
        </p:nvSpPr>
        <p:spPr>
          <a:xfrm>
            <a:off x="10956191" y="6248400"/>
            <a:ext cx="321410" cy="294638"/>
          </a:xfrm>
          <a:prstGeom prst="rect">
            <a:avLst/>
          </a:prstGeom>
          <a:ln w="12700">
            <a:miter lim="400000"/>
          </a:ln>
        </p:spPr>
        <p:txBody>
          <a:bodyPr wrap="none" lIns="45718" tIns="45718" rIns="45718" bIns="45718">
            <a:spAutoFit/>
          </a:bodyPr>
          <a:lstStyle>
            <a:lvl1pPr algn="r">
              <a:defRPr sz="1400">
                <a:solidFill>
                  <a:srgbClr val="FFFFFF"/>
                </a:solidFill>
                <a:latin typeface="Trade Gothic LT"/>
                <a:ea typeface="Trade Gothic LT"/>
                <a:cs typeface="Trade Gothic LT"/>
                <a:sym typeface="Trade Gothic LT"/>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Lst>
  <p:transition xmlns:p14="http://schemas.microsoft.com/office/powerpoint/2010/main" spd="med" advClick="1"/>
  <p:txStyles>
    <p:titleStyle>
      <a:lvl1pPr marL="0" marR="0" indent="0" algn="ctr" defTabSz="914400" rtl="0" latinLnBrk="0">
        <a:lnSpc>
          <a:spcPct val="100000"/>
        </a:lnSpc>
        <a:spcBef>
          <a:spcPts val="0"/>
        </a:spcBef>
        <a:spcAft>
          <a:spcPts val="0"/>
        </a:spcAft>
        <a:buClrTx/>
        <a:buSzTx/>
        <a:buFontTx/>
        <a:buNone/>
        <a:tabLst/>
        <a:defRPr b="0" baseline="0" cap="none" i="0" spc="0" strike="noStrike" sz="4000" u="none">
          <a:solidFill>
            <a:srgbClr val="FFFFFF"/>
          </a:solidFill>
          <a:uFillTx/>
          <a:latin typeface="Trade Gothic LT"/>
          <a:ea typeface="Trade Gothic LT"/>
          <a:cs typeface="Trade Gothic LT"/>
          <a:sym typeface="Trade Gothic LT"/>
        </a:defRPr>
      </a:lvl1pPr>
      <a:lvl2pPr marL="0" marR="0" indent="0" algn="ctr" defTabSz="914400" rtl="0" latinLnBrk="0">
        <a:lnSpc>
          <a:spcPct val="100000"/>
        </a:lnSpc>
        <a:spcBef>
          <a:spcPts val="0"/>
        </a:spcBef>
        <a:spcAft>
          <a:spcPts val="0"/>
        </a:spcAft>
        <a:buClrTx/>
        <a:buSzTx/>
        <a:buFontTx/>
        <a:buNone/>
        <a:tabLst/>
        <a:defRPr b="0" baseline="0" cap="none" i="0" spc="0" strike="noStrike" sz="4000" u="none">
          <a:solidFill>
            <a:srgbClr val="FFFFFF"/>
          </a:solidFill>
          <a:uFillTx/>
          <a:latin typeface="Trade Gothic LT"/>
          <a:ea typeface="Trade Gothic LT"/>
          <a:cs typeface="Trade Gothic LT"/>
          <a:sym typeface="Trade Gothic LT"/>
        </a:defRPr>
      </a:lvl2pPr>
      <a:lvl3pPr marL="0" marR="0" indent="0" algn="ctr" defTabSz="914400" rtl="0" latinLnBrk="0">
        <a:lnSpc>
          <a:spcPct val="100000"/>
        </a:lnSpc>
        <a:spcBef>
          <a:spcPts val="0"/>
        </a:spcBef>
        <a:spcAft>
          <a:spcPts val="0"/>
        </a:spcAft>
        <a:buClrTx/>
        <a:buSzTx/>
        <a:buFontTx/>
        <a:buNone/>
        <a:tabLst/>
        <a:defRPr b="0" baseline="0" cap="none" i="0" spc="0" strike="noStrike" sz="4000" u="none">
          <a:solidFill>
            <a:srgbClr val="FFFFFF"/>
          </a:solidFill>
          <a:uFillTx/>
          <a:latin typeface="Trade Gothic LT"/>
          <a:ea typeface="Trade Gothic LT"/>
          <a:cs typeface="Trade Gothic LT"/>
          <a:sym typeface="Trade Gothic LT"/>
        </a:defRPr>
      </a:lvl3pPr>
      <a:lvl4pPr marL="0" marR="0" indent="0" algn="ctr" defTabSz="914400" rtl="0" latinLnBrk="0">
        <a:lnSpc>
          <a:spcPct val="100000"/>
        </a:lnSpc>
        <a:spcBef>
          <a:spcPts val="0"/>
        </a:spcBef>
        <a:spcAft>
          <a:spcPts val="0"/>
        </a:spcAft>
        <a:buClrTx/>
        <a:buSzTx/>
        <a:buFontTx/>
        <a:buNone/>
        <a:tabLst/>
        <a:defRPr b="0" baseline="0" cap="none" i="0" spc="0" strike="noStrike" sz="4000" u="none">
          <a:solidFill>
            <a:srgbClr val="FFFFFF"/>
          </a:solidFill>
          <a:uFillTx/>
          <a:latin typeface="Trade Gothic LT"/>
          <a:ea typeface="Trade Gothic LT"/>
          <a:cs typeface="Trade Gothic LT"/>
          <a:sym typeface="Trade Gothic LT"/>
        </a:defRPr>
      </a:lvl4pPr>
      <a:lvl5pPr marL="0" marR="0" indent="0" algn="ctr" defTabSz="914400" rtl="0" latinLnBrk="0">
        <a:lnSpc>
          <a:spcPct val="100000"/>
        </a:lnSpc>
        <a:spcBef>
          <a:spcPts val="0"/>
        </a:spcBef>
        <a:spcAft>
          <a:spcPts val="0"/>
        </a:spcAft>
        <a:buClrTx/>
        <a:buSzTx/>
        <a:buFontTx/>
        <a:buNone/>
        <a:tabLst/>
        <a:defRPr b="0" baseline="0" cap="none" i="0" spc="0" strike="noStrike" sz="4000" u="none">
          <a:solidFill>
            <a:srgbClr val="FFFFFF"/>
          </a:solidFill>
          <a:uFillTx/>
          <a:latin typeface="Trade Gothic LT"/>
          <a:ea typeface="Trade Gothic LT"/>
          <a:cs typeface="Trade Gothic LT"/>
          <a:sym typeface="Trade Gothic LT"/>
        </a:defRPr>
      </a:lvl5pPr>
      <a:lvl6pPr marL="0" marR="0" indent="0" algn="ctr" defTabSz="914400" rtl="0" latinLnBrk="0">
        <a:lnSpc>
          <a:spcPct val="100000"/>
        </a:lnSpc>
        <a:spcBef>
          <a:spcPts val="0"/>
        </a:spcBef>
        <a:spcAft>
          <a:spcPts val="0"/>
        </a:spcAft>
        <a:buClrTx/>
        <a:buSzTx/>
        <a:buFontTx/>
        <a:buNone/>
        <a:tabLst/>
        <a:defRPr b="0" baseline="0" cap="none" i="0" spc="0" strike="noStrike" sz="4000" u="none">
          <a:solidFill>
            <a:srgbClr val="FFFFFF"/>
          </a:solidFill>
          <a:uFillTx/>
          <a:latin typeface="Trade Gothic LT"/>
          <a:ea typeface="Trade Gothic LT"/>
          <a:cs typeface="Trade Gothic LT"/>
          <a:sym typeface="Trade Gothic LT"/>
        </a:defRPr>
      </a:lvl6pPr>
      <a:lvl7pPr marL="0" marR="0" indent="0" algn="ctr" defTabSz="914400" rtl="0" latinLnBrk="0">
        <a:lnSpc>
          <a:spcPct val="100000"/>
        </a:lnSpc>
        <a:spcBef>
          <a:spcPts val="0"/>
        </a:spcBef>
        <a:spcAft>
          <a:spcPts val="0"/>
        </a:spcAft>
        <a:buClrTx/>
        <a:buSzTx/>
        <a:buFontTx/>
        <a:buNone/>
        <a:tabLst/>
        <a:defRPr b="0" baseline="0" cap="none" i="0" spc="0" strike="noStrike" sz="4000" u="none">
          <a:solidFill>
            <a:srgbClr val="FFFFFF"/>
          </a:solidFill>
          <a:uFillTx/>
          <a:latin typeface="Trade Gothic LT"/>
          <a:ea typeface="Trade Gothic LT"/>
          <a:cs typeface="Trade Gothic LT"/>
          <a:sym typeface="Trade Gothic LT"/>
        </a:defRPr>
      </a:lvl7pPr>
      <a:lvl8pPr marL="0" marR="0" indent="0" algn="ctr" defTabSz="914400" rtl="0" latinLnBrk="0">
        <a:lnSpc>
          <a:spcPct val="100000"/>
        </a:lnSpc>
        <a:spcBef>
          <a:spcPts val="0"/>
        </a:spcBef>
        <a:spcAft>
          <a:spcPts val="0"/>
        </a:spcAft>
        <a:buClrTx/>
        <a:buSzTx/>
        <a:buFontTx/>
        <a:buNone/>
        <a:tabLst/>
        <a:defRPr b="0" baseline="0" cap="none" i="0" spc="0" strike="noStrike" sz="4000" u="none">
          <a:solidFill>
            <a:srgbClr val="FFFFFF"/>
          </a:solidFill>
          <a:uFillTx/>
          <a:latin typeface="Trade Gothic LT"/>
          <a:ea typeface="Trade Gothic LT"/>
          <a:cs typeface="Trade Gothic LT"/>
          <a:sym typeface="Trade Gothic LT"/>
        </a:defRPr>
      </a:lvl8pPr>
      <a:lvl9pPr marL="0" marR="0" indent="0" algn="ctr" defTabSz="914400" rtl="0" latinLnBrk="0">
        <a:lnSpc>
          <a:spcPct val="100000"/>
        </a:lnSpc>
        <a:spcBef>
          <a:spcPts val="0"/>
        </a:spcBef>
        <a:spcAft>
          <a:spcPts val="0"/>
        </a:spcAft>
        <a:buClrTx/>
        <a:buSzTx/>
        <a:buFontTx/>
        <a:buNone/>
        <a:tabLst/>
        <a:defRPr b="0" baseline="0" cap="none" i="0" spc="0" strike="noStrike" sz="4000" u="none">
          <a:solidFill>
            <a:srgbClr val="FFFFFF"/>
          </a:solidFill>
          <a:uFillTx/>
          <a:latin typeface="Trade Gothic LT"/>
          <a:ea typeface="Trade Gothic LT"/>
          <a:cs typeface="Trade Gothic LT"/>
          <a:sym typeface="Trade Gothic LT"/>
        </a:defRPr>
      </a:lvl9pPr>
    </p:titleStyle>
    <p:bodyStyle>
      <a:lvl1pPr marL="342900" marR="0" indent="-342900" algn="l" defTabSz="914400" rtl="0" latinLnBrk="0">
        <a:lnSpc>
          <a:spcPct val="100000"/>
        </a:lnSpc>
        <a:spcBef>
          <a:spcPts val="700"/>
        </a:spcBef>
        <a:spcAft>
          <a:spcPts val="0"/>
        </a:spcAft>
        <a:buClrTx/>
        <a:buSzPct val="100000"/>
        <a:buFont typeface="Helvetica"/>
        <a:buChar char="»"/>
        <a:tabLst/>
        <a:defRPr b="0" baseline="0" cap="none" i="0" spc="0" strike="noStrike" sz="3000" u="none">
          <a:solidFill>
            <a:srgbClr val="FFFFFF"/>
          </a:solidFill>
          <a:uFillTx/>
          <a:latin typeface="Trade Gothic LT"/>
          <a:ea typeface="Trade Gothic LT"/>
          <a:cs typeface="Trade Gothic LT"/>
          <a:sym typeface="Trade Gothic LT"/>
        </a:defRPr>
      </a:lvl1pPr>
      <a:lvl2pPr marL="933450" marR="0" indent="-476250" algn="l" defTabSz="914400" rtl="0" latinLnBrk="0">
        <a:lnSpc>
          <a:spcPct val="100000"/>
        </a:lnSpc>
        <a:spcBef>
          <a:spcPts val="700"/>
        </a:spcBef>
        <a:spcAft>
          <a:spcPts val="0"/>
        </a:spcAft>
        <a:buClrTx/>
        <a:buSzPct val="100000"/>
        <a:buFont typeface="Helvetica"/>
        <a:buChar char="•"/>
        <a:tabLst/>
        <a:defRPr b="0" baseline="0" cap="none" i="0" spc="0" strike="noStrike" sz="3000" u="none">
          <a:solidFill>
            <a:srgbClr val="FFFFFF"/>
          </a:solidFill>
          <a:uFillTx/>
          <a:latin typeface="Trade Gothic LT"/>
          <a:ea typeface="Trade Gothic LT"/>
          <a:cs typeface="Trade Gothic LT"/>
          <a:sym typeface="Trade Gothic LT"/>
        </a:defRPr>
      </a:lvl2pPr>
      <a:lvl3pPr marL="1295400" marR="0" indent="-381000" algn="l" defTabSz="914400" rtl="0" latinLnBrk="0">
        <a:lnSpc>
          <a:spcPct val="100000"/>
        </a:lnSpc>
        <a:spcBef>
          <a:spcPts val="700"/>
        </a:spcBef>
        <a:spcAft>
          <a:spcPts val="0"/>
        </a:spcAft>
        <a:buClrTx/>
        <a:buSzPct val="100000"/>
        <a:buFont typeface="Helvetica"/>
        <a:buChar char="–"/>
        <a:tabLst/>
        <a:defRPr b="0" baseline="0" cap="none" i="0" spc="0" strike="noStrike" sz="3000" u="none">
          <a:solidFill>
            <a:srgbClr val="FFFFFF"/>
          </a:solidFill>
          <a:uFillTx/>
          <a:latin typeface="Trade Gothic LT"/>
          <a:ea typeface="Trade Gothic LT"/>
          <a:cs typeface="Trade Gothic LT"/>
          <a:sym typeface="Trade Gothic LT"/>
        </a:defRPr>
      </a:lvl3pPr>
      <a:lvl4pPr marL="1752600" marR="0" indent="-381000" algn="l" defTabSz="914400" rtl="0" latinLnBrk="0">
        <a:lnSpc>
          <a:spcPct val="100000"/>
        </a:lnSpc>
        <a:spcBef>
          <a:spcPts val="700"/>
        </a:spcBef>
        <a:spcAft>
          <a:spcPts val="0"/>
        </a:spcAft>
        <a:buClrTx/>
        <a:buSzPct val="100000"/>
        <a:buFont typeface="Helvetica"/>
        <a:buChar char="–"/>
        <a:tabLst/>
        <a:defRPr b="0" baseline="0" cap="none" i="0" spc="0" strike="noStrike" sz="3000" u="none">
          <a:solidFill>
            <a:srgbClr val="FFFFFF"/>
          </a:solidFill>
          <a:uFillTx/>
          <a:latin typeface="Trade Gothic LT"/>
          <a:ea typeface="Trade Gothic LT"/>
          <a:cs typeface="Trade Gothic LT"/>
          <a:sym typeface="Trade Gothic LT"/>
        </a:defRPr>
      </a:lvl4pPr>
      <a:lvl5pPr marL="2209800" marR="0" indent="-381000" algn="l" defTabSz="914400" rtl="0" latinLnBrk="0">
        <a:lnSpc>
          <a:spcPct val="100000"/>
        </a:lnSpc>
        <a:spcBef>
          <a:spcPts val="700"/>
        </a:spcBef>
        <a:spcAft>
          <a:spcPts val="0"/>
        </a:spcAft>
        <a:buClrTx/>
        <a:buSzPct val="100000"/>
        <a:buFont typeface="Helvetica"/>
        <a:buChar char="»"/>
        <a:tabLst/>
        <a:defRPr b="0" baseline="0" cap="none" i="0" spc="0" strike="noStrike" sz="3000" u="none">
          <a:solidFill>
            <a:srgbClr val="FFFFFF"/>
          </a:solidFill>
          <a:uFillTx/>
          <a:latin typeface="Trade Gothic LT"/>
          <a:ea typeface="Trade Gothic LT"/>
          <a:cs typeface="Trade Gothic LT"/>
          <a:sym typeface="Trade Gothic LT"/>
        </a:defRPr>
      </a:lvl5pPr>
      <a:lvl6pPr marL="0" marR="0" indent="2286000" algn="l" defTabSz="914400" rtl="0" latinLnBrk="0">
        <a:lnSpc>
          <a:spcPct val="100000"/>
        </a:lnSpc>
        <a:spcBef>
          <a:spcPts val="700"/>
        </a:spcBef>
        <a:spcAft>
          <a:spcPts val="0"/>
        </a:spcAft>
        <a:buClrTx/>
        <a:buSzTx/>
        <a:buFont typeface="Helvetica"/>
        <a:buNone/>
        <a:tabLst/>
        <a:defRPr b="0" baseline="0" cap="none" i="0" spc="0" strike="noStrike" sz="3000" u="none">
          <a:solidFill>
            <a:srgbClr val="FFFFFF"/>
          </a:solidFill>
          <a:uFillTx/>
          <a:latin typeface="Trade Gothic LT"/>
          <a:ea typeface="Trade Gothic LT"/>
          <a:cs typeface="Trade Gothic LT"/>
          <a:sym typeface="Trade Gothic LT"/>
        </a:defRPr>
      </a:lvl6pPr>
      <a:lvl7pPr marL="0" marR="0" indent="2743200" algn="l" defTabSz="914400" rtl="0" latinLnBrk="0">
        <a:lnSpc>
          <a:spcPct val="100000"/>
        </a:lnSpc>
        <a:spcBef>
          <a:spcPts val="700"/>
        </a:spcBef>
        <a:spcAft>
          <a:spcPts val="0"/>
        </a:spcAft>
        <a:buClrTx/>
        <a:buSzTx/>
        <a:buFont typeface="Helvetica"/>
        <a:buNone/>
        <a:tabLst/>
        <a:defRPr b="0" baseline="0" cap="none" i="0" spc="0" strike="noStrike" sz="3000" u="none">
          <a:solidFill>
            <a:srgbClr val="FFFFFF"/>
          </a:solidFill>
          <a:uFillTx/>
          <a:latin typeface="Trade Gothic LT"/>
          <a:ea typeface="Trade Gothic LT"/>
          <a:cs typeface="Trade Gothic LT"/>
          <a:sym typeface="Trade Gothic LT"/>
        </a:defRPr>
      </a:lvl7pPr>
      <a:lvl8pPr marL="0" marR="0" indent="3200400" algn="l" defTabSz="914400" rtl="0" latinLnBrk="0">
        <a:lnSpc>
          <a:spcPct val="100000"/>
        </a:lnSpc>
        <a:spcBef>
          <a:spcPts val="700"/>
        </a:spcBef>
        <a:spcAft>
          <a:spcPts val="0"/>
        </a:spcAft>
        <a:buClrTx/>
        <a:buSzTx/>
        <a:buFont typeface="Helvetica"/>
        <a:buNone/>
        <a:tabLst/>
        <a:defRPr b="0" baseline="0" cap="none" i="0" spc="0" strike="noStrike" sz="3000" u="none">
          <a:solidFill>
            <a:srgbClr val="FFFFFF"/>
          </a:solidFill>
          <a:uFillTx/>
          <a:latin typeface="Trade Gothic LT"/>
          <a:ea typeface="Trade Gothic LT"/>
          <a:cs typeface="Trade Gothic LT"/>
          <a:sym typeface="Trade Gothic LT"/>
        </a:defRPr>
      </a:lvl8pPr>
      <a:lvl9pPr marL="0" marR="0" indent="3657600" algn="l" defTabSz="914400" rtl="0" latinLnBrk="0">
        <a:lnSpc>
          <a:spcPct val="100000"/>
        </a:lnSpc>
        <a:spcBef>
          <a:spcPts val="700"/>
        </a:spcBef>
        <a:spcAft>
          <a:spcPts val="0"/>
        </a:spcAft>
        <a:buClrTx/>
        <a:buSzTx/>
        <a:buFont typeface="Helvetica"/>
        <a:buNone/>
        <a:tabLst/>
        <a:defRPr b="0" baseline="0" cap="none" i="0" spc="0" strike="noStrike" sz="3000" u="none">
          <a:solidFill>
            <a:srgbClr val="FFFFFF"/>
          </a:solidFill>
          <a:uFillTx/>
          <a:latin typeface="Trade Gothic LT"/>
          <a:ea typeface="Trade Gothic LT"/>
          <a:cs typeface="Trade Gothic LT"/>
          <a:sym typeface="Trade Gothic LT"/>
        </a:defRPr>
      </a:lvl9pPr>
    </p:bodyStyle>
    <p:otherStyle>
      <a:lvl1pPr marL="0" marR="0" indent="0" algn="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Trade Gothic LT"/>
        </a:defRPr>
      </a:lvl1pPr>
      <a:lvl2pPr marL="0" marR="0" indent="0" algn="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Trade Gothic LT"/>
        </a:defRPr>
      </a:lvl2pPr>
      <a:lvl3pPr marL="0" marR="0" indent="0" algn="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Trade Gothic LT"/>
        </a:defRPr>
      </a:lvl3pPr>
      <a:lvl4pPr marL="0" marR="0" indent="0" algn="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Trade Gothic LT"/>
        </a:defRPr>
      </a:lvl4pPr>
      <a:lvl5pPr marL="0" marR="0" indent="0" algn="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Trade Gothic LT"/>
        </a:defRPr>
      </a:lvl5pPr>
      <a:lvl6pPr marL="0" marR="0" indent="0" algn="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Trade Gothic LT"/>
        </a:defRPr>
      </a:lvl6pPr>
      <a:lvl7pPr marL="0" marR="0" indent="0" algn="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Trade Gothic LT"/>
        </a:defRPr>
      </a:lvl7pPr>
      <a:lvl8pPr marL="0" marR="0" indent="0" algn="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Trade Gothic LT"/>
        </a:defRPr>
      </a:lvl8pPr>
      <a:lvl9pPr marL="0" marR="0" indent="0" algn="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Trade Gothic LT"/>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eg"/><Relationship Id="rId4" Type="http://schemas.openxmlformats.org/officeDocument/2006/relationships/image" Target="../media/image1.png"/></Relationships>

</file>

<file path=ppt/slides/_rels/slide10.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1.jpeg"/></Relationships>

</file>

<file path=ppt/slides/_rels/slide1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2.jpeg"/></Relationships>

</file>

<file path=ppt/slides/_rels/slide2.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jpeg"/></Relationships>

</file>

<file path=ppt/slides/_rels/slide3.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1.jpeg"/></Relationships>

</file>

<file path=ppt/slides/_rels/slide4.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1.jpeg"/></Relationships>

</file>

<file path=ppt/slides/_rels/slide5.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1.jpeg"/></Relationships>

</file>

<file path=ppt/slides/_rels/slide6.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7.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1.jpeg"/></Relationships>

</file>

<file path=ppt/slides/_rels/slide8.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1.jpeg"/></Relationships>

</file>

<file path=ppt/slides/_rels/slide9.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1.jpeg"/></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22" name="Group"/>
          <p:cNvGrpSpPr/>
          <p:nvPr/>
        </p:nvGrpSpPr>
        <p:grpSpPr>
          <a:xfrm>
            <a:off x="-3288" y="-1"/>
            <a:ext cx="13107200" cy="8013249"/>
            <a:chOff x="0" y="0"/>
            <a:chExt cx="13107199" cy="8013247"/>
          </a:xfrm>
        </p:grpSpPr>
        <p:pic>
          <p:nvPicPr>
            <p:cNvPr id="20" name="photo-1421977870504-378093748ae6.jpeg" descr="photo-1421977870504-378093748ae6.jpeg"/>
            <p:cNvPicPr>
              <a:picLocks noChangeAspect="1"/>
            </p:cNvPicPr>
            <p:nvPr/>
          </p:nvPicPr>
          <p:blipFill>
            <a:blip r:embed="rId3">
              <a:extLst/>
            </a:blip>
            <a:srcRect l="5299" t="12603" r="5944" b="12500"/>
            <a:stretch>
              <a:fillRect/>
            </a:stretch>
          </p:blipFill>
          <p:spPr>
            <a:xfrm>
              <a:off x="0" y="0"/>
              <a:ext cx="12143003" cy="6830442"/>
            </a:xfrm>
            <a:prstGeom prst="rect">
              <a:avLst/>
            </a:prstGeom>
            <a:ln w="12700" cap="flat">
              <a:noFill/>
              <a:miter lim="400000"/>
            </a:ln>
            <a:effectLst/>
          </p:spPr>
        </p:pic>
        <p:pic>
          <p:nvPicPr>
            <p:cNvPr id="21" name="logo_shofar orange.png" descr="logo_shofar orange.png"/>
            <p:cNvPicPr>
              <a:picLocks noChangeAspect="1"/>
            </p:cNvPicPr>
            <p:nvPr/>
          </p:nvPicPr>
          <p:blipFill>
            <a:blip r:embed="rId4">
              <a:extLst/>
            </a:blip>
            <a:stretch>
              <a:fillRect/>
            </a:stretch>
          </p:blipFill>
          <p:spPr>
            <a:xfrm>
              <a:off x="11801938" y="7107480"/>
              <a:ext cx="1305262" cy="905769"/>
            </a:xfrm>
            <a:prstGeom prst="rect">
              <a:avLst/>
            </a:prstGeom>
            <a:ln w="12700" cap="flat">
              <a:noFill/>
              <a:miter lim="400000"/>
            </a:ln>
            <a:effectLst/>
          </p:spPr>
        </p:pic>
      </p:grpSp>
      <p:sp>
        <p:nvSpPr>
          <p:cNvPr id="23" name="1 Tim 1:5-7"/>
          <p:cNvSpPr txBox="1"/>
          <p:nvPr/>
        </p:nvSpPr>
        <p:spPr>
          <a:xfrm>
            <a:off x="-341250" y="3946869"/>
            <a:ext cx="8792420" cy="9169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lgn="ctr">
              <a:lnSpc>
                <a:spcPct val="90000"/>
              </a:lnSpc>
              <a:defRPr b="1" sz="5400">
                <a:effectLst>
                  <a:outerShdw sx="100000" sy="100000" kx="0" ky="0" algn="b" rotWithShape="0" blurRad="12700" dist="38100" dir="2700000">
                    <a:srgbClr val="FFFFFF"/>
                  </a:outerShdw>
                </a:effectLst>
                <a:latin typeface="Ink Free"/>
                <a:ea typeface="Ink Free"/>
                <a:cs typeface="Ink Free"/>
                <a:sym typeface="Ink Free"/>
              </a:defRPr>
            </a:lvl1pPr>
          </a:lstStyle>
          <a:p>
            <a:pPr/>
            <a:r>
              <a:t>2 Tim 3:10-14</a:t>
            </a:r>
          </a:p>
        </p:txBody>
      </p:sp>
      <p:sp>
        <p:nvSpPr>
          <p:cNvPr id="24" name="Concerns for Pastoral Ministry…"/>
          <p:cNvSpPr txBox="1"/>
          <p:nvPr/>
        </p:nvSpPr>
        <p:spPr>
          <a:xfrm>
            <a:off x="1115327" y="4962148"/>
            <a:ext cx="9961346" cy="13614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algn="ctr">
              <a:defRPr b="1" sz="4200">
                <a:effectLst>
                  <a:outerShdw sx="100000" sy="100000" kx="0" ky="0" algn="b" rotWithShape="0" blurRad="12700" dist="38100" dir="2700000">
                    <a:srgbClr val="FFFFFF"/>
                  </a:outerShdw>
                </a:effectLst>
                <a:latin typeface="Ink Free"/>
                <a:ea typeface="Ink Free"/>
                <a:cs typeface="Ink Free"/>
                <a:sym typeface="Ink Free"/>
              </a:defRPr>
            </a:pPr>
            <a:r>
              <a:t>Staan vas in die geloof </a:t>
            </a:r>
          </a:p>
          <a:p>
            <a:pPr algn="ctr">
              <a:defRPr b="1" sz="4200">
                <a:effectLst>
                  <a:outerShdw sx="100000" sy="100000" kx="0" ky="0" algn="b" rotWithShape="0" blurRad="12700" dist="38100" dir="2700000">
                    <a:srgbClr val="FFFFFF"/>
                  </a:outerShdw>
                </a:effectLst>
                <a:latin typeface="Ink Free"/>
                <a:ea typeface="Ink Free"/>
                <a:cs typeface="Ink Free"/>
                <a:sym typeface="Ink Free"/>
              </a:defRPr>
            </a:pPr>
            <a:r>
              <a:t>Deel 1</a:t>
            </a:r>
          </a:p>
        </p:txBody>
      </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94" name="Group"/>
          <p:cNvGrpSpPr/>
          <p:nvPr/>
        </p:nvGrpSpPr>
        <p:grpSpPr>
          <a:xfrm>
            <a:off x="-2" y="-9525"/>
            <a:ext cx="12192002" cy="6867525"/>
            <a:chOff x="0" y="0"/>
            <a:chExt cx="12192001" cy="6867525"/>
          </a:xfrm>
        </p:grpSpPr>
        <p:pic>
          <p:nvPicPr>
            <p:cNvPr id="92" name="photo-1421977870504-378093748ae6.jpeg" descr="photo-1421977870504-378093748ae6.jpeg"/>
            <p:cNvPicPr>
              <a:picLocks noChangeAspect="1"/>
            </p:cNvPicPr>
            <p:nvPr/>
          </p:nvPicPr>
          <p:blipFill>
            <a:blip r:embed="rId3">
              <a:extLst/>
            </a:blip>
            <a:srcRect l="5299" t="12603" r="5944" b="12500"/>
            <a:stretch>
              <a:fillRect/>
            </a:stretch>
          </p:blipFill>
          <p:spPr>
            <a:xfrm>
              <a:off x="-1" y="9524"/>
              <a:ext cx="12192002" cy="6858001"/>
            </a:xfrm>
            <a:prstGeom prst="rect">
              <a:avLst/>
            </a:prstGeom>
            <a:ln w="12700" cap="flat">
              <a:noFill/>
              <a:miter lim="400000"/>
            </a:ln>
            <a:effectLst/>
          </p:spPr>
        </p:pic>
        <p:sp>
          <p:nvSpPr>
            <p:cNvPr id="93" name="Rectangle"/>
            <p:cNvSpPr/>
            <p:nvPr/>
          </p:nvSpPr>
          <p:spPr>
            <a:xfrm>
              <a:off x="0" y="0"/>
              <a:ext cx="12192001" cy="6867525"/>
            </a:xfrm>
            <a:prstGeom prst="rect">
              <a:avLst/>
            </a:prstGeom>
            <a:solidFill>
              <a:srgbClr val="000000">
                <a:alpha val="50195"/>
              </a:srgbClr>
            </a:solidFill>
            <a:ln w="12700" cap="flat">
              <a:noFill/>
              <a:miter lim="400000"/>
            </a:ln>
            <a:effectLst/>
          </p:spPr>
          <p:txBody>
            <a:bodyPr wrap="square" lIns="45718" tIns="45718" rIns="45718" bIns="45718" numCol="1" anchor="t">
              <a:noAutofit/>
            </a:bodyPr>
            <a:lstStyle/>
            <a:p>
              <a:pPr>
                <a:defRPr>
                  <a:latin typeface="+mj-lt"/>
                  <a:ea typeface="+mj-ea"/>
                  <a:cs typeface="+mj-cs"/>
                  <a:sym typeface="Arial"/>
                </a:defRPr>
              </a:pPr>
            </a:p>
          </p:txBody>
        </p:sp>
      </p:grpSp>
      <p:sp>
        <p:nvSpPr>
          <p:cNvPr id="95" name="1 Tim 1:3-7"/>
          <p:cNvSpPr txBox="1"/>
          <p:nvPr/>
        </p:nvSpPr>
        <p:spPr>
          <a:xfrm>
            <a:off x="551771" y="4317673"/>
            <a:ext cx="7180900" cy="7010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lnSpc>
                <a:spcPct val="90000"/>
              </a:lnSpc>
              <a:defRPr b="1" sz="40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2 Tim 3:10</a:t>
            </a:r>
          </a:p>
        </p:txBody>
      </p:sp>
      <p:sp>
        <p:nvSpPr>
          <p:cNvPr id="96" name="1 Tim 1:3-7"/>
          <p:cNvSpPr txBox="1"/>
          <p:nvPr/>
        </p:nvSpPr>
        <p:spPr>
          <a:xfrm>
            <a:off x="481070" y="367581"/>
            <a:ext cx="8567763" cy="9169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lnSpc>
                <a:spcPct val="90000"/>
              </a:lnSpc>
              <a:defRPr b="1" sz="54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Staan vas in die geloof</a:t>
            </a:r>
          </a:p>
        </p:txBody>
      </p:sp>
      <p:sp>
        <p:nvSpPr>
          <p:cNvPr id="97" name="3 As I urged you when I was going to Macedonia, remain at Ephesus so that you may charge certain persons not to teach any different doctrine, 4 nor to devote themselves to myths and endless genealogies, which promote speculations rather than the stewards"/>
          <p:cNvSpPr txBox="1"/>
          <p:nvPr/>
        </p:nvSpPr>
        <p:spPr>
          <a:xfrm>
            <a:off x="452512" y="1436167"/>
            <a:ext cx="10281972" cy="19202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marL="534736" indent="-534736">
              <a:buSzPct val="100000"/>
              <a:buAutoNum type="arabicPeriod" startAt="1"/>
              <a:defRPr sz="4000">
                <a:solidFill>
                  <a:srgbClr val="FFFFFF"/>
                </a:solidFill>
                <a:latin typeface="Trade Gothic LT Std"/>
                <a:ea typeface="Trade Gothic LT Std"/>
                <a:cs typeface="Trade Gothic LT Std"/>
                <a:sym typeface="Trade Gothic LT Std"/>
              </a:defRPr>
            </a:pPr>
            <a:r>
              <a:t>Leef jy ’n lewe wat ooreenstem met wat Paulus beskryf?</a:t>
            </a:r>
          </a:p>
          <a:p>
            <a:pPr marL="534736" indent="-534736">
              <a:buSzPct val="100000"/>
              <a:buAutoNum type="arabicPeriod" startAt="1"/>
              <a:defRPr sz="4000">
                <a:solidFill>
                  <a:srgbClr val="FFFFFF"/>
                </a:solidFill>
                <a:latin typeface="Trade Gothic LT Std"/>
                <a:ea typeface="Trade Gothic LT Std"/>
                <a:cs typeface="Trade Gothic LT Std"/>
                <a:sym typeface="Trade Gothic LT Std"/>
              </a:defRPr>
            </a:pPr>
            <a:r>
              <a:t>Lewe jy ’n lewe van deursigtigheid?</a:t>
            </a:r>
          </a:p>
        </p:txBody>
      </p:sp>
      <p:sp>
        <p:nvSpPr>
          <p:cNvPr id="98" name="3 As I urged you when I was going to Macedonia, remain at Ephesus so that you may charge certain persons not to teach any different doctrine, 4 nor to devote themselves to myths and endless genealogies, which promote speculations rather than the stewards"/>
          <p:cNvSpPr txBox="1"/>
          <p:nvPr/>
        </p:nvSpPr>
        <p:spPr>
          <a:xfrm>
            <a:off x="546780" y="5079888"/>
            <a:ext cx="11098440" cy="11836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defRPr sz="3600">
                <a:solidFill>
                  <a:srgbClr val="FFFFFF"/>
                </a:solidFill>
                <a:latin typeface="Trade Gothic LT Std"/>
                <a:ea typeface="Trade Gothic LT Std"/>
                <a:cs typeface="Trade Gothic LT Std"/>
                <a:sym typeface="Trade Gothic LT Std"/>
              </a:defRPr>
            </a:lvl1pPr>
          </a:lstStyle>
          <a:p>
            <a:pPr/>
            <a:r>
              <a:t>10 Maar jy het my nagevolg in leer, lewenswandel en lewensdoel, in geloof, geduld, liefde en volharding,</a:t>
            </a:r>
          </a:p>
        </p:txBody>
      </p:sp>
    </p:spTree>
  </p:cSld>
  <p:clrMapOvr>
    <a:masterClrMapping/>
  </p:clrMapOvr>
  <p:transition xmlns:p14="http://schemas.microsoft.com/office/powerpoint/2010/main" spd="med" advClick="1"/>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104" name="Image Gallery"/>
          <p:cNvGrpSpPr/>
          <p:nvPr/>
        </p:nvGrpSpPr>
        <p:grpSpPr>
          <a:xfrm>
            <a:off x="-56968" y="-16253"/>
            <a:ext cx="12305937" cy="7476533"/>
            <a:chOff x="0" y="0"/>
            <a:chExt cx="12305936" cy="7476532"/>
          </a:xfrm>
        </p:grpSpPr>
        <p:pic>
          <p:nvPicPr>
            <p:cNvPr id="102" name="Untitled.jpg" descr="Untitled.jpg"/>
            <p:cNvPicPr>
              <a:picLocks noChangeAspect="1"/>
            </p:cNvPicPr>
            <p:nvPr/>
          </p:nvPicPr>
          <p:blipFill>
            <a:blip r:embed="rId3">
              <a:extLst/>
            </a:blip>
            <a:srcRect l="0" t="1369" r="0" b="1369"/>
            <a:stretch>
              <a:fillRect/>
            </a:stretch>
          </p:blipFill>
          <p:spPr>
            <a:xfrm>
              <a:off x="0" y="0"/>
              <a:ext cx="12305936" cy="6892333"/>
            </a:xfrm>
            <a:prstGeom prst="rect">
              <a:avLst/>
            </a:prstGeom>
            <a:ln w="12700" cap="flat">
              <a:noFill/>
              <a:miter lim="400000"/>
            </a:ln>
            <a:effectLst/>
          </p:spPr>
        </p:pic>
        <p:sp>
          <p:nvSpPr>
            <p:cNvPr id="103" name="Caption"/>
            <p:cNvSpPr txBox="1"/>
            <p:nvPr/>
          </p:nvSpPr>
          <p:spPr>
            <a:xfrm>
              <a:off x="0" y="6968532"/>
              <a:ext cx="12305937" cy="5080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t">
              <a:spAutoFit/>
            </a:bodyPr>
            <a:lstStyle>
              <a:lvl1pPr>
                <a:defRPr>
                  <a:latin typeface="Trade Gothic LT"/>
                  <a:ea typeface="Trade Gothic LT"/>
                  <a:cs typeface="Trade Gothic LT"/>
                  <a:sym typeface="Trade Gothic LT"/>
                </a:defRPr>
              </a:lvl1pPr>
            </a:lstStyle>
            <a:p>
              <a:pPr/>
              <a:r>
                <a:t>Caption</a:t>
              </a:r>
            </a:p>
          </p:txBody>
        </p:sp>
      </p:grpSp>
      <p:sp>
        <p:nvSpPr>
          <p:cNvPr id="105" name="Prayer Points"/>
          <p:cNvSpPr txBox="1"/>
          <p:nvPr/>
        </p:nvSpPr>
        <p:spPr>
          <a:xfrm>
            <a:off x="382744" y="330400"/>
            <a:ext cx="11426512" cy="9169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lgn="ctr" defTabSz="2239961">
              <a:lnSpc>
                <a:spcPct val="90000"/>
              </a:lnSpc>
              <a:defRPr b="1" sz="54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Gebedspunte</a:t>
            </a:r>
          </a:p>
        </p:txBody>
      </p:sp>
      <p:sp>
        <p:nvSpPr>
          <p:cNvPr id="106" name="Is your goal to love God and people more?…"/>
          <p:cNvSpPr txBox="1"/>
          <p:nvPr/>
        </p:nvSpPr>
        <p:spPr>
          <a:xfrm>
            <a:off x="882131" y="1429753"/>
            <a:ext cx="10427737" cy="37490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marL="574841" indent="-574841" defTabSz="2239961">
              <a:buSzPct val="100000"/>
              <a:buAutoNum type="arabicPeriod" startAt="1"/>
              <a:defRPr sz="4000">
                <a:solidFill>
                  <a:srgbClr val="FFFFFF"/>
                </a:solidFill>
                <a:latin typeface="Trade Gothic LT Std"/>
                <a:ea typeface="Trade Gothic LT Std"/>
                <a:cs typeface="Trade Gothic LT Std"/>
                <a:sym typeface="Trade Gothic LT Std"/>
              </a:defRPr>
            </a:pPr>
            <a:r>
              <a:t>Om aan te hou kyk na Jesus, en te vra dat hy jou kom bewus maak van verkeerde maniere / gewoontes van lewe (sonde)</a:t>
            </a:r>
          </a:p>
          <a:p>
            <a:pPr marL="574841" indent="-574841" defTabSz="2239961">
              <a:buSzPct val="100000"/>
              <a:buAutoNum type="arabicPeriod" startAt="1"/>
              <a:defRPr sz="4000">
                <a:solidFill>
                  <a:srgbClr val="FFFFFF"/>
                </a:solidFill>
                <a:latin typeface="Trade Gothic LT Std"/>
                <a:ea typeface="Trade Gothic LT Std"/>
                <a:cs typeface="Trade Gothic LT Std"/>
                <a:sym typeface="Trade Gothic LT Std"/>
              </a:defRPr>
            </a:pPr>
            <a:r>
              <a:t>Vir groei na ’n meer deursigtige lewe, om vrymoedheid te hê om na medegelowiges te gaan en jou sondes te bely </a:t>
            </a:r>
          </a:p>
        </p:txBody>
      </p:sp>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30" name="Group"/>
          <p:cNvGrpSpPr/>
          <p:nvPr/>
        </p:nvGrpSpPr>
        <p:grpSpPr>
          <a:xfrm>
            <a:off x="-2" y="-9525"/>
            <a:ext cx="12192002" cy="6867525"/>
            <a:chOff x="0" y="0"/>
            <a:chExt cx="12192001" cy="6867525"/>
          </a:xfrm>
        </p:grpSpPr>
        <p:pic>
          <p:nvPicPr>
            <p:cNvPr id="28" name="photo-1421977870504-378093748ae6.jpeg" descr="photo-1421977870504-378093748ae6.jpeg"/>
            <p:cNvPicPr>
              <a:picLocks noChangeAspect="1"/>
            </p:cNvPicPr>
            <p:nvPr/>
          </p:nvPicPr>
          <p:blipFill>
            <a:blip r:embed="rId3">
              <a:extLst/>
            </a:blip>
            <a:srcRect l="5299" t="12603" r="5944" b="12500"/>
            <a:stretch>
              <a:fillRect/>
            </a:stretch>
          </p:blipFill>
          <p:spPr>
            <a:xfrm>
              <a:off x="-1" y="9524"/>
              <a:ext cx="12192002" cy="6858001"/>
            </a:xfrm>
            <a:prstGeom prst="rect">
              <a:avLst/>
            </a:prstGeom>
            <a:ln w="12700" cap="flat">
              <a:noFill/>
              <a:miter lim="400000"/>
            </a:ln>
            <a:effectLst/>
          </p:spPr>
        </p:pic>
        <p:sp>
          <p:nvSpPr>
            <p:cNvPr id="29" name="Rectangle"/>
            <p:cNvSpPr/>
            <p:nvPr/>
          </p:nvSpPr>
          <p:spPr>
            <a:xfrm>
              <a:off x="0" y="0"/>
              <a:ext cx="12192001" cy="6867525"/>
            </a:xfrm>
            <a:prstGeom prst="rect">
              <a:avLst/>
            </a:prstGeom>
            <a:solidFill>
              <a:srgbClr val="000000">
                <a:alpha val="50195"/>
              </a:srgbClr>
            </a:solidFill>
            <a:ln w="12700" cap="flat">
              <a:noFill/>
              <a:miter lim="400000"/>
            </a:ln>
            <a:effectLst/>
          </p:spPr>
          <p:txBody>
            <a:bodyPr wrap="square" lIns="45718" tIns="45718" rIns="45718" bIns="45718" numCol="1" anchor="t">
              <a:noAutofit/>
            </a:bodyPr>
            <a:lstStyle/>
            <a:p>
              <a:pPr>
                <a:defRPr>
                  <a:latin typeface="+mj-lt"/>
                  <a:ea typeface="+mj-ea"/>
                  <a:cs typeface="+mj-cs"/>
                  <a:sym typeface="Arial"/>
                </a:defRPr>
              </a:pPr>
            </a:p>
          </p:txBody>
        </p:sp>
      </p:grpSp>
      <p:sp>
        <p:nvSpPr>
          <p:cNvPr id="31" name="3 As I urged you when I was going to Macedonia, remain at Ephesus so that you may charge certain persons not to teach any different doctrine, 4 nor to devote themselves to myths and endless genealogies, which promote speculations rather than the stewards"/>
          <p:cNvSpPr txBox="1"/>
          <p:nvPr/>
        </p:nvSpPr>
        <p:spPr>
          <a:xfrm>
            <a:off x="247992" y="1075706"/>
            <a:ext cx="11696016" cy="55778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defRPr sz="4000">
                <a:solidFill>
                  <a:srgbClr val="FFFFFF"/>
                </a:solidFill>
                <a:latin typeface="Trade Gothic LT Std"/>
                <a:ea typeface="Trade Gothic LT Std"/>
                <a:cs typeface="Trade Gothic LT Std"/>
                <a:sym typeface="Trade Gothic LT Std"/>
              </a:defRPr>
            </a:lvl1pPr>
          </a:lstStyle>
          <a:p>
            <a:pPr/>
            <a:r>
              <a:t>1 Dít moet jy weet: in die laaste dae sal daar swaar tye kom. 2 Die mense sal selfsugtig wees, geldgierig, grootpraterig en verwaand, beledigend teenoor hulle medemense en ongehoorsaam aan hulle ouers, ondankbaar en ongodsdienstig; 3hulle sal liefdeloos en onversoenlik wees, kwaadpraters, bandeloos en wreed, sonder liefde vir die goeie; 4 hulle sal verraaiers wees, roekeloos en hooghartig. Hulle sal eerder liefde vir genot hê as liefde vir</a:t>
            </a:r>
          </a:p>
        </p:txBody>
      </p:sp>
      <p:sp>
        <p:nvSpPr>
          <p:cNvPr id="32" name="1 Tim 1:3-7"/>
          <p:cNvSpPr txBox="1"/>
          <p:nvPr/>
        </p:nvSpPr>
        <p:spPr>
          <a:xfrm>
            <a:off x="365444" y="64567"/>
            <a:ext cx="7180899" cy="9169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lnSpc>
                <a:spcPct val="90000"/>
              </a:lnSpc>
              <a:defRPr b="1" sz="54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2 Tim 3:1-9</a:t>
            </a:r>
          </a:p>
        </p:txBody>
      </p:sp>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38" name="Group"/>
          <p:cNvGrpSpPr/>
          <p:nvPr/>
        </p:nvGrpSpPr>
        <p:grpSpPr>
          <a:xfrm>
            <a:off x="-2" y="-9525"/>
            <a:ext cx="12192002" cy="6867525"/>
            <a:chOff x="0" y="0"/>
            <a:chExt cx="12192001" cy="6867525"/>
          </a:xfrm>
        </p:grpSpPr>
        <p:pic>
          <p:nvPicPr>
            <p:cNvPr id="36" name="photo-1421977870504-378093748ae6.jpeg" descr="photo-1421977870504-378093748ae6.jpeg"/>
            <p:cNvPicPr>
              <a:picLocks noChangeAspect="1"/>
            </p:cNvPicPr>
            <p:nvPr/>
          </p:nvPicPr>
          <p:blipFill>
            <a:blip r:embed="rId3">
              <a:extLst/>
            </a:blip>
            <a:srcRect l="5299" t="12603" r="5944" b="12500"/>
            <a:stretch>
              <a:fillRect/>
            </a:stretch>
          </p:blipFill>
          <p:spPr>
            <a:xfrm>
              <a:off x="-1" y="9524"/>
              <a:ext cx="12192002" cy="6858001"/>
            </a:xfrm>
            <a:prstGeom prst="rect">
              <a:avLst/>
            </a:prstGeom>
            <a:ln w="12700" cap="flat">
              <a:noFill/>
              <a:miter lim="400000"/>
            </a:ln>
            <a:effectLst/>
          </p:spPr>
        </p:pic>
        <p:sp>
          <p:nvSpPr>
            <p:cNvPr id="37" name="Rectangle"/>
            <p:cNvSpPr/>
            <p:nvPr/>
          </p:nvSpPr>
          <p:spPr>
            <a:xfrm>
              <a:off x="0" y="0"/>
              <a:ext cx="12192001" cy="6867525"/>
            </a:xfrm>
            <a:prstGeom prst="rect">
              <a:avLst/>
            </a:prstGeom>
            <a:solidFill>
              <a:srgbClr val="000000">
                <a:alpha val="50195"/>
              </a:srgbClr>
            </a:solidFill>
            <a:ln w="12700" cap="flat">
              <a:noFill/>
              <a:miter lim="400000"/>
            </a:ln>
            <a:effectLst/>
          </p:spPr>
          <p:txBody>
            <a:bodyPr wrap="square" lIns="45718" tIns="45718" rIns="45718" bIns="45718" numCol="1" anchor="t">
              <a:noAutofit/>
            </a:bodyPr>
            <a:lstStyle/>
            <a:p>
              <a:pPr>
                <a:defRPr>
                  <a:latin typeface="+mj-lt"/>
                  <a:ea typeface="+mj-ea"/>
                  <a:cs typeface="+mj-cs"/>
                  <a:sym typeface="Arial"/>
                </a:defRPr>
              </a:pPr>
            </a:p>
          </p:txBody>
        </p:sp>
      </p:grpSp>
      <p:sp>
        <p:nvSpPr>
          <p:cNvPr id="39" name="3 As I urged you when I was going to Macedonia, remain at Ephesus so that you may charge certain persons not to teach any different doctrine, 4 nor to devote themselves to myths and endless genealogies, which promote speculations rather than the stewards"/>
          <p:cNvSpPr txBox="1"/>
          <p:nvPr/>
        </p:nvSpPr>
        <p:spPr>
          <a:xfrm>
            <a:off x="295648" y="963767"/>
            <a:ext cx="12192000" cy="55778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defRPr sz="4000">
                <a:solidFill>
                  <a:srgbClr val="FFFFFF"/>
                </a:solidFill>
                <a:latin typeface="Trade Gothic LT Std"/>
                <a:ea typeface="Trade Gothic LT Std"/>
                <a:cs typeface="Trade Gothic LT Std"/>
                <a:sym typeface="Trade Gothic LT Std"/>
              </a:defRPr>
            </a:lvl1pPr>
          </a:lstStyle>
          <a:p>
            <a:pPr/>
            <a:r>
              <a:t>God. 5Hulle sal nog die uiterlike skyn van die godsdiens hê, maar die krag van die godsdiens sal hulle  nie ken nie. Bly weg van sulke mense af. 6Party van hulle dring in die huise in en kry liggelowige vroue wat met sonde belaai is en deur allerlei sinlike begeertes gedryf word, in hulle mag, 7vroue wat altyd iets wil leer, maar tog nooit tot die kennis van die waarheid kan kom nie. 8Net soos Jannes en Jambres hulle teen Moses verset het,</a:t>
            </a:r>
          </a:p>
        </p:txBody>
      </p:sp>
      <p:sp>
        <p:nvSpPr>
          <p:cNvPr id="40" name="1 Tim 1:3-7"/>
          <p:cNvSpPr txBox="1"/>
          <p:nvPr/>
        </p:nvSpPr>
        <p:spPr>
          <a:xfrm>
            <a:off x="338938" y="57940"/>
            <a:ext cx="7180899" cy="9169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lnSpc>
                <a:spcPct val="90000"/>
              </a:lnSpc>
              <a:defRPr b="1" sz="54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2 Tim 3:1-9</a:t>
            </a:r>
          </a:p>
        </p:txBody>
      </p:sp>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46" name="Group"/>
          <p:cNvGrpSpPr/>
          <p:nvPr/>
        </p:nvGrpSpPr>
        <p:grpSpPr>
          <a:xfrm>
            <a:off x="-2" y="-9525"/>
            <a:ext cx="12192002" cy="6867525"/>
            <a:chOff x="0" y="0"/>
            <a:chExt cx="12192001" cy="6867525"/>
          </a:xfrm>
        </p:grpSpPr>
        <p:pic>
          <p:nvPicPr>
            <p:cNvPr id="44" name="photo-1421977870504-378093748ae6.jpeg" descr="photo-1421977870504-378093748ae6.jpeg"/>
            <p:cNvPicPr>
              <a:picLocks noChangeAspect="1"/>
            </p:cNvPicPr>
            <p:nvPr/>
          </p:nvPicPr>
          <p:blipFill>
            <a:blip r:embed="rId3">
              <a:extLst/>
            </a:blip>
            <a:srcRect l="5299" t="12603" r="5944" b="12500"/>
            <a:stretch>
              <a:fillRect/>
            </a:stretch>
          </p:blipFill>
          <p:spPr>
            <a:xfrm>
              <a:off x="-1" y="9524"/>
              <a:ext cx="12192002" cy="6858001"/>
            </a:xfrm>
            <a:prstGeom prst="rect">
              <a:avLst/>
            </a:prstGeom>
            <a:ln w="12700" cap="flat">
              <a:noFill/>
              <a:miter lim="400000"/>
            </a:ln>
            <a:effectLst/>
          </p:spPr>
        </p:pic>
        <p:sp>
          <p:nvSpPr>
            <p:cNvPr id="45" name="Rectangle"/>
            <p:cNvSpPr/>
            <p:nvPr/>
          </p:nvSpPr>
          <p:spPr>
            <a:xfrm>
              <a:off x="0" y="0"/>
              <a:ext cx="12192001" cy="6867525"/>
            </a:xfrm>
            <a:prstGeom prst="rect">
              <a:avLst/>
            </a:prstGeom>
            <a:solidFill>
              <a:srgbClr val="000000">
                <a:alpha val="50195"/>
              </a:srgbClr>
            </a:solidFill>
            <a:ln w="12700" cap="flat">
              <a:noFill/>
              <a:miter lim="400000"/>
            </a:ln>
            <a:effectLst/>
          </p:spPr>
          <p:txBody>
            <a:bodyPr wrap="square" lIns="45718" tIns="45718" rIns="45718" bIns="45718" numCol="1" anchor="t">
              <a:noAutofit/>
            </a:bodyPr>
            <a:lstStyle/>
            <a:p>
              <a:pPr>
                <a:defRPr>
                  <a:latin typeface="+mj-lt"/>
                  <a:ea typeface="+mj-ea"/>
                  <a:cs typeface="+mj-cs"/>
                  <a:sym typeface="Arial"/>
                </a:defRPr>
              </a:pPr>
            </a:p>
          </p:txBody>
        </p:sp>
      </p:grpSp>
      <p:sp>
        <p:nvSpPr>
          <p:cNvPr id="47" name="3 As I urged you when I was going to Macedonia, remain at Ephesus so that you may charge certain persons not to teach any different doctrine, 4 nor to devote themselves to myths and endless genealogies, which promote speculations rather than the stewards"/>
          <p:cNvSpPr txBox="1"/>
          <p:nvPr/>
        </p:nvSpPr>
        <p:spPr>
          <a:xfrm>
            <a:off x="334434" y="1085894"/>
            <a:ext cx="11076488" cy="43078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defRPr sz="4000">
                <a:solidFill>
                  <a:srgbClr val="FFFFFF"/>
                </a:solidFill>
                <a:latin typeface="Trade Gothic LT Std"/>
                <a:ea typeface="Trade Gothic LT Std"/>
                <a:cs typeface="Trade Gothic LT Std"/>
                <a:sym typeface="Trade Gothic LT Std"/>
              </a:defRPr>
            </a:lvl1pPr>
          </a:lstStyle>
          <a:p>
            <a:pPr/>
            <a:r>
              <a:t>so verset hierdie mense hulle teen die waarheid, mense wat in die verstand verward is en in die geloof 'n mislukking. 9Maar hulle sal nie ver kom nie, omdat hulle dwaasheid vir almal duidelik sal wees, net soos dit die geval was met Jannes en Jambres.</a:t>
            </a:r>
          </a:p>
        </p:txBody>
      </p:sp>
      <p:sp>
        <p:nvSpPr>
          <p:cNvPr id="48" name="1 Tim 1:3-7"/>
          <p:cNvSpPr txBox="1"/>
          <p:nvPr/>
        </p:nvSpPr>
        <p:spPr>
          <a:xfrm>
            <a:off x="338938" y="161044"/>
            <a:ext cx="7180899" cy="9169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lnSpc>
                <a:spcPct val="90000"/>
              </a:lnSpc>
              <a:defRPr b="1" sz="54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2 Tim 3:1-9</a:t>
            </a:r>
          </a:p>
        </p:txBody>
      </p:sp>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54" name="Group"/>
          <p:cNvGrpSpPr/>
          <p:nvPr/>
        </p:nvGrpSpPr>
        <p:grpSpPr>
          <a:xfrm>
            <a:off x="-2" y="-9525"/>
            <a:ext cx="12192002" cy="6867525"/>
            <a:chOff x="0" y="0"/>
            <a:chExt cx="12192001" cy="6867525"/>
          </a:xfrm>
        </p:grpSpPr>
        <p:pic>
          <p:nvPicPr>
            <p:cNvPr id="52" name="photo-1421977870504-378093748ae6.jpeg" descr="photo-1421977870504-378093748ae6.jpeg"/>
            <p:cNvPicPr>
              <a:picLocks noChangeAspect="1"/>
            </p:cNvPicPr>
            <p:nvPr/>
          </p:nvPicPr>
          <p:blipFill>
            <a:blip r:embed="rId3">
              <a:extLst/>
            </a:blip>
            <a:srcRect l="5299" t="12603" r="5944" b="12500"/>
            <a:stretch>
              <a:fillRect/>
            </a:stretch>
          </p:blipFill>
          <p:spPr>
            <a:xfrm>
              <a:off x="-1" y="9524"/>
              <a:ext cx="12192002" cy="6858001"/>
            </a:xfrm>
            <a:prstGeom prst="rect">
              <a:avLst/>
            </a:prstGeom>
            <a:ln w="12700" cap="flat">
              <a:noFill/>
              <a:miter lim="400000"/>
            </a:ln>
            <a:effectLst/>
          </p:spPr>
        </p:pic>
        <p:sp>
          <p:nvSpPr>
            <p:cNvPr id="53" name="Rectangle"/>
            <p:cNvSpPr/>
            <p:nvPr/>
          </p:nvSpPr>
          <p:spPr>
            <a:xfrm>
              <a:off x="0" y="0"/>
              <a:ext cx="12192001" cy="6867525"/>
            </a:xfrm>
            <a:prstGeom prst="rect">
              <a:avLst/>
            </a:prstGeom>
            <a:solidFill>
              <a:srgbClr val="000000">
                <a:alpha val="50195"/>
              </a:srgbClr>
            </a:solidFill>
            <a:ln w="12700" cap="flat">
              <a:noFill/>
              <a:miter lim="400000"/>
            </a:ln>
            <a:effectLst/>
          </p:spPr>
          <p:txBody>
            <a:bodyPr wrap="square" lIns="45718" tIns="45718" rIns="45718" bIns="45718" numCol="1" anchor="t">
              <a:noAutofit/>
            </a:bodyPr>
            <a:lstStyle/>
            <a:p>
              <a:pPr>
                <a:defRPr>
                  <a:latin typeface="+mj-lt"/>
                  <a:ea typeface="+mj-ea"/>
                  <a:cs typeface="+mj-cs"/>
                  <a:sym typeface="Arial"/>
                </a:defRPr>
              </a:pPr>
            </a:p>
          </p:txBody>
        </p:sp>
      </p:grpSp>
      <p:sp>
        <p:nvSpPr>
          <p:cNvPr id="55" name="3 As I urged you when I was going to Macedonia, remain at Ephesus so that you may charge certain persons not to teach any different doctrine, 4 nor to devote themselves to myths and endless genealogies, which promote speculations rather than the stewards"/>
          <p:cNvSpPr txBox="1"/>
          <p:nvPr/>
        </p:nvSpPr>
        <p:spPr>
          <a:xfrm>
            <a:off x="546780" y="1247301"/>
            <a:ext cx="11098440" cy="53746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defRPr sz="4300">
                <a:solidFill>
                  <a:srgbClr val="FFFFFF"/>
                </a:solidFill>
                <a:latin typeface="Trade Gothic LT Std"/>
                <a:ea typeface="Trade Gothic LT Std"/>
                <a:cs typeface="Trade Gothic LT Std"/>
                <a:sym typeface="Trade Gothic LT Std"/>
              </a:defRPr>
            </a:lvl1pPr>
          </a:lstStyle>
          <a:p>
            <a:pPr/>
            <a:r>
              <a:t>10 Maar jy het my nagevolg in leer, lewenswandel en lewensdoel, in geloof, geduld, liefde en volharding, 11 in vervolging en ontbering soos my te beurt geval het in Antiogië, Ikonium en Listra. Watter vervolging moes ek nie alles verduur nie! Maar die Here het my uit almal gered. 12 Almal wat in Christus Jesus toegewy aan God wil lewe,</a:t>
            </a:r>
          </a:p>
        </p:txBody>
      </p:sp>
      <p:sp>
        <p:nvSpPr>
          <p:cNvPr id="56" name="1 Tim 1:3-7"/>
          <p:cNvSpPr txBox="1"/>
          <p:nvPr/>
        </p:nvSpPr>
        <p:spPr>
          <a:xfrm>
            <a:off x="622472" y="264147"/>
            <a:ext cx="7180900" cy="9169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lnSpc>
                <a:spcPct val="90000"/>
              </a:lnSpc>
              <a:defRPr b="1" sz="54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2 Tim 3:10-14</a:t>
            </a:r>
          </a:p>
        </p:txBody>
      </p:sp>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62" name="Group"/>
          <p:cNvGrpSpPr/>
          <p:nvPr/>
        </p:nvGrpSpPr>
        <p:grpSpPr>
          <a:xfrm>
            <a:off x="-2" y="-9525"/>
            <a:ext cx="12192002" cy="6867525"/>
            <a:chOff x="0" y="0"/>
            <a:chExt cx="12192001" cy="6867525"/>
          </a:xfrm>
        </p:grpSpPr>
        <p:pic>
          <p:nvPicPr>
            <p:cNvPr id="60" name="photo-1421977870504-378093748ae6.jpeg" descr="photo-1421977870504-378093748ae6.jpeg"/>
            <p:cNvPicPr>
              <a:picLocks noChangeAspect="1"/>
            </p:cNvPicPr>
            <p:nvPr/>
          </p:nvPicPr>
          <p:blipFill>
            <a:blip r:embed="rId2">
              <a:extLst/>
            </a:blip>
            <a:srcRect l="5299" t="12603" r="5944" b="12500"/>
            <a:stretch>
              <a:fillRect/>
            </a:stretch>
          </p:blipFill>
          <p:spPr>
            <a:xfrm>
              <a:off x="-1" y="9524"/>
              <a:ext cx="12192002" cy="6858001"/>
            </a:xfrm>
            <a:prstGeom prst="rect">
              <a:avLst/>
            </a:prstGeom>
            <a:ln w="12700" cap="flat">
              <a:noFill/>
              <a:miter lim="400000"/>
            </a:ln>
            <a:effectLst/>
          </p:spPr>
        </p:pic>
        <p:sp>
          <p:nvSpPr>
            <p:cNvPr id="61" name="Rectangle"/>
            <p:cNvSpPr/>
            <p:nvPr/>
          </p:nvSpPr>
          <p:spPr>
            <a:xfrm>
              <a:off x="0" y="0"/>
              <a:ext cx="12192001" cy="6867525"/>
            </a:xfrm>
            <a:prstGeom prst="rect">
              <a:avLst/>
            </a:prstGeom>
            <a:solidFill>
              <a:srgbClr val="000000">
                <a:alpha val="50195"/>
              </a:srgbClr>
            </a:solidFill>
            <a:ln w="12700" cap="flat">
              <a:noFill/>
              <a:miter lim="400000"/>
            </a:ln>
            <a:effectLst/>
          </p:spPr>
          <p:txBody>
            <a:bodyPr wrap="square" lIns="45718" tIns="45718" rIns="45718" bIns="45718" numCol="1" anchor="t">
              <a:noAutofit/>
            </a:bodyPr>
            <a:lstStyle/>
            <a:p>
              <a:pPr>
                <a:defRPr>
                  <a:latin typeface="+mj-lt"/>
                  <a:ea typeface="+mj-ea"/>
                  <a:cs typeface="+mj-cs"/>
                  <a:sym typeface="Arial"/>
                </a:defRPr>
              </a:pPr>
            </a:p>
          </p:txBody>
        </p:sp>
      </p:grpSp>
      <p:sp>
        <p:nvSpPr>
          <p:cNvPr id="63" name="3 As I urged you when I was going to Macedonia, remain at Ephesus so that you may charge certain persons not to teach any different doctrine, 4 nor to devote themselves to myths and endless genealogies, which promote speculations rather than the stewards"/>
          <p:cNvSpPr txBox="1"/>
          <p:nvPr/>
        </p:nvSpPr>
        <p:spPr>
          <a:xfrm>
            <a:off x="546780" y="1209003"/>
            <a:ext cx="11098440" cy="40538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defRPr sz="4300">
                <a:solidFill>
                  <a:srgbClr val="FFFFFF"/>
                </a:solidFill>
                <a:latin typeface="Trade Gothic LT Std"/>
                <a:ea typeface="Trade Gothic LT Std"/>
                <a:cs typeface="Trade Gothic LT Std"/>
                <a:sym typeface="Trade Gothic LT Std"/>
              </a:defRPr>
            </a:lvl1pPr>
          </a:lstStyle>
          <a:p>
            <a:pPr/>
            <a:r>
              <a:t>sal ook vervolg word. 13 Maar goddelose mense en bedrieërs sal voortgaan van kwaad tot erger. Hulle mislei ander en word self mislei. 14 Maar jy, bly by wat jy geleer het en wat jy vas glo. Jy weet tog wie jou leermeesters was</a:t>
            </a:r>
          </a:p>
        </p:txBody>
      </p:sp>
      <p:sp>
        <p:nvSpPr>
          <p:cNvPr id="64" name="1 Tim 1:3-7"/>
          <p:cNvSpPr txBox="1"/>
          <p:nvPr/>
        </p:nvSpPr>
        <p:spPr>
          <a:xfrm>
            <a:off x="622472" y="217013"/>
            <a:ext cx="7180900" cy="9169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lnSpc>
                <a:spcPct val="90000"/>
              </a:lnSpc>
              <a:defRPr b="1" sz="54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2 Tim 3:10-14</a:t>
            </a:r>
          </a:p>
        </p:txBody>
      </p:sp>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68" name="Group"/>
          <p:cNvGrpSpPr/>
          <p:nvPr/>
        </p:nvGrpSpPr>
        <p:grpSpPr>
          <a:xfrm>
            <a:off x="-2" y="-9525"/>
            <a:ext cx="12192002" cy="6867525"/>
            <a:chOff x="0" y="0"/>
            <a:chExt cx="12192001" cy="6867525"/>
          </a:xfrm>
        </p:grpSpPr>
        <p:pic>
          <p:nvPicPr>
            <p:cNvPr id="66" name="photo-1421977870504-378093748ae6.jpeg" descr="photo-1421977870504-378093748ae6.jpeg"/>
            <p:cNvPicPr>
              <a:picLocks noChangeAspect="1"/>
            </p:cNvPicPr>
            <p:nvPr/>
          </p:nvPicPr>
          <p:blipFill>
            <a:blip r:embed="rId3">
              <a:extLst/>
            </a:blip>
            <a:srcRect l="5299" t="12603" r="5944" b="12500"/>
            <a:stretch>
              <a:fillRect/>
            </a:stretch>
          </p:blipFill>
          <p:spPr>
            <a:xfrm>
              <a:off x="-1" y="9524"/>
              <a:ext cx="12192002" cy="6858001"/>
            </a:xfrm>
            <a:prstGeom prst="rect">
              <a:avLst/>
            </a:prstGeom>
            <a:ln w="12700" cap="flat">
              <a:noFill/>
              <a:miter lim="400000"/>
            </a:ln>
            <a:effectLst/>
          </p:spPr>
        </p:pic>
        <p:sp>
          <p:nvSpPr>
            <p:cNvPr id="67" name="Rectangle"/>
            <p:cNvSpPr/>
            <p:nvPr/>
          </p:nvSpPr>
          <p:spPr>
            <a:xfrm>
              <a:off x="0" y="0"/>
              <a:ext cx="12192001" cy="6867525"/>
            </a:xfrm>
            <a:prstGeom prst="rect">
              <a:avLst/>
            </a:prstGeom>
            <a:solidFill>
              <a:srgbClr val="000000">
                <a:alpha val="50195"/>
              </a:srgbClr>
            </a:solidFill>
            <a:ln w="12700" cap="flat">
              <a:noFill/>
              <a:miter lim="400000"/>
            </a:ln>
            <a:effectLst/>
          </p:spPr>
          <p:txBody>
            <a:bodyPr wrap="square" lIns="45718" tIns="45718" rIns="45718" bIns="45718" numCol="1" anchor="t">
              <a:noAutofit/>
            </a:bodyPr>
            <a:lstStyle/>
            <a:p>
              <a:pPr>
                <a:defRPr>
                  <a:latin typeface="+mj-lt"/>
                  <a:ea typeface="+mj-ea"/>
                  <a:cs typeface="+mj-cs"/>
                  <a:sym typeface="Arial"/>
                </a:defRPr>
              </a:pPr>
            </a:p>
          </p:txBody>
        </p:sp>
      </p:grpSp>
      <p:sp>
        <p:nvSpPr>
          <p:cNvPr id="69" name="1 Tim 1:3-7"/>
          <p:cNvSpPr txBox="1"/>
          <p:nvPr/>
        </p:nvSpPr>
        <p:spPr>
          <a:xfrm>
            <a:off x="622472" y="264147"/>
            <a:ext cx="7180900" cy="9169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lnSpc>
                <a:spcPct val="90000"/>
              </a:lnSpc>
              <a:defRPr b="1" sz="54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2 Tim 3:10-14</a:t>
            </a:r>
          </a:p>
        </p:txBody>
      </p:sp>
      <p:sp>
        <p:nvSpPr>
          <p:cNvPr id="70" name="3 As I urged you when I was going to Macedonia, remain at Ephesus so that you may charge certain persons not to teach any different doctrine, 4 nor to devote themselves to myths and endless genealogies, which promote speculations rather than the stewards"/>
          <p:cNvSpPr txBox="1"/>
          <p:nvPr/>
        </p:nvSpPr>
        <p:spPr>
          <a:xfrm>
            <a:off x="546780" y="1221525"/>
            <a:ext cx="11098440" cy="53746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a:defRPr sz="4300">
                <a:solidFill>
                  <a:srgbClr val="FFFFFF"/>
                </a:solidFill>
                <a:latin typeface="Trade Gothic LT Std"/>
                <a:ea typeface="Trade Gothic LT Std"/>
                <a:cs typeface="Trade Gothic LT Std"/>
                <a:sym typeface="Trade Gothic LT Std"/>
              </a:defRPr>
            </a:pPr>
            <a:r>
              <a:t>10 </a:t>
            </a:r>
            <a:r>
              <a:rPr b="1" u="sng"/>
              <a:t>Maar jy</a:t>
            </a:r>
            <a:r>
              <a:t> het my nagevolg in leer, lewenswandel en lewensdoel, in geloof, geduld, liefde en volharding, 11 in vervolging en ontbering soos my te beurt geval het in Antiogië, Ikonium en Listra. Watter vervolging moes ek nie alles verduur nie! Maar die Here het my uit almal gered. 12 Almal wat in Christus Jesus toegewy aan God wil lewe,</a:t>
            </a:r>
          </a:p>
        </p:txBody>
      </p:sp>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76" name="Group"/>
          <p:cNvGrpSpPr/>
          <p:nvPr/>
        </p:nvGrpSpPr>
        <p:grpSpPr>
          <a:xfrm>
            <a:off x="-2" y="-9525"/>
            <a:ext cx="12192002" cy="6867525"/>
            <a:chOff x="0" y="0"/>
            <a:chExt cx="12192001" cy="6867525"/>
          </a:xfrm>
        </p:grpSpPr>
        <p:pic>
          <p:nvPicPr>
            <p:cNvPr id="74" name="photo-1421977870504-378093748ae6.jpeg" descr="photo-1421977870504-378093748ae6.jpeg"/>
            <p:cNvPicPr>
              <a:picLocks noChangeAspect="1"/>
            </p:cNvPicPr>
            <p:nvPr/>
          </p:nvPicPr>
          <p:blipFill>
            <a:blip r:embed="rId3">
              <a:extLst/>
            </a:blip>
            <a:srcRect l="5299" t="12603" r="5944" b="12500"/>
            <a:stretch>
              <a:fillRect/>
            </a:stretch>
          </p:blipFill>
          <p:spPr>
            <a:xfrm>
              <a:off x="-1" y="9524"/>
              <a:ext cx="12192002" cy="6858001"/>
            </a:xfrm>
            <a:prstGeom prst="rect">
              <a:avLst/>
            </a:prstGeom>
            <a:ln w="12700" cap="flat">
              <a:noFill/>
              <a:miter lim="400000"/>
            </a:ln>
            <a:effectLst/>
          </p:spPr>
        </p:pic>
        <p:sp>
          <p:nvSpPr>
            <p:cNvPr id="75" name="Rectangle"/>
            <p:cNvSpPr/>
            <p:nvPr/>
          </p:nvSpPr>
          <p:spPr>
            <a:xfrm>
              <a:off x="0" y="0"/>
              <a:ext cx="12192001" cy="6867525"/>
            </a:xfrm>
            <a:prstGeom prst="rect">
              <a:avLst/>
            </a:prstGeom>
            <a:solidFill>
              <a:srgbClr val="000000">
                <a:alpha val="50195"/>
              </a:srgbClr>
            </a:solidFill>
            <a:ln w="12700" cap="flat">
              <a:noFill/>
              <a:miter lim="400000"/>
            </a:ln>
            <a:effectLst/>
          </p:spPr>
          <p:txBody>
            <a:bodyPr wrap="square" lIns="45718" tIns="45718" rIns="45718" bIns="45718" numCol="1" anchor="t">
              <a:noAutofit/>
            </a:bodyPr>
            <a:lstStyle/>
            <a:p>
              <a:pPr>
                <a:defRPr>
                  <a:latin typeface="+mj-lt"/>
                  <a:ea typeface="+mj-ea"/>
                  <a:cs typeface="+mj-cs"/>
                  <a:sym typeface="Arial"/>
                </a:defRPr>
              </a:pPr>
            </a:p>
          </p:txBody>
        </p:sp>
      </p:grpSp>
      <p:sp>
        <p:nvSpPr>
          <p:cNvPr id="77" name="1 Tim 1:3-7"/>
          <p:cNvSpPr txBox="1"/>
          <p:nvPr/>
        </p:nvSpPr>
        <p:spPr>
          <a:xfrm>
            <a:off x="622472" y="264147"/>
            <a:ext cx="7180900" cy="9169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lnSpc>
                <a:spcPct val="90000"/>
              </a:lnSpc>
              <a:defRPr b="1" sz="54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2 Tim 3:10-14</a:t>
            </a:r>
          </a:p>
        </p:txBody>
      </p:sp>
      <p:sp>
        <p:nvSpPr>
          <p:cNvPr id="78" name="3 As I urged you when I was going to Macedonia, remain at Ephesus so that you may charge certain persons not to teach any different doctrine, 4 nor to devote themselves to myths and endless genealogies, which promote speculations rather than the stewards"/>
          <p:cNvSpPr txBox="1"/>
          <p:nvPr/>
        </p:nvSpPr>
        <p:spPr>
          <a:xfrm>
            <a:off x="546780" y="1221525"/>
            <a:ext cx="11405233" cy="51714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a:defRPr sz="4200">
                <a:solidFill>
                  <a:srgbClr val="FFFFFF"/>
                </a:solidFill>
                <a:latin typeface="Trade Gothic LT Std"/>
                <a:ea typeface="Trade Gothic LT Std"/>
                <a:cs typeface="Trade Gothic LT Std"/>
                <a:sym typeface="Trade Gothic LT Std"/>
              </a:defRPr>
            </a:pPr>
            <a:r>
              <a:t>10 </a:t>
            </a:r>
            <a:r>
              <a:rPr b="1" u="sng"/>
              <a:t>Maar jy</a:t>
            </a:r>
            <a:r>
              <a:t> </a:t>
            </a:r>
            <a:r>
              <a:rPr b="1" u="sng"/>
              <a:t>het my nagevolg in leer, lewenswandel en lewensdoel, in geloof, geduld, liefde en volharding,</a:t>
            </a:r>
            <a:r>
              <a:t> 11 in vervolging en ontbering soos my te beurt geval het in Antiogië, Ikonium en Listra. Watter vervolging moes ek nie alles verduur nie! Maar die Here het my uit almal gered. 12 Almal wat in Christus Jesus toegewy aan God wil lewe,</a:t>
            </a:r>
          </a:p>
        </p:txBody>
      </p:sp>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84" name="Group"/>
          <p:cNvGrpSpPr/>
          <p:nvPr/>
        </p:nvGrpSpPr>
        <p:grpSpPr>
          <a:xfrm>
            <a:off x="-2" y="-9525"/>
            <a:ext cx="12192002" cy="6867525"/>
            <a:chOff x="0" y="0"/>
            <a:chExt cx="12192001" cy="6867525"/>
          </a:xfrm>
        </p:grpSpPr>
        <p:pic>
          <p:nvPicPr>
            <p:cNvPr id="82" name="photo-1421977870504-378093748ae6.jpeg" descr="photo-1421977870504-378093748ae6.jpeg"/>
            <p:cNvPicPr>
              <a:picLocks noChangeAspect="1"/>
            </p:cNvPicPr>
            <p:nvPr/>
          </p:nvPicPr>
          <p:blipFill>
            <a:blip r:embed="rId3">
              <a:extLst/>
            </a:blip>
            <a:srcRect l="5299" t="12603" r="5944" b="12500"/>
            <a:stretch>
              <a:fillRect/>
            </a:stretch>
          </p:blipFill>
          <p:spPr>
            <a:xfrm>
              <a:off x="-1" y="9524"/>
              <a:ext cx="12192002" cy="6858001"/>
            </a:xfrm>
            <a:prstGeom prst="rect">
              <a:avLst/>
            </a:prstGeom>
            <a:ln w="12700" cap="flat">
              <a:noFill/>
              <a:miter lim="400000"/>
            </a:ln>
            <a:effectLst/>
          </p:spPr>
        </p:pic>
        <p:sp>
          <p:nvSpPr>
            <p:cNvPr id="83" name="Rectangle"/>
            <p:cNvSpPr/>
            <p:nvPr/>
          </p:nvSpPr>
          <p:spPr>
            <a:xfrm>
              <a:off x="0" y="0"/>
              <a:ext cx="12192001" cy="6867525"/>
            </a:xfrm>
            <a:prstGeom prst="rect">
              <a:avLst/>
            </a:prstGeom>
            <a:solidFill>
              <a:srgbClr val="000000">
                <a:alpha val="50195"/>
              </a:srgbClr>
            </a:solidFill>
            <a:ln w="12700" cap="flat">
              <a:noFill/>
              <a:miter lim="400000"/>
            </a:ln>
            <a:effectLst/>
          </p:spPr>
          <p:txBody>
            <a:bodyPr wrap="square" lIns="45718" tIns="45718" rIns="45718" bIns="45718" numCol="1" anchor="t">
              <a:noAutofit/>
            </a:bodyPr>
            <a:lstStyle/>
            <a:p>
              <a:pPr>
                <a:defRPr>
                  <a:latin typeface="+mj-lt"/>
                  <a:ea typeface="+mj-ea"/>
                  <a:cs typeface="+mj-cs"/>
                  <a:sym typeface="Arial"/>
                </a:defRPr>
              </a:pPr>
            </a:p>
          </p:txBody>
        </p:sp>
      </p:grpSp>
      <p:sp>
        <p:nvSpPr>
          <p:cNvPr id="85" name="3 As I urged you when I was going to Macedonia, remain at Ephesus so that you may charge certain persons not to teach any different doctrine, 4 nor to devote themselves to myths and endless genealogies, which promote speculations rather than the stewards"/>
          <p:cNvSpPr txBox="1"/>
          <p:nvPr/>
        </p:nvSpPr>
        <p:spPr>
          <a:xfrm>
            <a:off x="546780" y="5079888"/>
            <a:ext cx="11098440" cy="11836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defRPr sz="3600">
                <a:solidFill>
                  <a:srgbClr val="FFFFFF"/>
                </a:solidFill>
                <a:latin typeface="Trade Gothic LT Std"/>
                <a:ea typeface="Trade Gothic LT Std"/>
                <a:cs typeface="Trade Gothic LT Std"/>
                <a:sym typeface="Trade Gothic LT Std"/>
              </a:defRPr>
            </a:lvl1pPr>
          </a:lstStyle>
          <a:p>
            <a:pPr/>
            <a:r>
              <a:t>10 Maar jy het my nagevolg in leer, lewenswandel en lewensdoel, in geloof, geduld, liefde en volharding,</a:t>
            </a:r>
          </a:p>
        </p:txBody>
      </p:sp>
      <p:sp>
        <p:nvSpPr>
          <p:cNvPr id="86" name="1 Tim 1:3-7"/>
          <p:cNvSpPr txBox="1"/>
          <p:nvPr/>
        </p:nvSpPr>
        <p:spPr>
          <a:xfrm>
            <a:off x="551771" y="4317673"/>
            <a:ext cx="7180900" cy="7010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lnSpc>
                <a:spcPct val="90000"/>
              </a:lnSpc>
              <a:defRPr b="1" sz="40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2 Tim 3:10</a:t>
            </a:r>
          </a:p>
        </p:txBody>
      </p:sp>
      <p:sp>
        <p:nvSpPr>
          <p:cNvPr id="87" name="1 Tim 1:3-7"/>
          <p:cNvSpPr txBox="1"/>
          <p:nvPr/>
        </p:nvSpPr>
        <p:spPr>
          <a:xfrm>
            <a:off x="481070" y="367581"/>
            <a:ext cx="8567763" cy="9169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lnSpc>
                <a:spcPct val="90000"/>
              </a:lnSpc>
              <a:defRPr b="1" sz="54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Staan vas in die geloof</a:t>
            </a:r>
          </a:p>
        </p:txBody>
      </p:sp>
      <p:sp>
        <p:nvSpPr>
          <p:cNvPr id="88" name="3 As I urged you when I was going to Macedonia, remain at Ephesus so that you may charge certain persons not to teach any different doctrine, 4 nor to devote themselves to myths and endless genealogies, which promote speculations rather than the stewards"/>
          <p:cNvSpPr txBox="1"/>
          <p:nvPr/>
        </p:nvSpPr>
        <p:spPr>
          <a:xfrm>
            <a:off x="452512" y="1436167"/>
            <a:ext cx="10281972" cy="19202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marL="534736" indent="-534736">
              <a:buSzPct val="100000"/>
              <a:buAutoNum type="arabicPeriod" startAt="1"/>
              <a:defRPr sz="4000">
                <a:solidFill>
                  <a:srgbClr val="FFFFFF"/>
                </a:solidFill>
                <a:latin typeface="Trade Gothic LT Std"/>
                <a:ea typeface="Trade Gothic LT Std"/>
                <a:cs typeface="Trade Gothic LT Std"/>
                <a:sym typeface="Trade Gothic LT Std"/>
              </a:defRPr>
            </a:lvl1pPr>
          </a:lstStyle>
          <a:p>
            <a:pPr/>
            <a:r>
              <a:t>Leef jy ’n lewe wat ooreenstem met wat Paulus beskryf?</a:t>
            </a:r>
          </a:p>
        </p:txBody>
      </p:sp>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Blank Presentation">
  <a:themeElements>
    <a:clrScheme name="Blank Presentation">
      <a:dk1>
        <a:srgbClr val="000000"/>
      </a:dk1>
      <a:lt1>
        <a:srgbClr val="FFFFFF"/>
      </a:lt1>
      <a:dk2>
        <a:srgbClr val="A7A7A7"/>
      </a:dk2>
      <a:lt2>
        <a:srgbClr val="535353"/>
      </a:lt2>
      <a:accent1>
        <a:srgbClr val="BBE0E3"/>
      </a:accent1>
      <a:accent2>
        <a:srgbClr val="333399"/>
      </a:accent2>
      <a:accent3>
        <a:srgbClr val="9BBB59"/>
      </a:accent3>
      <a:accent4>
        <a:srgbClr val="8064A2"/>
      </a:accent4>
      <a:accent5>
        <a:srgbClr val="4BACC6"/>
      </a:accent5>
      <a:accent6>
        <a:srgbClr val="F79646"/>
      </a:accent6>
      <a:hlink>
        <a:srgbClr val="0000FF"/>
      </a:hlink>
      <a:folHlink>
        <a:srgbClr val="FF00FF"/>
      </a:folHlink>
    </a:clrScheme>
    <a:fontScheme name="Blank Presentation">
      <a:majorFont>
        <a:latin typeface="Arial"/>
        <a:ea typeface="Arial"/>
        <a:cs typeface="Arial"/>
      </a:majorFont>
      <a:minorFont>
        <a:latin typeface="Helvetica"/>
        <a:ea typeface="Helvetica"/>
        <a:cs typeface="Helvetica"/>
      </a:minorFont>
    </a:fontScheme>
    <a:fmtScheme name="Blank Presentation">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8" tIns="45718" rIns="45718" bIns="45718"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Blank Presentation">
  <a:themeElements>
    <a:clrScheme name="Blank Presentation">
      <a:dk1>
        <a:srgbClr val="000000"/>
      </a:dk1>
      <a:lt1>
        <a:srgbClr val="FFFFFF"/>
      </a:lt1>
      <a:dk2>
        <a:srgbClr val="A7A7A7"/>
      </a:dk2>
      <a:lt2>
        <a:srgbClr val="535353"/>
      </a:lt2>
      <a:accent1>
        <a:srgbClr val="BBE0E3"/>
      </a:accent1>
      <a:accent2>
        <a:srgbClr val="333399"/>
      </a:accent2>
      <a:accent3>
        <a:srgbClr val="9BBB59"/>
      </a:accent3>
      <a:accent4>
        <a:srgbClr val="8064A2"/>
      </a:accent4>
      <a:accent5>
        <a:srgbClr val="4BACC6"/>
      </a:accent5>
      <a:accent6>
        <a:srgbClr val="F79646"/>
      </a:accent6>
      <a:hlink>
        <a:srgbClr val="0000FF"/>
      </a:hlink>
      <a:folHlink>
        <a:srgbClr val="FF00FF"/>
      </a:folHlink>
    </a:clrScheme>
    <a:fontScheme name="Blank Presentation">
      <a:majorFont>
        <a:latin typeface="Arial"/>
        <a:ea typeface="Arial"/>
        <a:cs typeface="Arial"/>
      </a:majorFont>
      <a:minorFont>
        <a:latin typeface="Helvetica"/>
        <a:ea typeface="Helvetica"/>
        <a:cs typeface="Helvetica"/>
      </a:minorFont>
    </a:fontScheme>
    <a:fmtScheme name="Blank Presentation">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8" tIns="45718" rIns="45718" bIns="45718"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