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Glacial Indifference" pitchFamily="2" charset="0"/>
      <p:regular r:id="rId19"/>
    </p:embeddedFont>
    <p:embeddedFont>
      <p:font typeface="Glacial Indifference Bold" pitchFamily="2" charset="0"/>
      <p:regular r:id="rId20"/>
    </p:embeddedFont>
    <p:embeddedFont>
      <p:font typeface="Glacial Indifference Italics" pitchFamily="2" charset="0"/>
      <p:regular r:id="rId21"/>
    </p:embeddedFont>
    <p:embeddedFont>
      <p:font typeface="Kollektif Bold" panose="020B0604020101010102" pitchFamily="34" charset="0"/>
      <p:regular r:id="rId22"/>
    </p:embeddedFont>
    <p:embeddedFont>
      <p:font typeface="Libre Baskerville" panose="02000000000000000000" pitchFamily="2" charset="0"/>
      <p:regular r:id="rId23"/>
    </p:embeddedFont>
    <p:embeddedFont>
      <p:font typeface="Libre Baskerville Bold" panose="02000000000000000000" pitchFamily="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font" Target="fonts/font3.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font" Target="fonts/font2.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6.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5.fntdata"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font" Target="fonts/font1.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4.fntdata"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3.jpeg" /><Relationship Id="rId1" Type="http://schemas.openxmlformats.org/officeDocument/2006/relationships/slideLayout" Target="../slideLayouts/slideLayout7.xml" /><Relationship Id="rId5" Type="http://schemas.openxmlformats.org/officeDocument/2006/relationships/image" Target="../media/image7.jpeg" /><Relationship Id="rId4" Type="http://schemas.openxmlformats.org/officeDocument/2006/relationships/image" Target="../media/image6.jpeg" /></Relationships>
</file>

<file path=ppt/slides/_rels/slide1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939" r="-9939"/>
            </a:stretch>
          </a:blipFill>
        </p:spPr>
      </p:sp>
      <p:sp>
        <p:nvSpPr>
          <p:cNvPr id="3" name="Freeform 3"/>
          <p:cNvSpPr/>
          <p:nvPr/>
        </p:nvSpPr>
        <p:spPr>
          <a:xfrm>
            <a:off x="15755234" y="7285135"/>
            <a:ext cx="2580391" cy="2580391"/>
          </a:xfrm>
          <a:custGeom>
            <a:avLst/>
            <a:gdLst/>
            <a:ahLst/>
            <a:cxnLst/>
            <a:rect l="l" t="t" r="r" b="b"/>
            <a:pathLst>
              <a:path w="2580391" h="2580391">
                <a:moveTo>
                  <a:pt x="0" y="0"/>
                </a:moveTo>
                <a:lnTo>
                  <a:pt x="2580391" y="0"/>
                </a:lnTo>
                <a:lnTo>
                  <a:pt x="2580391" y="2580391"/>
                </a:lnTo>
                <a:lnTo>
                  <a:pt x="0" y="2580391"/>
                </a:lnTo>
                <a:lnTo>
                  <a:pt x="0" y="0"/>
                </a:lnTo>
                <a:close/>
              </a:path>
            </a:pathLst>
          </a:custGeom>
          <a:blipFill>
            <a:blip r:embed="rId3"/>
            <a:stretch>
              <a:fillRect/>
            </a:stretch>
          </a:blipFill>
        </p:spPr>
      </p:sp>
      <p:sp>
        <p:nvSpPr>
          <p:cNvPr id="4" name="TextBox 4"/>
          <p:cNvSpPr txBox="1"/>
          <p:nvPr/>
        </p:nvSpPr>
        <p:spPr>
          <a:xfrm>
            <a:off x="3962995" y="4296410"/>
            <a:ext cx="10362009" cy="795020"/>
          </a:xfrm>
          <a:prstGeom prst="rect">
            <a:avLst/>
          </a:prstGeom>
        </p:spPr>
        <p:txBody>
          <a:bodyPr lIns="0" tIns="0" rIns="0" bIns="0" rtlCol="0" anchor="t">
            <a:spAutoFit/>
          </a:bodyPr>
          <a:lstStyle/>
          <a:p>
            <a:pPr algn="ctr">
              <a:lnSpc>
                <a:spcPts val="6580"/>
              </a:lnSpc>
            </a:pPr>
            <a:r>
              <a:rPr lang="en-US" sz="4700">
                <a:solidFill>
                  <a:srgbClr val="FFFFFF"/>
                </a:solidFill>
                <a:latin typeface="Libre Baskerville"/>
                <a:ea typeface="Libre Baskerville"/>
                <a:cs typeface="Libre Baskerville"/>
                <a:sym typeface="Libre Baskerville"/>
              </a:rPr>
              <a:t>Stephan Verhoef</a:t>
            </a:r>
          </a:p>
        </p:txBody>
      </p:sp>
      <p:sp>
        <p:nvSpPr>
          <p:cNvPr id="5" name="TextBox 5"/>
          <p:cNvSpPr txBox="1"/>
          <p:nvPr/>
        </p:nvSpPr>
        <p:spPr>
          <a:xfrm>
            <a:off x="1978350" y="2429152"/>
            <a:ext cx="14331300" cy="1336671"/>
          </a:xfrm>
          <a:prstGeom prst="rect">
            <a:avLst/>
          </a:prstGeom>
        </p:spPr>
        <p:txBody>
          <a:bodyPr lIns="0" tIns="0" rIns="0" bIns="0" rtlCol="0" anchor="t">
            <a:spAutoFit/>
          </a:bodyPr>
          <a:lstStyle/>
          <a:p>
            <a:pPr algn="ctr">
              <a:lnSpc>
                <a:spcPts val="10099"/>
              </a:lnSpc>
            </a:pPr>
            <a:r>
              <a:rPr lang="en-US" sz="9999" b="1" spc="539">
                <a:solidFill>
                  <a:srgbClr val="FFFFFF"/>
                </a:solidFill>
                <a:latin typeface="Kollektif Bold"/>
                <a:ea typeface="Kollektif Bold"/>
                <a:cs typeface="Kollektif Bold"/>
                <a:sym typeface="Kollektif Bold"/>
              </a:rPr>
              <a:t>BEYOND THE BATTLE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9164282" cy="795020"/>
          </a:xfrm>
          <a:prstGeom prst="rect">
            <a:avLst/>
          </a:prstGeom>
        </p:spPr>
        <p:txBody>
          <a:bodyPr lIns="0" tIns="0" rIns="0" bIns="0" rtlCol="0" anchor="t">
            <a:spAutoFit/>
          </a:bodyPr>
          <a:lstStyle/>
          <a:p>
            <a:pPr algn="l">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Ephesians 4:11-14 (ESV)</a:t>
            </a:r>
          </a:p>
        </p:txBody>
      </p:sp>
      <p:sp>
        <p:nvSpPr>
          <p:cNvPr id="4" name="TextBox 4"/>
          <p:cNvSpPr txBox="1"/>
          <p:nvPr/>
        </p:nvSpPr>
        <p:spPr>
          <a:xfrm>
            <a:off x="1028700" y="2487311"/>
            <a:ext cx="16230600" cy="6665595"/>
          </a:xfrm>
          <a:prstGeom prst="rect">
            <a:avLst/>
          </a:prstGeom>
        </p:spPr>
        <p:txBody>
          <a:bodyPr lIns="0" tIns="0" rIns="0" bIns="0" rtlCol="0" anchor="t">
            <a:spAutoFit/>
          </a:bodyPr>
          <a:lstStyle/>
          <a:p>
            <a:pPr algn="l">
              <a:lnSpc>
                <a:spcPts val="5880"/>
              </a:lnSpc>
              <a:spcBef>
                <a:spcPct val="0"/>
              </a:spcBef>
            </a:pPr>
            <a:r>
              <a:rPr lang="en-US" sz="4200" b="1">
                <a:solidFill>
                  <a:srgbClr val="FFFFFF"/>
                </a:solidFill>
                <a:latin typeface="Glacial Indifference Bold"/>
                <a:ea typeface="Glacial Indifference Bold"/>
                <a:cs typeface="Glacial Indifference Bold"/>
                <a:sym typeface="Glacial Indifference Bold"/>
              </a:rPr>
              <a:t>11 </a:t>
            </a:r>
            <a:r>
              <a:rPr lang="en-US" sz="4200">
                <a:solidFill>
                  <a:srgbClr val="FFFFFF"/>
                </a:solidFill>
                <a:latin typeface="Glacial Indifference"/>
                <a:ea typeface="Glacial Indifference"/>
                <a:cs typeface="Glacial Indifference"/>
                <a:sym typeface="Glacial Indifference"/>
              </a:rPr>
              <a:t>And he gave the apostles, the prophets, the evangelists, the shepherds and teachers, </a:t>
            </a:r>
            <a:r>
              <a:rPr lang="en-US" sz="4200" b="1">
                <a:solidFill>
                  <a:srgbClr val="FFFFFF"/>
                </a:solidFill>
                <a:latin typeface="Glacial Indifference Bold"/>
                <a:ea typeface="Glacial Indifference Bold"/>
                <a:cs typeface="Glacial Indifference Bold"/>
                <a:sym typeface="Glacial Indifference Bold"/>
              </a:rPr>
              <a:t>12</a:t>
            </a:r>
            <a:r>
              <a:rPr lang="en-US" sz="4200">
                <a:solidFill>
                  <a:srgbClr val="FFFFFF"/>
                </a:solidFill>
                <a:latin typeface="Glacial Indifference"/>
                <a:ea typeface="Glacial Indifference"/>
                <a:cs typeface="Glacial Indifference"/>
                <a:sym typeface="Glacial Indifference"/>
              </a:rPr>
              <a:t> to equip the saints for the work of ministry, for building up the body of Christ, </a:t>
            </a:r>
            <a:r>
              <a:rPr lang="en-US" sz="4200" b="1">
                <a:solidFill>
                  <a:srgbClr val="FFFFFF"/>
                </a:solidFill>
                <a:latin typeface="Glacial Indifference Bold"/>
                <a:ea typeface="Glacial Indifference Bold"/>
                <a:cs typeface="Glacial Indifference Bold"/>
                <a:sym typeface="Glacial Indifference Bold"/>
              </a:rPr>
              <a:t>13</a:t>
            </a:r>
            <a:r>
              <a:rPr lang="en-US" sz="4200">
                <a:solidFill>
                  <a:srgbClr val="FFFFFF"/>
                </a:solidFill>
                <a:latin typeface="Glacial Indifference"/>
                <a:ea typeface="Glacial Indifference"/>
                <a:cs typeface="Glacial Indifference"/>
                <a:sym typeface="Glacial Indifference"/>
              </a:rPr>
              <a:t> until we all attain to the </a:t>
            </a:r>
            <a:r>
              <a:rPr lang="en-US" sz="4200" u="sng">
                <a:solidFill>
                  <a:srgbClr val="FFFFFF"/>
                </a:solidFill>
                <a:latin typeface="Glacial Indifference"/>
                <a:ea typeface="Glacial Indifference"/>
                <a:cs typeface="Glacial Indifference"/>
                <a:sym typeface="Glacial Indifference"/>
              </a:rPr>
              <a:t>unity of the faith</a:t>
            </a:r>
            <a:r>
              <a:rPr lang="en-US" sz="4200">
                <a:solidFill>
                  <a:srgbClr val="FFFFFF"/>
                </a:solidFill>
                <a:latin typeface="Glacial Indifference"/>
                <a:ea typeface="Glacial Indifference"/>
                <a:cs typeface="Glacial Indifference"/>
                <a:sym typeface="Glacial Indifference"/>
              </a:rPr>
              <a:t> and of the </a:t>
            </a:r>
            <a:r>
              <a:rPr lang="en-US" sz="4200" u="sng">
                <a:solidFill>
                  <a:srgbClr val="FFFFFF"/>
                </a:solidFill>
                <a:latin typeface="Glacial Indifference"/>
                <a:ea typeface="Glacial Indifference"/>
                <a:cs typeface="Glacial Indifference"/>
                <a:sym typeface="Glacial Indifference"/>
              </a:rPr>
              <a:t>knowledge of the Son of God</a:t>
            </a:r>
            <a:r>
              <a:rPr lang="en-US" sz="4200">
                <a:solidFill>
                  <a:srgbClr val="FFFFFF"/>
                </a:solidFill>
                <a:latin typeface="Glacial Indifference"/>
                <a:ea typeface="Glacial Indifference"/>
                <a:cs typeface="Glacial Indifference"/>
                <a:sym typeface="Glacial Indifference"/>
              </a:rPr>
              <a:t>, to mature manhood, to the measure of the stature of the fullness of Christ, </a:t>
            </a:r>
            <a:r>
              <a:rPr lang="en-US" sz="4200" b="1">
                <a:solidFill>
                  <a:srgbClr val="FFFFFF"/>
                </a:solidFill>
                <a:latin typeface="Glacial Indifference Bold"/>
                <a:ea typeface="Glacial Indifference Bold"/>
                <a:cs typeface="Glacial Indifference Bold"/>
                <a:sym typeface="Glacial Indifference Bold"/>
              </a:rPr>
              <a:t>14</a:t>
            </a:r>
            <a:r>
              <a:rPr lang="en-US" sz="4200">
                <a:solidFill>
                  <a:srgbClr val="FFFFFF"/>
                </a:solidFill>
                <a:latin typeface="Glacial Indifference"/>
                <a:ea typeface="Glacial Indifference"/>
                <a:cs typeface="Glacial Indifference"/>
                <a:sym typeface="Glacial Indifference"/>
              </a:rPr>
              <a:t> so that we may no longer be children, tossed to and fro by the waves and carried about by every </a:t>
            </a:r>
            <a:r>
              <a:rPr lang="en-US" sz="4200" u="sng">
                <a:solidFill>
                  <a:srgbClr val="FFFFFF"/>
                </a:solidFill>
                <a:latin typeface="Glacial Indifference"/>
                <a:ea typeface="Glacial Indifference"/>
                <a:cs typeface="Glacial Indifference"/>
                <a:sym typeface="Glacial Indifference"/>
              </a:rPr>
              <a:t>wind of doctrine</a:t>
            </a:r>
            <a:r>
              <a:rPr lang="en-US" sz="4200">
                <a:solidFill>
                  <a:srgbClr val="FFFFFF"/>
                </a:solidFill>
                <a:latin typeface="Glacial Indifference"/>
                <a:ea typeface="Glacial Indifference"/>
                <a:cs typeface="Glacial Indifference"/>
                <a:sym typeface="Glacial Indifference"/>
              </a:rPr>
              <a:t>, by </a:t>
            </a:r>
            <a:r>
              <a:rPr lang="en-US" sz="4200" u="sng">
                <a:solidFill>
                  <a:srgbClr val="FFFFFF"/>
                </a:solidFill>
                <a:latin typeface="Glacial Indifference"/>
                <a:ea typeface="Glacial Indifference"/>
                <a:cs typeface="Glacial Indifference"/>
                <a:sym typeface="Glacial Indifference"/>
              </a:rPr>
              <a:t>human cunning</a:t>
            </a:r>
            <a:r>
              <a:rPr lang="en-US" sz="4200">
                <a:solidFill>
                  <a:srgbClr val="FFFFFF"/>
                </a:solidFill>
                <a:latin typeface="Glacial Indifference"/>
                <a:ea typeface="Glacial Indifference"/>
                <a:cs typeface="Glacial Indifference"/>
                <a:sym typeface="Glacial Indifference"/>
              </a:rPr>
              <a:t>, by craftiness in </a:t>
            </a:r>
            <a:r>
              <a:rPr lang="en-US" sz="4200" u="sng">
                <a:solidFill>
                  <a:srgbClr val="FFFFFF"/>
                </a:solidFill>
                <a:latin typeface="Glacial Indifference"/>
                <a:ea typeface="Glacial Indifference"/>
                <a:cs typeface="Glacial Indifference"/>
                <a:sym typeface="Glacial Indifference"/>
              </a:rPr>
              <a:t>deceitful schemes</a:t>
            </a:r>
            <a:r>
              <a:rPr lang="en-US" sz="4200">
                <a:solidFill>
                  <a:srgbClr val="FFFFFF"/>
                </a:solidFill>
                <a:latin typeface="Glacial Indifference"/>
                <a:ea typeface="Glacial Indifference"/>
                <a:cs typeface="Glacial Indifference"/>
                <a:sym typeface="Glacial Indifference"/>
              </a:rPr>
              <a:t>. </a:t>
            </a:r>
            <a:r>
              <a:rPr lang="en-US" sz="4200" b="1">
                <a:solidFill>
                  <a:srgbClr val="FFFFFF"/>
                </a:solidFill>
                <a:latin typeface="Glacial Indifference Bold"/>
                <a:ea typeface="Glacial Indifference Bold"/>
                <a:cs typeface="Glacial Indifference Bold"/>
                <a:sym typeface="Glacial Indifference Bold"/>
              </a:rPr>
              <a:t>15</a:t>
            </a:r>
            <a:r>
              <a:rPr lang="en-US" sz="4200">
                <a:solidFill>
                  <a:srgbClr val="FFFFFF"/>
                </a:solidFill>
                <a:latin typeface="Glacial Indifference"/>
                <a:ea typeface="Glacial Indifference"/>
                <a:cs typeface="Glacial Indifference"/>
                <a:sym typeface="Glacial Indifference"/>
              </a:rPr>
              <a:t> Rather, speaking the </a:t>
            </a:r>
            <a:r>
              <a:rPr lang="en-US" sz="4200" u="sng">
                <a:solidFill>
                  <a:srgbClr val="FFFFFF"/>
                </a:solidFill>
                <a:latin typeface="Glacial Indifference"/>
                <a:ea typeface="Glacial Indifference"/>
                <a:cs typeface="Glacial Indifference"/>
                <a:sym typeface="Glacial Indifference"/>
              </a:rPr>
              <a:t>truth in love</a:t>
            </a:r>
            <a:r>
              <a:rPr lang="en-US" sz="4200">
                <a:solidFill>
                  <a:srgbClr val="FFFFFF"/>
                </a:solidFill>
                <a:latin typeface="Glacial Indifference"/>
                <a:ea typeface="Glacial Indifference"/>
                <a:cs typeface="Glacial Indifference"/>
                <a:sym typeface="Glacial Indifference"/>
              </a:rPr>
              <a:t>, we are to grow up in every way into him who is the head, into Christ,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5866090" cy="795020"/>
          </a:xfrm>
          <a:prstGeom prst="rect">
            <a:avLst/>
          </a:prstGeom>
        </p:spPr>
        <p:txBody>
          <a:bodyPr lIns="0" tIns="0" rIns="0" bIns="0" rtlCol="0" anchor="t">
            <a:spAutoFit/>
          </a:bodyPr>
          <a:lstStyle/>
          <a:p>
            <a:pPr algn="ctr">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The Armor of God</a:t>
            </a:r>
          </a:p>
        </p:txBody>
      </p:sp>
      <p:sp>
        <p:nvSpPr>
          <p:cNvPr id="4" name="TextBox 4"/>
          <p:cNvSpPr txBox="1"/>
          <p:nvPr/>
        </p:nvSpPr>
        <p:spPr>
          <a:xfrm>
            <a:off x="1028700" y="2382536"/>
            <a:ext cx="7670748" cy="5208270"/>
          </a:xfrm>
          <a:prstGeom prst="rect">
            <a:avLst/>
          </a:prstGeom>
        </p:spPr>
        <p:txBody>
          <a:bodyPr lIns="0" tIns="0" rIns="0" bIns="0" rtlCol="0" anchor="t">
            <a:spAutoFit/>
          </a:bodyPr>
          <a:lstStyle/>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Belt</a:t>
            </a:r>
          </a:p>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Breastplate </a:t>
            </a:r>
          </a:p>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Shoes</a:t>
            </a:r>
          </a:p>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Shield</a:t>
            </a:r>
          </a:p>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Helmet </a:t>
            </a:r>
          </a:p>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Sword </a:t>
            </a:r>
          </a:p>
        </p:txBody>
      </p:sp>
      <p:sp>
        <p:nvSpPr>
          <p:cNvPr id="5" name="TextBox 5"/>
          <p:cNvSpPr txBox="1"/>
          <p:nvPr/>
        </p:nvSpPr>
        <p:spPr>
          <a:xfrm>
            <a:off x="5348167" y="2382536"/>
            <a:ext cx="5225076" cy="5208270"/>
          </a:xfrm>
          <a:prstGeom prst="rect">
            <a:avLst/>
          </a:prstGeom>
        </p:spPr>
        <p:txBody>
          <a:bodyPr lIns="0" tIns="0" rIns="0" bIns="0" rtlCol="0" anchor="t">
            <a:spAutoFit/>
          </a:bodyPr>
          <a:lstStyle/>
          <a:p>
            <a:pPr algn="l">
              <a:lnSpc>
                <a:spcPts val="6930"/>
              </a:lnSpc>
            </a:pPr>
            <a:r>
              <a:rPr lang="en-US" sz="4200">
                <a:solidFill>
                  <a:srgbClr val="FFFFFF"/>
                </a:solidFill>
                <a:latin typeface="Glacial Indifference"/>
                <a:ea typeface="Glacial Indifference"/>
                <a:cs typeface="Glacial Indifference"/>
                <a:sym typeface="Glacial Indifference"/>
              </a:rPr>
              <a:t>= Truth </a:t>
            </a:r>
          </a:p>
          <a:p>
            <a:pPr algn="l">
              <a:lnSpc>
                <a:spcPts val="6930"/>
              </a:lnSpc>
            </a:pPr>
            <a:r>
              <a:rPr lang="en-US" sz="4200">
                <a:solidFill>
                  <a:srgbClr val="FFFFFF"/>
                </a:solidFill>
                <a:latin typeface="Glacial Indifference"/>
                <a:ea typeface="Glacial Indifference"/>
                <a:cs typeface="Glacial Indifference"/>
                <a:sym typeface="Glacial Indifference"/>
              </a:rPr>
              <a:t>= Righteousness </a:t>
            </a:r>
          </a:p>
          <a:p>
            <a:pPr algn="l">
              <a:lnSpc>
                <a:spcPts val="6930"/>
              </a:lnSpc>
            </a:pPr>
            <a:r>
              <a:rPr lang="en-US" sz="4200">
                <a:solidFill>
                  <a:srgbClr val="FFFFFF"/>
                </a:solidFill>
                <a:latin typeface="Glacial Indifference"/>
                <a:ea typeface="Glacial Indifference"/>
                <a:cs typeface="Glacial Indifference"/>
                <a:sym typeface="Glacial Indifference"/>
              </a:rPr>
              <a:t>= Readiness (Gospel)</a:t>
            </a:r>
          </a:p>
          <a:p>
            <a:pPr algn="l">
              <a:lnSpc>
                <a:spcPts val="6930"/>
              </a:lnSpc>
            </a:pPr>
            <a:r>
              <a:rPr lang="en-US" sz="4200">
                <a:solidFill>
                  <a:srgbClr val="FFFFFF"/>
                </a:solidFill>
                <a:latin typeface="Glacial Indifference"/>
                <a:ea typeface="Glacial Indifference"/>
                <a:cs typeface="Glacial Indifference"/>
                <a:sym typeface="Glacial Indifference"/>
              </a:rPr>
              <a:t>= Faith</a:t>
            </a:r>
          </a:p>
          <a:p>
            <a:pPr algn="l">
              <a:lnSpc>
                <a:spcPts val="6930"/>
              </a:lnSpc>
            </a:pPr>
            <a:r>
              <a:rPr lang="en-US" sz="4200">
                <a:solidFill>
                  <a:srgbClr val="FFFFFF"/>
                </a:solidFill>
                <a:latin typeface="Glacial Indifference"/>
                <a:ea typeface="Glacial Indifference"/>
                <a:cs typeface="Glacial Indifference"/>
                <a:sym typeface="Glacial Indifference"/>
              </a:rPr>
              <a:t>= Salvation   </a:t>
            </a:r>
          </a:p>
          <a:p>
            <a:pPr algn="l">
              <a:lnSpc>
                <a:spcPts val="6930"/>
              </a:lnSpc>
            </a:pPr>
            <a:r>
              <a:rPr lang="en-US" sz="4200">
                <a:solidFill>
                  <a:srgbClr val="FFFFFF"/>
                </a:solidFill>
                <a:latin typeface="Glacial Indifference"/>
                <a:ea typeface="Glacial Indifference"/>
                <a:cs typeface="Glacial Indifference"/>
                <a:sym typeface="Glacial Indifference"/>
              </a:rPr>
              <a:t>= Spirit (Scripture)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Freeform 3"/>
          <p:cNvSpPr/>
          <p:nvPr/>
        </p:nvSpPr>
        <p:spPr>
          <a:xfrm>
            <a:off x="9979596" y="2794770"/>
            <a:ext cx="7195389" cy="7195389"/>
          </a:xfrm>
          <a:custGeom>
            <a:avLst/>
            <a:gdLst/>
            <a:ahLst/>
            <a:cxnLst/>
            <a:rect l="l" t="t" r="r" b="b"/>
            <a:pathLst>
              <a:path w="7195389" h="7195389">
                <a:moveTo>
                  <a:pt x="0" y="0"/>
                </a:moveTo>
                <a:lnTo>
                  <a:pt x="7195389" y="0"/>
                </a:lnTo>
                <a:lnTo>
                  <a:pt x="7195389" y="7195389"/>
                </a:lnTo>
                <a:lnTo>
                  <a:pt x="0" y="7195389"/>
                </a:lnTo>
                <a:lnTo>
                  <a:pt x="0" y="0"/>
                </a:lnTo>
                <a:close/>
              </a:path>
            </a:pathLst>
          </a:custGeom>
          <a:blipFill>
            <a:blip r:embed="rId3"/>
            <a:stretch>
              <a:fillRect/>
            </a:stretch>
          </a:blipFill>
        </p:spPr>
      </p:sp>
      <p:sp>
        <p:nvSpPr>
          <p:cNvPr id="4" name="Freeform 4"/>
          <p:cNvSpPr/>
          <p:nvPr/>
        </p:nvSpPr>
        <p:spPr>
          <a:xfrm>
            <a:off x="788238" y="2794770"/>
            <a:ext cx="9191358" cy="3079105"/>
          </a:xfrm>
          <a:custGeom>
            <a:avLst/>
            <a:gdLst/>
            <a:ahLst/>
            <a:cxnLst/>
            <a:rect l="l" t="t" r="r" b="b"/>
            <a:pathLst>
              <a:path w="9191358" h="3079105">
                <a:moveTo>
                  <a:pt x="0" y="0"/>
                </a:moveTo>
                <a:lnTo>
                  <a:pt x="9191358" y="0"/>
                </a:lnTo>
                <a:lnTo>
                  <a:pt x="9191358" y="3079105"/>
                </a:lnTo>
                <a:lnTo>
                  <a:pt x="0" y="3079105"/>
                </a:lnTo>
                <a:lnTo>
                  <a:pt x="0" y="0"/>
                </a:lnTo>
                <a:close/>
              </a:path>
            </a:pathLst>
          </a:custGeom>
          <a:blipFill>
            <a:blip r:embed="rId4"/>
            <a:stretch>
              <a:fillRect/>
            </a:stretch>
          </a:blipFill>
        </p:spPr>
      </p:sp>
      <p:sp>
        <p:nvSpPr>
          <p:cNvPr id="5" name="Freeform 5"/>
          <p:cNvSpPr/>
          <p:nvPr/>
        </p:nvSpPr>
        <p:spPr>
          <a:xfrm>
            <a:off x="788238" y="5873875"/>
            <a:ext cx="9191358" cy="4116284"/>
          </a:xfrm>
          <a:custGeom>
            <a:avLst/>
            <a:gdLst/>
            <a:ahLst/>
            <a:cxnLst/>
            <a:rect l="l" t="t" r="r" b="b"/>
            <a:pathLst>
              <a:path w="9191358" h="4116284">
                <a:moveTo>
                  <a:pt x="0" y="0"/>
                </a:moveTo>
                <a:lnTo>
                  <a:pt x="9191358" y="0"/>
                </a:lnTo>
                <a:lnTo>
                  <a:pt x="9191358" y="4116284"/>
                </a:lnTo>
                <a:lnTo>
                  <a:pt x="0" y="4116284"/>
                </a:lnTo>
                <a:lnTo>
                  <a:pt x="0" y="0"/>
                </a:lnTo>
                <a:close/>
              </a:path>
            </a:pathLst>
          </a:custGeom>
          <a:blipFill>
            <a:blip r:embed="rId5"/>
            <a:stretch>
              <a:fillRect t="-11506" r="-62" b="-37354"/>
            </a:stretch>
          </a:blipFill>
        </p:spPr>
      </p:sp>
      <p:sp>
        <p:nvSpPr>
          <p:cNvPr id="6" name="TextBox 6"/>
          <p:cNvSpPr txBox="1"/>
          <p:nvPr/>
        </p:nvSpPr>
        <p:spPr>
          <a:xfrm>
            <a:off x="1028700" y="942975"/>
            <a:ext cx="5866090" cy="795020"/>
          </a:xfrm>
          <a:prstGeom prst="rect">
            <a:avLst/>
          </a:prstGeom>
        </p:spPr>
        <p:txBody>
          <a:bodyPr lIns="0" tIns="0" rIns="0" bIns="0" rtlCol="0" anchor="t">
            <a:spAutoFit/>
          </a:bodyPr>
          <a:lstStyle/>
          <a:p>
            <a:pPr algn="ctr">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The Armor of God</a:t>
            </a:r>
          </a:p>
        </p:txBody>
      </p:sp>
      <p:sp>
        <p:nvSpPr>
          <p:cNvPr id="7" name="TextBox 7"/>
          <p:cNvSpPr txBox="1"/>
          <p:nvPr/>
        </p:nvSpPr>
        <p:spPr>
          <a:xfrm>
            <a:off x="797763" y="1939425"/>
            <a:ext cx="2597010" cy="826770"/>
          </a:xfrm>
          <a:prstGeom prst="rect">
            <a:avLst/>
          </a:prstGeom>
        </p:spPr>
        <p:txBody>
          <a:bodyPr lIns="0" tIns="0" rIns="0" bIns="0" rtlCol="0" anchor="t">
            <a:spAutoFit/>
          </a:bodyPr>
          <a:lstStyle/>
          <a:p>
            <a:pPr algn="ctr">
              <a:lnSpc>
                <a:spcPts val="6930"/>
              </a:lnSpc>
            </a:pPr>
            <a:r>
              <a:rPr lang="en-US" sz="4200" i="1">
                <a:solidFill>
                  <a:srgbClr val="FFFFFF"/>
                </a:solidFill>
                <a:latin typeface="Glacial Indifference Italics"/>
                <a:ea typeface="Glacial Indifference Italics"/>
                <a:cs typeface="Glacial Indifference Italics"/>
                <a:sym typeface="Glacial Indifference Italics"/>
              </a:rPr>
              <a:t>machaira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9143923" cy="795020"/>
          </a:xfrm>
          <a:prstGeom prst="rect">
            <a:avLst/>
          </a:prstGeom>
        </p:spPr>
        <p:txBody>
          <a:bodyPr lIns="0" tIns="0" rIns="0" bIns="0" rtlCol="0" anchor="t">
            <a:spAutoFit/>
          </a:bodyPr>
          <a:lstStyle/>
          <a:p>
            <a:pPr algn="just">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2 Corinthians 10:3-5 (ESV)</a:t>
            </a:r>
          </a:p>
        </p:txBody>
      </p:sp>
      <p:sp>
        <p:nvSpPr>
          <p:cNvPr id="4" name="TextBox 4"/>
          <p:cNvSpPr txBox="1"/>
          <p:nvPr/>
        </p:nvSpPr>
        <p:spPr>
          <a:xfrm>
            <a:off x="1028700" y="2487311"/>
            <a:ext cx="16230600" cy="3693795"/>
          </a:xfrm>
          <a:prstGeom prst="rect">
            <a:avLst/>
          </a:prstGeom>
        </p:spPr>
        <p:txBody>
          <a:bodyPr lIns="0" tIns="0" rIns="0" bIns="0" rtlCol="0" anchor="t">
            <a:spAutoFit/>
          </a:bodyPr>
          <a:lstStyle/>
          <a:p>
            <a:pPr algn="l">
              <a:lnSpc>
                <a:spcPts val="5880"/>
              </a:lnSpc>
              <a:spcBef>
                <a:spcPct val="0"/>
              </a:spcBef>
            </a:pPr>
            <a:r>
              <a:rPr lang="en-US" sz="4200" b="1">
                <a:solidFill>
                  <a:srgbClr val="FFFFFF"/>
                </a:solidFill>
                <a:latin typeface="Glacial Indifference Bold"/>
                <a:ea typeface="Glacial Indifference Bold"/>
                <a:cs typeface="Glacial Indifference Bold"/>
                <a:sym typeface="Glacial Indifference Bold"/>
              </a:rPr>
              <a:t>3</a:t>
            </a:r>
            <a:r>
              <a:rPr lang="en-US" sz="4200">
                <a:solidFill>
                  <a:srgbClr val="FFFFFF"/>
                </a:solidFill>
                <a:latin typeface="Glacial Indifference"/>
                <a:ea typeface="Glacial Indifference"/>
                <a:cs typeface="Glacial Indifference"/>
                <a:sym typeface="Glacial Indifference"/>
              </a:rPr>
              <a:t> For though we walk in the flesh, we are not waging war according to the flesh. </a:t>
            </a:r>
            <a:r>
              <a:rPr lang="en-US" sz="4200" b="1">
                <a:solidFill>
                  <a:srgbClr val="FFFFFF"/>
                </a:solidFill>
                <a:latin typeface="Glacial Indifference Bold"/>
                <a:ea typeface="Glacial Indifference Bold"/>
                <a:cs typeface="Glacial Indifference Bold"/>
                <a:sym typeface="Glacial Indifference Bold"/>
              </a:rPr>
              <a:t>4</a:t>
            </a:r>
            <a:r>
              <a:rPr lang="en-US" sz="4200">
                <a:solidFill>
                  <a:srgbClr val="FFFFFF"/>
                </a:solidFill>
                <a:latin typeface="Glacial Indifference"/>
                <a:ea typeface="Glacial Indifference"/>
                <a:cs typeface="Glacial Indifference"/>
                <a:sym typeface="Glacial Indifference"/>
              </a:rPr>
              <a:t> For the weapons of our warfare are not of the flesh but have divine power to </a:t>
            </a:r>
            <a:r>
              <a:rPr lang="en-US" sz="4200" u="sng">
                <a:solidFill>
                  <a:srgbClr val="FFFFFF"/>
                </a:solidFill>
                <a:latin typeface="Glacial Indifference"/>
                <a:ea typeface="Glacial Indifference"/>
                <a:cs typeface="Glacial Indifference"/>
                <a:sym typeface="Glacial Indifference"/>
              </a:rPr>
              <a:t>destroy strongholds</a:t>
            </a:r>
            <a:r>
              <a:rPr lang="en-US" sz="4200">
                <a:solidFill>
                  <a:srgbClr val="FFFFFF"/>
                </a:solidFill>
                <a:latin typeface="Glacial Indifference"/>
                <a:ea typeface="Glacial Indifference"/>
                <a:cs typeface="Glacial Indifference"/>
                <a:sym typeface="Glacial Indifference"/>
              </a:rPr>
              <a:t>. </a:t>
            </a:r>
            <a:r>
              <a:rPr lang="en-US" sz="4200" b="1">
                <a:solidFill>
                  <a:srgbClr val="FFFFFF"/>
                </a:solidFill>
                <a:latin typeface="Glacial Indifference Bold"/>
                <a:ea typeface="Glacial Indifference Bold"/>
                <a:cs typeface="Glacial Indifference Bold"/>
                <a:sym typeface="Glacial Indifference Bold"/>
              </a:rPr>
              <a:t>5</a:t>
            </a:r>
            <a:r>
              <a:rPr lang="en-US" sz="4200">
                <a:solidFill>
                  <a:srgbClr val="FFFFFF"/>
                </a:solidFill>
                <a:latin typeface="Glacial Indifference"/>
                <a:ea typeface="Glacial Indifference"/>
                <a:cs typeface="Glacial Indifference"/>
                <a:sym typeface="Glacial Indifference"/>
              </a:rPr>
              <a:t> We </a:t>
            </a:r>
            <a:r>
              <a:rPr lang="en-US" sz="4200" u="sng">
                <a:solidFill>
                  <a:srgbClr val="FFFFFF"/>
                </a:solidFill>
                <a:latin typeface="Glacial Indifference"/>
                <a:ea typeface="Glacial Indifference"/>
                <a:cs typeface="Glacial Indifference"/>
                <a:sym typeface="Glacial Indifference"/>
              </a:rPr>
              <a:t>destroy arguments</a:t>
            </a:r>
            <a:r>
              <a:rPr lang="en-US" sz="4200">
                <a:solidFill>
                  <a:srgbClr val="FFFFFF"/>
                </a:solidFill>
                <a:latin typeface="Glacial Indifference"/>
                <a:ea typeface="Glacial Indifference"/>
                <a:cs typeface="Glacial Indifference"/>
                <a:sym typeface="Glacial Indifference"/>
              </a:rPr>
              <a:t> and every lofty opinion raised against the knowledge of God, and </a:t>
            </a:r>
            <a:r>
              <a:rPr lang="en-US" sz="4200" u="sng">
                <a:solidFill>
                  <a:srgbClr val="FFFFFF"/>
                </a:solidFill>
                <a:latin typeface="Glacial Indifference"/>
                <a:ea typeface="Glacial Indifference"/>
                <a:cs typeface="Glacial Indifference"/>
                <a:sym typeface="Glacial Indifference"/>
              </a:rPr>
              <a:t>take every thought captive</a:t>
            </a:r>
            <a:r>
              <a:rPr lang="en-US" sz="4200">
                <a:solidFill>
                  <a:srgbClr val="FFFFFF"/>
                </a:solidFill>
                <a:latin typeface="Glacial Indifference"/>
                <a:ea typeface="Glacial Indifference"/>
                <a:cs typeface="Glacial Indifference"/>
                <a:sym typeface="Glacial Indifference"/>
              </a:rPr>
              <a:t> to obey Christ.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7528259" cy="795020"/>
          </a:xfrm>
          <a:prstGeom prst="rect">
            <a:avLst/>
          </a:prstGeom>
        </p:spPr>
        <p:txBody>
          <a:bodyPr lIns="0" tIns="0" rIns="0" bIns="0" rtlCol="0" anchor="t">
            <a:spAutoFit/>
          </a:bodyPr>
          <a:lstStyle/>
          <a:p>
            <a:pPr algn="l">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Isaiah 59:17  (ESV)</a:t>
            </a:r>
          </a:p>
        </p:txBody>
      </p:sp>
      <p:sp>
        <p:nvSpPr>
          <p:cNvPr id="4" name="TextBox 4"/>
          <p:cNvSpPr txBox="1"/>
          <p:nvPr/>
        </p:nvSpPr>
        <p:spPr>
          <a:xfrm>
            <a:off x="1028700" y="2487311"/>
            <a:ext cx="16230600" cy="2950845"/>
          </a:xfrm>
          <a:prstGeom prst="rect">
            <a:avLst/>
          </a:prstGeom>
        </p:spPr>
        <p:txBody>
          <a:bodyPr lIns="0" tIns="0" rIns="0" bIns="0" rtlCol="0" anchor="t">
            <a:spAutoFit/>
          </a:bodyPr>
          <a:lstStyle/>
          <a:p>
            <a:pPr algn="l">
              <a:lnSpc>
                <a:spcPts val="5880"/>
              </a:lnSpc>
            </a:pPr>
            <a:r>
              <a:rPr lang="en-US" sz="4200">
                <a:solidFill>
                  <a:srgbClr val="FFFFFF"/>
                </a:solidFill>
                <a:latin typeface="Glacial Indifference"/>
                <a:ea typeface="Glacial Indifference"/>
                <a:cs typeface="Glacial Indifference"/>
                <a:sym typeface="Glacial Indifference"/>
              </a:rPr>
              <a:t>He put on righteousness as a breastplate,</a:t>
            </a:r>
          </a:p>
          <a:p>
            <a:pPr algn="l">
              <a:lnSpc>
                <a:spcPts val="5880"/>
              </a:lnSpc>
            </a:pPr>
            <a:r>
              <a:rPr lang="en-US" sz="4200">
                <a:solidFill>
                  <a:srgbClr val="FFFFFF"/>
                </a:solidFill>
                <a:latin typeface="Glacial Indifference"/>
                <a:ea typeface="Glacial Indifference"/>
                <a:cs typeface="Glacial Indifference"/>
                <a:sym typeface="Glacial Indifference"/>
              </a:rPr>
              <a:t>    and a helmet of salvation on his head;</a:t>
            </a:r>
          </a:p>
          <a:p>
            <a:pPr algn="l">
              <a:lnSpc>
                <a:spcPts val="5880"/>
              </a:lnSpc>
            </a:pPr>
            <a:r>
              <a:rPr lang="en-US" sz="4200">
                <a:solidFill>
                  <a:srgbClr val="FFFFFF"/>
                </a:solidFill>
                <a:latin typeface="Glacial Indifference"/>
                <a:ea typeface="Glacial Indifference"/>
                <a:cs typeface="Glacial Indifference"/>
                <a:sym typeface="Glacial Indifference"/>
              </a:rPr>
              <a:t>he put on garments of vengeance for clothing,</a:t>
            </a:r>
          </a:p>
          <a:p>
            <a:pPr algn="l">
              <a:lnSpc>
                <a:spcPts val="5880"/>
              </a:lnSpc>
              <a:spcBef>
                <a:spcPct val="0"/>
              </a:spcBef>
            </a:pPr>
            <a:r>
              <a:rPr lang="en-US" sz="4200">
                <a:solidFill>
                  <a:srgbClr val="FFFFFF"/>
                </a:solidFill>
                <a:latin typeface="Glacial Indifference"/>
                <a:ea typeface="Glacial Indifference"/>
                <a:cs typeface="Glacial Indifference"/>
                <a:sym typeface="Glacial Indifference"/>
              </a:rPr>
              <a:t>    and wrapped himself in zeal as a cloak.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6739735" cy="795020"/>
          </a:xfrm>
          <a:prstGeom prst="rect">
            <a:avLst/>
          </a:prstGeom>
        </p:spPr>
        <p:txBody>
          <a:bodyPr lIns="0" tIns="0" rIns="0" bIns="0" rtlCol="0" anchor="t">
            <a:spAutoFit/>
          </a:bodyPr>
          <a:lstStyle/>
          <a:p>
            <a:pPr algn="l">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Reflective Questions</a:t>
            </a:r>
          </a:p>
        </p:txBody>
      </p:sp>
      <p:sp>
        <p:nvSpPr>
          <p:cNvPr id="4" name="TextBox 4"/>
          <p:cNvSpPr txBox="1"/>
          <p:nvPr/>
        </p:nvSpPr>
        <p:spPr>
          <a:xfrm>
            <a:off x="1028700" y="2496836"/>
            <a:ext cx="15758141" cy="2171700"/>
          </a:xfrm>
          <a:prstGeom prst="rect">
            <a:avLst/>
          </a:prstGeom>
        </p:spPr>
        <p:txBody>
          <a:bodyPr lIns="0" tIns="0" rIns="0" bIns="0" rtlCol="0" anchor="t">
            <a:spAutoFit/>
          </a:bodyPr>
          <a:lstStyle/>
          <a:p>
            <a:pPr algn="just">
              <a:lnSpc>
                <a:spcPts val="6299"/>
              </a:lnSpc>
            </a:pPr>
            <a:r>
              <a:rPr lang="en-US" sz="4499">
                <a:solidFill>
                  <a:srgbClr val="FFFFFF"/>
                </a:solidFill>
                <a:latin typeface="Glacial Indifference"/>
                <a:ea typeface="Glacial Indifference"/>
                <a:cs typeface="Glacial Indifference"/>
                <a:sym typeface="Glacial Indifference"/>
              </a:rPr>
              <a:t>1. Are you still or have you ever been in Jesus?</a:t>
            </a:r>
          </a:p>
          <a:p>
            <a:pPr algn="just">
              <a:lnSpc>
                <a:spcPts val="4900"/>
              </a:lnSpc>
            </a:pPr>
            <a:endParaRPr lang="en-US" sz="4499">
              <a:solidFill>
                <a:srgbClr val="FFFFFF"/>
              </a:solidFill>
              <a:latin typeface="Glacial Indifference"/>
              <a:ea typeface="Glacial Indifference"/>
              <a:cs typeface="Glacial Indifference"/>
              <a:sym typeface="Glacial Indifference"/>
            </a:endParaRPr>
          </a:p>
          <a:p>
            <a:pPr algn="l">
              <a:lnSpc>
                <a:spcPts val="6299"/>
              </a:lnSpc>
            </a:pPr>
            <a:r>
              <a:rPr lang="en-US" sz="4499">
                <a:solidFill>
                  <a:srgbClr val="FFFFFF"/>
                </a:solidFill>
                <a:latin typeface="Glacial Indifference"/>
                <a:ea typeface="Glacial Indifference"/>
                <a:cs typeface="Glacial Indifference"/>
                <a:sym typeface="Glacial Indifference"/>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6739735" cy="795020"/>
          </a:xfrm>
          <a:prstGeom prst="rect">
            <a:avLst/>
          </a:prstGeom>
        </p:spPr>
        <p:txBody>
          <a:bodyPr lIns="0" tIns="0" rIns="0" bIns="0" rtlCol="0" anchor="t">
            <a:spAutoFit/>
          </a:bodyPr>
          <a:lstStyle/>
          <a:p>
            <a:pPr algn="l">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Reflective Questions</a:t>
            </a:r>
          </a:p>
        </p:txBody>
      </p:sp>
      <p:sp>
        <p:nvSpPr>
          <p:cNvPr id="4" name="TextBox 4"/>
          <p:cNvSpPr txBox="1"/>
          <p:nvPr/>
        </p:nvSpPr>
        <p:spPr>
          <a:xfrm>
            <a:off x="1028700" y="2496836"/>
            <a:ext cx="15758141" cy="3594100"/>
          </a:xfrm>
          <a:prstGeom prst="rect">
            <a:avLst/>
          </a:prstGeom>
        </p:spPr>
        <p:txBody>
          <a:bodyPr lIns="0" tIns="0" rIns="0" bIns="0" rtlCol="0" anchor="t">
            <a:spAutoFit/>
          </a:bodyPr>
          <a:lstStyle/>
          <a:p>
            <a:pPr algn="just">
              <a:lnSpc>
                <a:spcPts val="6299"/>
              </a:lnSpc>
            </a:pPr>
            <a:r>
              <a:rPr lang="en-US" sz="4499">
                <a:solidFill>
                  <a:srgbClr val="FFFFFF"/>
                </a:solidFill>
                <a:latin typeface="Glacial Indifference"/>
                <a:ea typeface="Glacial Indifference"/>
                <a:cs typeface="Glacial Indifference"/>
                <a:sym typeface="Glacial Indifference"/>
              </a:rPr>
              <a:t>1. Are you still or have you ever been in Jesus?</a:t>
            </a:r>
          </a:p>
          <a:p>
            <a:pPr algn="just">
              <a:lnSpc>
                <a:spcPts val="4900"/>
              </a:lnSpc>
            </a:pPr>
            <a:endParaRPr lang="en-US" sz="4499">
              <a:solidFill>
                <a:srgbClr val="FFFFFF"/>
              </a:solidFill>
              <a:latin typeface="Glacial Indifference"/>
              <a:ea typeface="Glacial Indifference"/>
              <a:cs typeface="Glacial Indifference"/>
              <a:sym typeface="Glacial Indifference"/>
            </a:endParaRPr>
          </a:p>
          <a:p>
            <a:pPr algn="l">
              <a:lnSpc>
                <a:spcPts val="6299"/>
              </a:lnSpc>
            </a:pPr>
            <a:r>
              <a:rPr lang="en-US" sz="4499">
                <a:solidFill>
                  <a:srgbClr val="FFFFFF"/>
                </a:solidFill>
                <a:latin typeface="Glacial Indifference"/>
                <a:ea typeface="Glacial Indifference"/>
                <a:cs typeface="Glacial Indifference"/>
                <a:sym typeface="Glacial Indifference"/>
              </a:rPr>
              <a:t>2. How do we handle false teachers or people that have been </a:t>
            </a:r>
          </a:p>
          <a:p>
            <a:pPr algn="l">
              <a:lnSpc>
                <a:spcPts val="6299"/>
              </a:lnSpc>
            </a:pPr>
            <a:r>
              <a:rPr lang="en-US" sz="4499">
                <a:solidFill>
                  <a:srgbClr val="FFFFFF"/>
                </a:solidFill>
                <a:latin typeface="Glacial Indifference"/>
                <a:ea typeface="Glacial Indifference"/>
                <a:cs typeface="Glacial Indifference"/>
                <a:sym typeface="Glacial Indifference"/>
              </a:rPr>
              <a:t>    led astray?</a:t>
            </a:r>
          </a:p>
          <a:p>
            <a:pPr algn="l">
              <a:lnSpc>
                <a:spcPts val="4900"/>
              </a:lnSpc>
            </a:pPr>
            <a:endParaRPr lang="en-US" sz="4499">
              <a:solidFill>
                <a:srgbClr val="FFFFFF"/>
              </a:solidFill>
              <a:latin typeface="Glacial Indifference"/>
              <a:ea typeface="Glacial Indifference"/>
              <a:cs typeface="Glacial Indifference"/>
              <a:sym typeface="Glacial Indifferenc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6739735" cy="795020"/>
          </a:xfrm>
          <a:prstGeom prst="rect">
            <a:avLst/>
          </a:prstGeom>
        </p:spPr>
        <p:txBody>
          <a:bodyPr lIns="0" tIns="0" rIns="0" bIns="0" rtlCol="0" anchor="t">
            <a:spAutoFit/>
          </a:bodyPr>
          <a:lstStyle/>
          <a:p>
            <a:pPr algn="l">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Reflective Questions</a:t>
            </a:r>
          </a:p>
        </p:txBody>
      </p:sp>
      <p:sp>
        <p:nvSpPr>
          <p:cNvPr id="4" name="TextBox 4"/>
          <p:cNvSpPr txBox="1"/>
          <p:nvPr/>
        </p:nvSpPr>
        <p:spPr>
          <a:xfrm>
            <a:off x="1028700" y="2496836"/>
            <a:ext cx="15758141" cy="5162550"/>
          </a:xfrm>
          <a:prstGeom prst="rect">
            <a:avLst/>
          </a:prstGeom>
        </p:spPr>
        <p:txBody>
          <a:bodyPr lIns="0" tIns="0" rIns="0" bIns="0" rtlCol="0" anchor="t">
            <a:spAutoFit/>
          </a:bodyPr>
          <a:lstStyle/>
          <a:p>
            <a:pPr algn="just">
              <a:lnSpc>
                <a:spcPts val="6299"/>
              </a:lnSpc>
            </a:pPr>
            <a:r>
              <a:rPr lang="en-US" sz="4499">
                <a:solidFill>
                  <a:srgbClr val="FFFFFF"/>
                </a:solidFill>
                <a:latin typeface="Glacial Indifference"/>
                <a:ea typeface="Glacial Indifference"/>
                <a:cs typeface="Glacial Indifference"/>
                <a:sym typeface="Glacial Indifference"/>
              </a:rPr>
              <a:t>1. Are you still or have you ever been in Jesus?</a:t>
            </a:r>
          </a:p>
          <a:p>
            <a:pPr algn="just">
              <a:lnSpc>
                <a:spcPts val="4900"/>
              </a:lnSpc>
            </a:pPr>
            <a:endParaRPr lang="en-US" sz="4499">
              <a:solidFill>
                <a:srgbClr val="FFFFFF"/>
              </a:solidFill>
              <a:latin typeface="Glacial Indifference"/>
              <a:ea typeface="Glacial Indifference"/>
              <a:cs typeface="Glacial Indifference"/>
              <a:sym typeface="Glacial Indifference"/>
            </a:endParaRPr>
          </a:p>
          <a:p>
            <a:pPr algn="l">
              <a:lnSpc>
                <a:spcPts val="6299"/>
              </a:lnSpc>
            </a:pPr>
            <a:r>
              <a:rPr lang="en-US" sz="4499">
                <a:solidFill>
                  <a:srgbClr val="FFFFFF"/>
                </a:solidFill>
                <a:latin typeface="Glacial Indifference"/>
                <a:ea typeface="Glacial Indifference"/>
                <a:cs typeface="Glacial Indifference"/>
                <a:sym typeface="Glacial Indifference"/>
              </a:rPr>
              <a:t>2. How do we handle false teachers or people that have been </a:t>
            </a:r>
          </a:p>
          <a:p>
            <a:pPr algn="l">
              <a:lnSpc>
                <a:spcPts val="6299"/>
              </a:lnSpc>
            </a:pPr>
            <a:r>
              <a:rPr lang="en-US" sz="4499">
                <a:solidFill>
                  <a:srgbClr val="FFFFFF"/>
                </a:solidFill>
                <a:latin typeface="Glacial Indifference"/>
                <a:ea typeface="Glacial Indifference"/>
                <a:cs typeface="Glacial Indifference"/>
                <a:sym typeface="Glacial Indifference"/>
              </a:rPr>
              <a:t>    led astray?</a:t>
            </a:r>
          </a:p>
          <a:p>
            <a:pPr algn="l">
              <a:lnSpc>
                <a:spcPts val="4900"/>
              </a:lnSpc>
            </a:pPr>
            <a:endParaRPr lang="en-US" sz="4499">
              <a:solidFill>
                <a:srgbClr val="FFFFFF"/>
              </a:solidFill>
              <a:latin typeface="Glacial Indifference"/>
              <a:ea typeface="Glacial Indifference"/>
              <a:cs typeface="Glacial Indifference"/>
              <a:sym typeface="Glacial Indifference"/>
            </a:endParaRPr>
          </a:p>
          <a:p>
            <a:pPr algn="l">
              <a:lnSpc>
                <a:spcPts val="6299"/>
              </a:lnSpc>
            </a:pPr>
            <a:r>
              <a:rPr lang="en-US" sz="4499">
                <a:solidFill>
                  <a:srgbClr val="FFFFFF"/>
                </a:solidFill>
                <a:latin typeface="Glacial Indifference"/>
                <a:ea typeface="Glacial Indifference"/>
                <a:cs typeface="Glacial Indifference"/>
                <a:sym typeface="Glacial Indifference"/>
              </a:rPr>
              <a:t>3. Are you open to correction if you are the one that has been </a:t>
            </a:r>
          </a:p>
          <a:p>
            <a:pPr algn="l">
              <a:lnSpc>
                <a:spcPts val="6299"/>
              </a:lnSpc>
            </a:pPr>
            <a:r>
              <a:rPr lang="en-US" sz="4499">
                <a:solidFill>
                  <a:srgbClr val="FFFFFF"/>
                </a:solidFill>
                <a:latin typeface="Glacial Indifference"/>
                <a:ea typeface="Glacial Indifference"/>
                <a:cs typeface="Glacial Indifference"/>
                <a:sym typeface="Glacial Indifference"/>
              </a:rPr>
              <a:t>    led astray?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4269740"/>
            <a:ext cx="16230600" cy="1837055"/>
          </a:xfrm>
          <a:prstGeom prst="rect">
            <a:avLst/>
          </a:prstGeom>
        </p:spPr>
        <p:txBody>
          <a:bodyPr lIns="0" tIns="0" rIns="0" bIns="0" rtlCol="0" anchor="t">
            <a:spAutoFit/>
          </a:bodyPr>
          <a:lstStyle/>
          <a:p>
            <a:pPr algn="ctr">
              <a:lnSpc>
                <a:spcPts val="7419"/>
              </a:lnSpc>
              <a:spcBef>
                <a:spcPct val="0"/>
              </a:spcBef>
            </a:pPr>
            <a:r>
              <a:rPr lang="en-US" sz="5299" b="1">
                <a:solidFill>
                  <a:srgbClr val="FFFFFF"/>
                </a:solidFill>
                <a:latin typeface="Libre Baskerville Bold"/>
                <a:ea typeface="Libre Baskerville Bold"/>
                <a:cs typeface="Libre Baskerville Bold"/>
                <a:sym typeface="Libre Baskerville Bold"/>
              </a:rPr>
              <a:t>How do false teachers and battle</a:t>
            </a:r>
          </a:p>
          <a:p>
            <a:pPr algn="ctr">
              <a:lnSpc>
                <a:spcPts val="7419"/>
              </a:lnSpc>
              <a:spcBef>
                <a:spcPct val="0"/>
              </a:spcBef>
            </a:pPr>
            <a:r>
              <a:rPr lang="en-US" sz="5299" b="1">
                <a:solidFill>
                  <a:srgbClr val="FFFFFF"/>
                </a:solidFill>
                <a:latin typeface="Libre Baskerville Bold"/>
                <a:ea typeface="Libre Baskerville Bold"/>
                <a:cs typeface="Libre Baskerville Bold"/>
                <a:sym typeface="Libre Baskerville Bold"/>
              </a:rPr>
              <a:t>connect with one another?</a:t>
            </a:r>
          </a:p>
        </p:txBody>
      </p:sp>
      <p:sp>
        <p:nvSpPr>
          <p:cNvPr id="4" name="Freeform 4"/>
          <p:cNvSpPr/>
          <p:nvPr/>
        </p:nvSpPr>
        <p:spPr>
          <a:xfrm>
            <a:off x="18763851" y="8974585"/>
            <a:ext cx="1663264" cy="1663264"/>
          </a:xfrm>
          <a:custGeom>
            <a:avLst/>
            <a:gdLst/>
            <a:ahLst/>
            <a:cxnLst/>
            <a:rect l="l" t="t" r="r" b="b"/>
            <a:pathLst>
              <a:path w="1663264" h="1663264">
                <a:moveTo>
                  <a:pt x="0" y="0"/>
                </a:moveTo>
                <a:lnTo>
                  <a:pt x="1663264" y="0"/>
                </a:lnTo>
                <a:lnTo>
                  <a:pt x="1663264" y="1663264"/>
                </a:lnTo>
                <a:lnTo>
                  <a:pt x="0" y="1663264"/>
                </a:lnTo>
                <a:lnTo>
                  <a:pt x="0" y="0"/>
                </a:lnTo>
                <a:close/>
              </a:path>
            </a:pathLst>
          </a:custGeom>
          <a:blipFill>
            <a:blip r:embed="rId3"/>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7129496" cy="795020"/>
          </a:xfrm>
          <a:prstGeom prst="rect">
            <a:avLst/>
          </a:prstGeom>
        </p:spPr>
        <p:txBody>
          <a:bodyPr lIns="0" tIns="0" rIns="0" bIns="0" rtlCol="0" anchor="t">
            <a:spAutoFit/>
          </a:bodyPr>
          <a:lstStyle/>
          <a:p>
            <a:pPr algn="l">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2 Peter 2:2 (ESV)</a:t>
            </a:r>
          </a:p>
        </p:txBody>
      </p:sp>
      <p:sp>
        <p:nvSpPr>
          <p:cNvPr id="4" name="TextBox 4"/>
          <p:cNvSpPr txBox="1"/>
          <p:nvPr/>
        </p:nvSpPr>
        <p:spPr>
          <a:xfrm>
            <a:off x="1028700" y="2487311"/>
            <a:ext cx="16230600" cy="1464945"/>
          </a:xfrm>
          <a:prstGeom prst="rect">
            <a:avLst/>
          </a:prstGeom>
        </p:spPr>
        <p:txBody>
          <a:bodyPr lIns="0" tIns="0" rIns="0" bIns="0" rtlCol="0" anchor="t">
            <a:spAutoFit/>
          </a:bodyPr>
          <a:lstStyle/>
          <a:p>
            <a:pPr algn="l">
              <a:lnSpc>
                <a:spcPts val="5880"/>
              </a:lnSpc>
              <a:spcBef>
                <a:spcPct val="0"/>
              </a:spcBef>
            </a:pPr>
            <a:r>
              <a:rPr lang="en-US" sz="4200" b="1">
                <a:solidFill>
                  <a:srgbClr val="FFFFFF"/>
                </a:solidFill>
                <a:latin typeface="Glacial Indifference Bold"/>
                <a:ea typeface="Glacial Indifference Bold"/>
                <a:cs typeface="Glacial Indifference Bold"/>
                <a:sym typeface="Glacial Indifference Bold"/>
              </a:rPr>
              <a:t>2</a:t>
            </a:r>
            <a:r>
              <a:rPr lang="en-US" sz="4200">
                <a:solidFill>
                  <a:srgbClr val="FFFFFF"/>
                </a:solidFill>
                <a:latin typeface="Glacial Indifference"/>
                <a:ea typeface="Glacial Indifference"/>
                <a:cs typeface="Glacial Indifference"/>
                <a:sym typeface="Glacial Indifference"/>
              </a:rPr>
              <a:t> And many will follow their sensuality, and because of them the way of truth will be blasphemed.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7627883" cy="795020"/>
          </a:xfrm>
          <a:prstGeom prst="rect">
            <a:avLst/>
          </a:prstGeom>
        </p:spPr>
        <p:txBody>
          <a:bodyPr lIns="0" tIns="0" rIns="0" bIns="0" rtlCol="0" anchor="t">
            <a:spAutoFit/>
          </a:bodyPr>
          <a:lstStyle/>
          <a:p>
            <a:pPr algn="l">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Ephesians 6:10-18 (ESV)</a:t>
            </a:r>
          </a:p>
        </p:txBody>
      </p:sp>
      <p:sp>
        <p:nvSpPr>
          <p:cNvPr id="4" name="TextBox 4"/>
          <p:cNvSpPr txBox="1"/>
          <p:nvPr/>
        </p:nvSpPr>
        <p:spPr>
          <a:xfrm>
            <a:off x="1028700" y="2487311"/>
            <a:ext cx="16230600" cy="5922645"/>
          </a:xfrm>
          <a:prstGeom prst="rect">
            <a:avLst/>
          </a:prstGeom>
        </p:spPr>
        <p:txBody>
          <a:bodyPr lIns="0" tIns="0" rIns="0" bIns="0" rtlCol="0" anchor="t">
            <a:spAutoFit/>
          </a:bodyPr>
          <a:lstStyle/>
          <a:p>
            <a:pPr algn="l">
              <a:lnSpc>
                <a:spcPts val="5880"/>
              </a:lnSpc>
              <a:spcBef>
                <a:spcPct val="0"/>
              </a:spcBef>
            </a:pPr>
            <a:r>
              <a:rPr lang="en-US" sz="4200" b="1">
                <a:solidFill>
                  <a:srgbClr val="FFFFFF"/>
                </a:solidFill>
                <a:latin typeface="Glacial Indifference Bold"/>
                <a:ea typeface="Glacial Indifference Bold"/>
                <a:cs typeface="Glacial Indifference Bold"/>
                <a:sym typeface="Glacial Indifference Bold"/>
              </a:rPr>
              <a:t>10 </a:t>
            </a:r>
            <a:r>
              <a:rPr lang="en-US" sz="4200">
                <a:solidFill>
                  <a:srgbClr val="FFFFFF"/>
                </a:solidFill>
                <a:latin typeface="Glacial Indifference"/>
                <a:ea typeface="Glacial Indifference"/>
                <a:cs typeface="Glacial Indifference"/>
                <a:sym typeface="Glacial Indifference"/>
              </a:rPr>
              <a:t>Finally, be strong in the Lord and in the strength of his might. </a:t>
            </a:r>
            <a:r>
              <a:rPr lang="en-US" sz="4200" b="1">
                <a:solidFill>
                  <a:srgbClr val="FFFFFF"/>
                </a:solidFill>
                <a:latin typeface="Glacial Indifference Bold"/>
                <a:ea typeface="Glacial Indifference Bold"/>
                <a:cs typeface="Glacial Indifference Bold"/>
                <a:sym typeface="Glacial Indifference Bold"/>
              </a:rPr>
              <a:t>11</a:t>
            </a:r>
            <a:r>
              <a:rPr lang="en-US" sz="4200">
                <a:solidFill>
                  <a:srgbClr val="FFFFFF"/>
                </a:solidFill>
                <a:latin typeface="Glacial Indifference"/>
                <a:ea typeface="Glacial Indifference"/>
                <a:cs typeface="Glacial Indifference"/>
                <a:sym typeface="Glacial Indifference"/>
              </a:rPr>
              <a:t> Put on the whole armor of God, that you may be able to stand against the schemes of the devil. </a:t>
            </a:r>
            <a:r>
              <a:rPr lang="en-US" sz="4200" b="1">
                <a:solidFill>
                  <a:srgbClr val="FFFFFF"/>
                </a:solidFill>
                <a:latin typeface="Glacial Indifference Bold"/>
                <a:ea typeface="Glacial Indifference Bold"/>
                <a:cs typeface="Glacial Indifference Bold"/>
                <a:sym typeface="Glacial Indifference Bold"/>
              </a:rPr>
              <a:t>12</a:t>
            </a:r>
            <a:r>
              <a:rPr lang="en-US" sz="4200">
                <a:solidFill>
                  <a:srgbClr val="FFFFFF"/>
                </a:solidFill>
                <a:latin typeface="Glacial Indifference"/>
                <a:ea typeface="Glacial Indifference"/>
                <a:cs typeface="Glacial Indifference"/>
                <a:sym typeface="Glacial Indifference"/>
              </a:rPr>
              <a:t> For we do not wrestle against flesh and blood, but against the rulers, against the authorities, against the cosmic powers over this present darkness, against the spiritual forces of evil in the heavenly places. </a:t>
            </a:r>
            <a:r>
              <a:rPr lang="en-US" sz="4200" b="1">
                <a:solidFill>
                  <a:srgbClr val="FFFFFF"/>
                </a:solidFill>
                <a:latin typeface="Glacial Indifference Bold"/>
                <a:ea typeface="Glacial Indifference Bold"/>
                <a:cs typeface="Glacial Indifference Bold"/>
                <a:sym typeface="Glacial Indifference Bold"/>
              </a:rPr>
              <a:t>13</a:t>
            </a:r>
            <a:r>
              <a:rPr lang="en-US" sz="4200">
                <a:solidFill>
                  <a:srgbClr val="FFFFFF"/>
                </a:solidFill>
                <a:latin typeface="Glacial Indifference"/>
                <a:ea typeface="Glacial Indifference"/>
                <a:cs typeface="Glacial Indifference"/>
                <a:sym typeface="Glacial Indifference"/>
              </a:rPr>
              <a:t> Therefore take up the whole armor of God, that you may be able to withstand in the evil day, and having done all, to stand firm.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9510540" cy="795020"/>
          </a:xfrm>
          <a:prstGeom prst="rect">
            <a:avLst/>
          </a:prstGeom>
        </p:spPr>
        <p:txBody>
          <a:bodyPr lIns="0" tIns="0" rIns="0" bIns="0" rtlCol="0" anchor="t">
            <a:spAutoFit/>
          </a:bodyPr>
          <a:lstStyle/>
          <a:p>
            <a:pPr algn="l">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Ephesians 6:10-18 (ESV)</a:t>
            </a:r>
          </a:p>
        </p:txBody>
      </p:sp>
      <p:sp>
        <p:nvSpPr>
          <p:cNvPr id="4" name="TextBox 4"/>
          <p:cNvSpPr txBox="1"/>
          <p:nvPr/>
        </p:nvSpPr>
        <p:spPr>
          <a:xfrm>
            <a:off x="1028700" y="2487311"/>
            <a:ext cx="16230600" cy="6665595"/>
          </a:xfrm>
          <a:prstGeom prst="rect">
            <a:avLst/>
          </a:prstGeom>
        </p:spPr>
        <p:txBody>
          <a:bodyPr lIns="0" tIns="0" rIns="0" bIns="0" rtlCol="0" anchor="t">
            <a:spAutoFit/>
          </a:bodyPr>
          <a:lstStyle/>
          <a:p>
            <a:pPr algn="l">
              <a:lnSpc>
                <a:spcPts val="5880"/>
              </a:lnSpc>
              <a:spcBef>
                <a:spcPct val="0"/>
              </a:spcBef>
            </a:pPr>
            <a:r>
              <a:rPr lang="en-US" sz="4200" b="1">
                <a:solidFill>
                  <a:srgbClr val="FFFFFF"/>
                </a:solidFill>
                <a:latin typeface="Glacial Indifference Bold"/>
                <a:ea typeface="Glacial Indifference Bold"/>
                <a:cs typeface="Glacial Indifference Bold"/>
                <a:sym typeface="Glacial Indifference Bold"/>
              </a:rPr>
              <a:t>14 </a:t>
            </a:r>
            <a:r>
              <a:rPr lang="en-US" sz="4200">
                <a:solidFill>
                  <a:srgbClr val="FFFFFF"/>
                </a:solidFill>
                <a:latin typeface="Glacial Indifference"/>
                <a:ea typeface="Glacial Indifference"/>
                <a:cs typeface="Glacial Indifference"/>
                <a:sym typeface="Glacial Indifference"/>
              </a:rPr>
              <a:t>Stand therefore, having fastened on the belt of truth, and having put on the breastplate of righteousness,</a:t>
            </a:r>
            <a:r>
              <a:rPr lang="en-US" sz="4200" b="1">
                <a:solidFill>
                  <a:srgbClr val="FFFFFF"/>
                </a:solidFill>
                <a:latin typeface="Glacial Indifference Bold"/>
                <a:ea typeface="Glacial Indifference Bold"/>
                <a:cs typeface="Glacial Indifference Bold"/>
                <a:sym typeface="Glacial Indifference Bold"/>
              </a:rPr>
              <a:t> 15 </a:t>
            </a:r>
            <a:r>
              <a:rPr lang="en-US" sz="4200">
                <a:solidFill>
                  <a:srgbClr val="FFFFFF"/>
                </a:solidFill>
                <a:latin typeface="Glacial Indifference"/>
                <a:ea typeface="Glacial Indifference"/>
                <a:cs typeface="Glacial Indifference"/>
                <a:sym typeface="Glacial Indifference"/>
              </a:rPr>
              <a:t>and, as shoes for your feet, having put on the readiness given by the gospel of peace. </a:t>
            </a:r>
            <a:r>
              <a:rPr lang="en-US" sz="4200" b="1">
                <a:solidFill>
                  <a:srgbClr val="FFFFFF"/>
                </a:solidFill>
                <a:latin typeface="Glacial Indifference Bold"/>
                <a:ea typeface="Glacial Indifference Bold"/>
                <a:cs typeface="Glacial Indifference Bold"/>
                <a:sym typeface="Glacial Indifference Bold"/>
              </a:rPr>
              <a:t>16 </a:t>
            </a:r>
            <a:r>
              <a:rPr lang="en-US" sz="4200">
                <a:solidFill>
                  <a:srgbClr val="FFFFFF"/>
                </a:solidFill>
                <a:latin typeface="Glacial Indifference"/>
                <a:ea typeface="Glacial Indifference"/>
                <a:cs typeface="Glacial Indifference"/>
                <a:sym typeface="Glacial Indifference"/>
              </a:rPr>
              <a:t>In all circumstances take up the shield of faith, with which you can extinguish all the flaming darts of the evil one; </a:t>
            </a:r>
            <a:r>
              <a:rPr lang="en-US" sz="4200" b="1">
                <a:solidFill>
                  <a:srgbClr val="FFFFFF"/>
                </a:solidFill>
                <a:latin typeface="Glacial Indifference Bold"/>
                <a:ea typeface="Glacial Indifference Bold"/>
                <a:cs typeface="Glacial Indifference Bold"/>
                <a:sym typeface="Glacial Indifference Bold"/>
              </a:rPr>
              <a:t>17 </a:t>
            </a:r>
            <a:r>
              <a:rPr lang="en-US" sz="4200">
                <a:solidFill>
                  <a:srgbClr val="FFFFFF"/>
                </a:solidFill>
                <a:latin typeface="Glacial Indifference"/>
                <a:ea typeface="Glacial Indifference"/>
                <a:cs typeface="Glacial Indifference"/>
                <a:sym typeface="Glacial Indifference"/>
              </a:rPr>
              <a:t>and take the helmet of salvation, and the sword of the Spirit, which is the word of God, </a:t>
            </a:r>
            <a:r>
              <a:rPr lang="en-US" sz="4200" b="1">
                <a:solidFill>
                  <a:srgbClr val="FFFFFF"/>
                </a:solidFill>
                <a:latin typeface="Glacial Indifference Bold"/>
                <a:ea typeface="Glacial Indifference Bold"/>
                <a:cs typeface="Glacial Indifference Bold"/>
                <a:sym typeface="Glacial Indifference Bold"/>
              </a:rPr>
              <a:t>18 </a:t>
            </a:r>
            <a:r>
              <a:rPr lang="en-US" sz="4200">
                <a:solidFill>
                  <a:srgbClr val="FFFFFF"/>
                </a:solidFill>
                <a:latin typeface="Glacial Indifference"/>
                <a:ea typeface="Glacial Indifference"/>
                <a:cs typeface="Glacial Indifference"/>
                <a:sym typeface="Glacial Indifference"/>
              </a:rPr>
              <a:t>praying at all times in the Spirit, with all prayer and supplication. To that end, keep alert with all perseverance, making supplication for all the saints.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9260448" cy="795020"/>
          </a:xfrm>
          <a:prstGeom prst="rect">
            <a:avLst/>
          </a:prstGeom>
        </p:spPr>
        <p:txBody>
          <a:bodyPr lIns="0" tIns="0" rIns="0" bIns="0" rtlCol="0" anchor="t">
            <a:spAutoFit/>
          </a:bodyPr>
          <a:lstStyle/>
          <a:p>
            <a:pPr algn="l">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Ephesians 6:10-12 (ESV)</a:t>
            </a:r>
          </a:p>
        </p:txBody>
      </p:sp>
      <p:sp>
        <p:nvSpPr>
          <p:cNvPr id="4" name="TextBox 4"/>
          <p:cNvSpPr txBox="1"/>
          <p:nvPr/>
        </p:nvSpPr>
        <p:spPr>
          <a:xfrm>
            <a:off x="1028700" y="2487311"/>
            <a:ext cx="16230600" cy="4436745"/>
          </a:xfrm>
          <a:prstGeom prst="rect">
            <a:avLst/>
          </a:prstGeom>
        </p:spPr>
        <p:txBody>
          <a:bodyPr lIns="0" tIns="0" rIns="0" bIns="0" rtlCol="0" anchor="t">
            <a:spAutoFit/>
          </a:bodyPr>
          <a:lstStyle/>
          <a:p>
            <a:pPr algn="l">
              <a:lnSpc>
                <a:spcPts val="5880"/>
              </a:lnSpc>
              <a:spcBef>
                <a:spcPct val="0"/>
              </a:spcBef>
            </a:pPr>
            <a:r>
              <a:rPr lang="en-US" sz="4200" b="1">
                <a:solidFill>
                  <a:srgbClr val="FFFFFF"/>
                </a:solidFill>
                <a:latin typeface="Glacial Indifference Bold"/>
                <a:ea typeface="Glacial Indifference Bold"/>
                <a:cs typeface="Glacial Indifference Bold"/>
                <a:sym typeface="Glacial Indifference Bold"/>
              </a:rPr>
              <a:t>10 </a:t>
            </a:r>
            <a:r>
              <a:rPr lang="en-US" sz="4200">
                <a:solidFill>
                  <a:srgbClr val="FFFFFF"/>
                </a:solidFill>
                <a:latin typeface="Glacial Indifference"/>
                <a:ea typeface="Glacial Indifference"/>
                <a:cs typeface="Glacial Indifference"/>
                <a:sym typeface="Glacial Indifference"/>
              </a:rPr>
              <a:t>Finally, be </a:t>
            </a:r>
            <a:r>
              <a:rPr lang="en-US" sz="4200" u="sng">
                <a:solidFill>
                  <a:srgbClr val="FFFFFF"/>
                </a:solidFill>
                <a:latin typeface="Glacial Indifference"/>
                <a:ea typeface="Glacial Indifference"/>
                <a:cs typeface="Glacial Indifference"/>
                <a:sym typeface="Glacial Indifference"/>
              </a:rPr>
              <a:t>strong in the Lord</a:t>
            </a:r>
            <a:r>
              <a:rPr lang="en-US" sz="4200">
                <a:solidFill>
                  <a:srgbClr val="FFFFFF"/>
                </a:solidFill>
                <a:latin typeface="Glacial Indifference"/>
                <a:ea typeface="Glacial Indifference"/>
                <a:cs typeface="Glacial Indifference"/>
                <a:sym typeface="Glacial Indifference"/>
              </a:rPr>
              <a:t> and in the strength of his might. </a:t>
            </a:r>
            <a:r>
              <a:rPr lang="en-US" sz="4200" b="1">
                <a:solidFill>
                  <a:srgbClr val="FFFFFF"/>
                </a:solidFill>
                <a:latin typeface="Glacial Indifference Bold"/>
                <a:ea typeface="Glacial Indifference Bold"/>
                <a:cs typeface="Glacial Indifference Bold"/>
                <a:sym typeface="Glacial Indifference Bold"/>
              </a:rPr>
              <a:t>11</a:t>
            </a:r>
            <a:r>
              <a:rPr lang="en-US" sz="4200">
                <a:solidFill>
                  <a:srgbClr val="FFFFFF"/>
                </a:solidFill>
                <a:latin typeface="Glacial Indifference"/>
                <a:ea typeface="Glacial Indifference"/>
                <a:cs typeface="Glacial Indifference"/>
                <a:sym typeface="Glacial Indifference"/>
              </a:rPr>
              <a:t> Put on the whole armor of God, that you may be able to stand against the </a:t>
            </a:r>
            <a:r>
              <a:rPr lang="en-US" sz="4200" u="sng">
                <a:solidFill>
                  <a:srgbClr val="FFFFFF"/>
                </a:solidFill>
                <a:latin typeface="Glacial Indifference"/>
                <a:ea typeface="Glacial Indifference"/>
                <a:cs typeface="Glacial Indifference"/>
                <a:sym typeface="Glacial Indifference"/>
              </a:rPr>
              <a:t>schemes of the devil</a:t>
            </a:r>
            <a:r>
              <a:rPr lang="en-US" sz="4200">
                <a:solidFill>
                  <a:srgbClr val="FFFFFF"/>
                </a:solidFill>
                <a:latin typeface="Glacial Indifference"/>
                <a:ea typeface="Glacial Indifference"/>
                <a:cs typeface="Glacial Indifference"/>
                <a:sym typeface="Glacial Indifference"/>
              </a:rPr>
              <a:t>. </a:t>
            </a:r>
            <a:r>
              <a:rPr lang="en-US" sz="4200" b="1">
                <a:solidFill>
                  <a:srgbClr val="FFFFFF"/>
                </a:solidFill>
                <a:latin typeface="Glacial Indifference Bold"/>
                <a:ea typeface="Glacial Indifference Bold"/>
                <a:cs typeface="Glacial Indifference Bold"/>
                <a:sym typeface="Glacial Indifference Bold"/>
              </a:rPr>
              <a:t>12</a:t>
            </a:r>
            <a:r>
              <a:rPr lang="en-US" sz="4200">
                <a:solidFill>
                  <a:srgbClr val="FFFFFF"/>
                </a:solidFill>
                <a:latin typeface="Glacial Indifference"/>
                <a:ea typeface="Glacial Indifference"/>
                <a:cs typeface="Glacial Indifference"/>
                <a:sym typeface="Glacial Indifference"/>
              </a:rPr>
              <a:t> For we</a:t>
            </a:r>
            <a:r>
              <a:rPr lang="en-US" sz="4200" b="1">
                <a:solidFill>
                  <a:srgbClr val="FFFFFF"/>
                </a:solidFill>
                <a:latin typeface="Glacial Indifference Bold"/>
                <a:ea typeface="Glacial Indifference Bold"/>
                <a:cs typeface="Glacial Indifference Bold"/>
                <a:sym typeface="Glacial Indifference Bold"/>
              </a:rPr>
              <a:t> </a:t>
            </a:r>
            <a:r>
              <a:rPr lang="en-US" sz="4200" b="1" u="sng">
                <a:solidFill>
                  <a:srgbClr val="FFFFFF"/>
                </a:solidFill>
                <a:latin typeface="Glacial Indifference Bold"/>
                <a:ea typeface="Glacial Indifference Bold"/>
                <a:cs typeface="Glacial Indifference Bold"/>
                <a:sym typeface="Glacial Indifference Bold"/>
              </a:rPr>
              <a:t>do not</a:t>
            </a:r>
            <a:r>
              <a:rPr lang="en-US" sz="4200" b="1">
                <a:solidFill>
                  <a:srgbClr val="FFFFFF"/>
                </a:solidFill>
                <a:latin typeface="Glacial Indifference Bold"/>
                <a:ea typeface="Glacial Indifference Bold"/>
                <a:cs typeface="Glacial Indifference Bold"/>
                <a:sym typeface="Glacial Indifference Bold"/>
              </a:rPr>
              <a:t> </a:t>
            </a:r>
            <a:r>
              <a:rPr lang="en-US" sz="4200">
                <a:solidFill>
                  <a:srgbClr val="FFFFFF"/>
                </a:solidFill>
                <a:latin typeface="Glacial Indifference"/>
                <a:ea typeface="Glacial Indifference"/>
                <a:cs typeface="Glacial Indifference"/>
                <a:sym typeface="Glacial Indifference"/>
              </a:rPr>
              <a:t>wrestle against flesh and blood, but against the </a:t>
            </a:r>
            <a:r>
              <a:rPr lang="en-US" sz="4200" u="sng">
                <a:solidFill>
                  <a:srgbClr val="FFFFFF"/>
                </a:solidFill>
                <a:latin typeface="Glacial Indifference"/>
                <a:ea typeface="Glacial Indifference"/>
                <a:cs typeface="Glacial Indifference"/>
                <a:sym typeface="Glacial Indifference"/>
              </a:rPr>
              <a:t>rulers</a:t>
            </a:r>
            <a:r>
              <a:rPr lang="en-US" sz="4200">
                <a:solidFill>
                  <a:srgbClr val="FFFFFF"/>
                </a:solidFill>
                <a:latin typeface="Glacial Indifference"/>
                <a:ea typeface="Glacial Indifference"/>
                <a:cs typeface="Glacial Indifference"/>
                <a:sym typeface="Glacial Indifference"/>
              </a:rPr>
              <a:t>, against the </a:t>
            </a:r>
            <a:r>
              <a:rPr lang="en-US" sz="4200" u="sng">
                <a:solidFill>
                  <a:srgbClr val="FFFFFF"/>
                </a:solidFill>
                <a:latin typeface="Glacial Indifference"/>
                <a:ea typeface="Glacial Indifference"/>
                <a:cs typeface="Glacial Indifference"/>
                <a:sym typeface="Glacial Indifference"/>
              </a:rPr>
              <a:t>authorities</a:t>
            </a:r>
            <a:r>
              <a:rPr lang="en-US" sz="4200">
                <a:solidFill>
                  <a:srgbClr val="FFFFFF"/>
                </a:solidFill>
                <a:latin typeface="Glacial Indifference"/>
                <a:ea typeface="Glacial Indifference"/>
                <a:cs typeface="Glacial Indifference"/>
                <a:sym typeface="Glacial Indifference"/>
              </a:rPr>
              <a:t>, against the </a:t>
            </a:r>
            <a:r>
              <a:rPr lang="en-US" sz="4200" u="sng">
                <a:solidFill>
                  <a:srgbClr val="FFFFFF"/>
                </a:solidFill>
                <a:latin typeface="Glacial Indifference"/>
                <a:ea typeface="Glacial Indifference"/>
                <a:cs typeface="Glacial Indifference"/>
                <a:sym typeface="Glacial Indifference"/>
              </a:rPr>
              <a:t>cosmic powers over this present darkness</a:t>
            </a:r>
            <a:r>
              <a:rPr lang="en-US" sz="4200">
                <a:solidFill>
                  <a:srgbClr val="FFFFFF"/>
                </a:solidFill>
                <a:latin typeface="Glacial Indifference"/>
                <a:ea typeface="Glacial Indifference"/>
                <a:cs typeface="Glacial Indifference"/>
                <a:sym typeface="Glacial Indifference"/>
              </a:rPr>
              <a:t>, against the </a:t>
            </a:r>
            <a:r>
              <a:rPr lang="en-US" sz="4200" u="sng">
                <a:solidFill>
                  <a:srgbClr val="FFFFFF"/>
                </a:solidFill>
                <a:latin typeface="Glacial Indifference"/>
                <a:ea typeface="Glacial Indifference"/>
                <a:cs typeface="Glacial Indifference"/>
                <a:sym typeface="Glacial Indifference"/>
              </a:rPr>
              <a:t>spiritual forces of evil</a:t>
            </a:r>
            <a:r>
              <a:rPr lang="en-US" sz="4200">
                <a:solidFill>
                  <a:srgbClr val="FFFFFF"/>
                </a:solidFill>
                <a:latin typeface="Glacial Indifference"/>
                <a:ea typeface="Glacial Indifference"/>
                <a:cs typeface="Glacial Indifference"/>
                <a:sym typeface="Glacial Indifference"/>
              </a:rPr>
              <a:t> in the heavenly places.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9178203" cy="795020"/>
          </a:xfrm>
          <a:prstGeom prst="rect">
            <a:avLst/>
          </a:prstGeom>
        </p:spPr>
        <p:txBody>
          <a:bodyPr lIns="0" tIns="0" rIns="0" bIns="0" rtlCol="0" anchor="t">
            <a:spAutoFit/>
          </a:bodyPr>
          <a:lstStyle/>
          <a:p>
            <a:pPr algn="l">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2 Timothy 2: 25b - 26  (ESV)</a:t>
            </a:r>
          </a:p>
        </p:txBody>
      </p:sp>
      <p:sp>
        <p:nvSpPr>
          <p:cNvPr id="4" name="TextBox 4"/>
          <p:cNvSpPr txBox="1"/>
          <p:nvPr/>
        </p:nvSpPr>
        <p:spPr>
          <a:xfrm>
            <a:off x="1028700" y="2487311"/>
            <a:ext cx="16230600" cy="2207895"/>
          </a:xfrm>
          <a:prstGeom prst="rect">
            <a:avLst/>
          </a:prstGeom>
        </p:spPr>
        <p:txBody>
          <a:bodyPr lIns="0" tIns="0" rIns="0" bIns="0" rtlCol="0" anchor="t">
            <a:spAutoFit/>
          </a:bodyPr>
          <a:lstStyle/>
          <a:p>
            <a:pPr algn="l">
              <a:lnSpc>
                <a:spcPts val="5880"/>
              </a:lnSpc>
              <a:spcBef>
                <a:spcPct val="0"/>
              </a:spcBef>
            </a:pPr>
            <a:r>
              <a:rPr lang="en-US" sz="4200" b="1">
                <a:solidFill>
                  <a:srgbClr val="FFFFFF"/>
                </a:solidFill>
                <a:latin typeface="Glacial Indifference Bold"/>
                <a:ea typeface="Glacial Indifference Bold"/>
                <a:cs typeface="Glacial Indifference Bold"/>
                <a:sym typeface="Glacial Indifference Bold"/>
              </a:rPr>
              <a:t>25b</a:t>
            </a:r>
            <a:r>
              <a:rPr lang="en-US" sz="4200">
                <a:solidFill>
                  <a:srgbClr val="FFFFFF"/>
                </a:solidFill>
                <a:latin typeface="Glacial Indifference"/>
                <a:ea typeface="Glacial Indifference"/>
                <a:cs typeface="Glacial Indifference"/>
                <a:sym typeface="Glacial Indifference"/>
              </a:rPr>
              <a:t> God may perhaps grant them repentance leading to a knowledge of the truth, </a:t>
            </a:r>
            <a:r>
              <a:rPr lang="en-US" sz="4200" b="1">
                <a:solidFill>
                  <a:srgbClr val="FFFFFF"/>
                </a:solidFill>
                <a:latin typeface="Glacial Indifference Bold"/>
                <a:ea typeface="Glacial Indifference Bold"/>
                <a:cs typeface="Glacial Indifference Bold"/>
                <a:sym typeface="Glacial Indifference Bold"/>
              </a:rPr>
              <a:t>26 </a:t>
            </a:r>
            <a:r>
              <a:rPr lang="en-US" sz="4200">
                <a:solidFill>
                  <a:srgbClr val="FFFFFF"/>
                </a:solidFill>
                <a:latin typeface="Glacial Indifference"/>
                <a:ea typeface="Glacial Indifference"/>
                <a:cs typeface="Glacial Indifference"/>
                <a:sym typeface="Glacial Indifference"/>
              </a:rPr>
              <a:t>and they may come to their senses and escape from the </a:t>
            </a:r>
            <a:r>
              <a:rPr lang="en-US" sz="4200" u="sng">
                <a:solidFill>
                  <a:srgbClr val="FFFFFF"/>
                </a:solidFill>
                <a:latin typeface="Glacial Indifference"/>
                <a:ea typeface="Glacial Indifference"/>
                <a:cs typeface="Glacial Indifference"/>
                <a:sym typeface="Glacial Indifference"/>
              </a:rPr>
              <a:t>snare of the devil</a:t>
            </a:r>
            <a:r>
              <a:rPr lang="en-US" sz="4200">
                <a:solidFill>
                  <a:srgbClr val="FFFFFF"/>
                </a:solidFill>
                <a:latin typeface="Glacial Indifference"/>
                <a:ea typeface="Glacial Indifference"/>
                <a:cs typeface="Glacial Indifference"/>
                <a:sym typeface="Glacial Indifference"/>
              </a:rPr>
              <a:t>, after </a:t>
            </a:r>
            <a:r>
              <a:rPr lang="en-US" sz="4200" u="sng">
                <a:solidFill>
                  <a:srgbClr val="FFFFFF"/>
                </a:solidFill>
                <a:latin typeface="Glacial Indifference"/>
                <a:ea typeface="Glacial Indifference"/>
                <a:cs typeface="Glacial Indifference"/>
                <a:sym typeface="Glacial Indifference"/>
              </a:rPr>
              <a:t>being captured by him</a:t>
            </a:r>
            <a:r>
              <a:rPr lang="en-US" sz="4200">
                <a:solidFill>
                  <a:srgbClr val="FFFFFF"/>
                </a:solidFill>
                <a:latin typeface="Glacial Indifference"/>
                <a:ea typeface="Glacial Indifference"/>
                <a:cs typeface="Glacial Indifference"/>
                <a:sym typeface="Glacial Indifference"/>
              </a:rPr>
              <a:t> to do his will.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7363149" cy="795020"/>
          </a:xfrm>
          <a:prstGeom prst="rect">
            <a:avLst/>
          </a:prstGeom>
        </p:spPr>
        <p:txBody>
          <a:bodyPr lIns="0" tIns="0" rIns="0" bIns="0" rtlCol="0" anchor="t">
            <a:spAutoFit/>
          </a:bodyPr>
          <a:lstStyle/>
          <a:p>
            <a:pPr algn="ctr">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Ephesians 6:13-17 (ESV)</a:t>
            </a:r>
          </a:p>
        </p:txBody>
      </p:sp>
      <p:sp>
        <p:nvSpPr>
          <p:cNvPr id="4" name="TextBox 4"/>
          <p:cNvSpPr txBox="1"/>
          <p:nvPr/>
        </p:nvSpPr>
        <p:spPr>
          <a:xfrm>
            <a:off x="1028700" y="2487311"/>
            <a:ext cx="16461597" cy="5922645"/>
          </a:xfrm>
          <a:prstGeom prst="rect">
            <a:avLst/>
          </a:prstGeom>
        </p:spPr>
        <p:txBody>
          <a:bodyPr lIns="0" tIns="0" rIns="0" bIns="0" rtlCol="0" anchor="t">
            <a:spAutoFit/>
          </a:bodyPr>
          <a:lstStyle/>
          <a:p>
            <a:pPr algn="l">
              <a:lnSpc>
                <a:spcPts val="5880"/>
              </a:lnSpc>
              <a:spcBef>
                <a:spcPct val="0"/>
              </a:spcBef>
            </a:pPr>
            <a:r>
              <a:rPr lang="en-US" sz="4200" b="1">
                <a:solidFill>
                  <a:srgbClr val="FFFFFF"/>
                </a:solidFill>
                <a:latin typeface="Glacial Indifference Bold"/>
                <a:ea typeface="Glacial Indifference Bold"/>
                <a:cs typeface="Glacial Indifference Bold"/>
                <a:sym typeface="Glacial Indifference Bold"/>
              </a:rPr>
              <a:t>13 </a:t>
            </a:r>
            <a:r>
              <a:rPr lang="en-US" sz="4200">
                <a:solidFill>
                  <a:srgbClr val="FFFFFF"/>
                </a:solidFill>
                <a:latin typeface="Glacial Indifference"/>
                <a:ea typeface="Glacial Indifference"/>
                <a:cs typeface="Glacial Indifference"/>
                <a:sym typeface="Glacial Indifference"/>
              </a:rPr>
              <a:t>Therefore take up the whole armor of God, that you may be able to withstand in the evil day, and having done all, to stand firm. </a:t>
            </a:r>
            <a:r>
              <a:rPr lang="en-US" sz="4200" b="1">
                <a:solidFill>
                  <a:srgbClr val="FFFFFF"/>
                </a:solidFill>
                <a:latin typeface="Glacial Indifference Bold"/>
                <a:ea typeface="Glacial Indifference Bold"/>
                <a:cs typeface="Glacial Indifference Bold"/>
                <a:sym typeface="Glacial Indifference Bold"/>
              </a:rPr>
              <a:t>14 </a:t>
            </a:r>
            <a:r>
              <a:rPr lang="en-US" sz="4200">
                <a:solidFill>
                  <a:srgbClr val="FFFFFF"/>
                </a:solidFill>
                <a:latin typeface="Glacial Indifference"/>
                <a:ea typeface="Glacial Indifference"/>
                <a:cs typeface="Glacial Indifference"/>
                <a:sym typeface="Glacial Indifference"/>
              </a:rPr>
              <a:t>Stand therefore, having fastened on the </a:t>
            </a:r>
            <a:r>
              <a:rPr lang="en-US" sz="4200" u="sng">
                <a:solidFill>
                  <a:srgbClr val="FFFFFF"/>
                </a:solidFill>
                <a:latin typeface="Glacial Indifference"/>
                <a:ea typeface="Glacial Indifference"/>
                <a:cs typeface="Glacial Indifference"/>
                <a:sym typeface="Glacial Indifference"/>
              </a:rPr>
              <a:t>belt of truth</a:t>
            </a:r>
            <a:r>
              <a:rPr lang="en-US" sz="4200">
                <a:solidFill>
                  <a:srgbClr val="FFFFFF"/>
                </a:solidFill>
                <a:latin typeface="Glacial Indifference"/>
                <a:ea typeface="Glacial Indifference"/>
                <a:cs typeface="Glacial Indifference"/>
                <a:sym typeface="Glacial Indifference"/>
              </a:rPr>
              <a:t>, and having put on the </a:t>
            </a:r>
            <a:r>
              <a:rPr lang="en-US" sz="4200" u="sng">
                <a:solidFill>
                  <a:srgbClr val="FFFFFF"/>
                </a:solidFill>
                <a:latin typeface="Glacial Indifference"/>
                <a:ea typeface="Glacial Indifference"/>
                <a:cs typeface="Glacial Indifference"/>
                <a:sym typeface="Glacial Indifference"/>
              </a:rPr>
              <a:t>breastplate of righteousness</a:t>
            </a:r>
            <a:r>
              <a:rPr lang="en-US" sz="4200">
                <a:solidFill>
                  <a:srgbClr val="FFFFFF"/>
                </a:solidFill>
                <a:latin typeface="Glacial Indifference"/>
                <a:ea typeface="Glacial Indifference"/>
                <a:cs typeface="Glacial Indifference"/>
                <a:sym typeface="Glacial Indifference"/>
              </a:rPr>
              <a:t>,</a:t>
            </a:r>
            <a:r>
              <a:rPr lang="en-US" sz="4200" b="1">
                <a:solidFill>
                  <a:srgbClr val="FFFFFF"/>
                </a:solidFill>
                <a:latin typeface="Glacial Indifference Bold"/>
                <a:ea typeface="Glacial Indifference Bold"/>
                <a:cs typeface="Glacial Indifference Bold"/>
                <a:sym typeface="Glacial Indifference Bold"/>
              </a:rPr>
              <a:t> 15 </a:t>
            </a:r>
            <a:r>
              <a:rPr lang="en-US" sz="4200">
                <a:solidFill>
                  <a:srgbClr val="FFFFFF"/>
                </a:solidFill>
                <a:latin typeface="Glacial Indifference"/>
                <a:ea typeface="Glacial Indifference"/>
                <a:cs typeface="Glacial Indifference"/>
                <a:sym typeface="Glacial Indifference"/>
              </a:rPr>
              <a:t>and, as </a:t>
            </a:r>
            <a:r>
              <a:rPr lang="en-US" sz="4200" u="sng">
                <a:solidFill>
                  <a:srgbClr val="FFFFFF"/>
                </a:solidFill>
                <a:latin typeface="Glacial Indifference"/>
                <a:ea typeface="Glacial Indifference"/>
                <a:cs typeface="Glacial Indifference"/>
                <a:sym typeface="Glacial Indifference"/>
              </a:rPr>
              <a:t>shoes</a:t>
            </a:r>
            <a:r>
              <a:rPr lang="en-US" sz="4200">
                <a:solidFill>
                  <a:srgbClr val="FFFFFF"/>
                </a:solidFill>
                <a:latin typeface="Glacial Indifference"/>
                <a:ea typeface="Glacial Indifference"/>
                <a:cs typeface="Glacial Indifference"/>
                <a:sym typeface="Glacial Indifference"/>
              </a:rPr>
              <a:t> for your feet, having put on the </a:t>
            </a:r>
            <a:r>
              <a:rPr lang="en-US" sz="4200" u="sng">
                <a:solidFill>
                  <a:srgbClr val="FFFFFF"/>
                </a:solidFill>
                <a:latin typeface="Glacial Indifference"/>
                <a:ea typeface="Glacial Indifference"/>
                <a:cs typeface="Glacial Indifference"/>
                <a:sym typeface="Glacial Indifference"/>
              </a:rPr>
              <a:t>readiness given by the gospel</a:t>
            </a:r>
            <a:r>
              <a:rPr lang="en-US" sz="4200">
                <a:solidFill>
                  <a:srgbClr val="FFFFFF"/>
                </a:solidFill>
                <a:latin typeface="Glacial Indifference"/>
                <a:ea typeface="Glacial Indifference"/>
                <a:cs typeface="Glacial Indifference"/>
                <a:sym typeface="Glacial Indifference"/>
              </a:rPr>
              <a:t> of peace. </a:t>
            </a:r>
            <a:r>
              <a:rPr lang="en-US" sz="4200" b="1">
                <a:solidFill>
                  <a:srgbClr val="FFFFFF"/>
                </a:solidFill>
                <a:latin typeface="Glacial Indifference Bold"/>
                <a:ea typeface="Glacial Indifference Bold"/>
                <a:cs typeface="Glacial Indifference Bold"/>
                <a:sym typeface="Glacial Indifference Bold"/>
              </a:rPr>
              <a:t>16 </a:t>
            </a:r>
            <a:r>
              <a:rPr lang="en-US" sz="4200">
                <a:solidFill>
                  <a:srgbClr val="FFFFFF"/>
                </a:solidFill>
                <a:latin typeface="Glacial Indifference"/>
                <a:ea typeface="Glacial Indifference"/>
                <a:cs typeface="Glacial Indifference"/>
                <a:sym typeface="Glacial Indifference"/>
              </a:rPr>
              <a:t>In </a:t>
            </a:r>
            <a:r>
              <a:rPr lang="en-US" sz="4200" b="1" u="sng">
                <a:solidFill>
                  <a:srgbClr val="FFFFFF"/>
                </a:solidFill>
                <a:latin typeface="Glacial Indifference Bold"/>
                <a:ea typeface="Glacial Indifference Bold"/>
                <a:cs typeface="Glacial Indifference Bold"/>
                <a:sym typeface="Glacial Indifference Bold"/>
              </a:rPr>
              <a:t>all circumstances</a:t>
            </a:r>
            <a:r>
              <a:rPr lang="en-US" sz="4200">
                <a:solidFill>
                  <a:srgbClr val="FFFFFF"/>
                </a:solidFill>
                <a:latin typeface="Glacial Indifference"/>
                <a:ea typeface="Glacial Indifference"/>
                <a:cs typeface="Glacial Indifference"/>
                <a:sym typeface="Glacial Indifference"/>
              </a:rPr>
              <a:t> take up the </a:t>
            </a:r>
            <a:r>
              <a:rPr lang="en-US" sz="4200" u="sng">
                <a:solidFill>
                  <a:srgbClr val="FFFFFF"/>
                </a:solidFill>
                <a:latin typeface="Glacial Indifference"/>
                <a:ea typeface="Glacial Indifference"/>
                <a:cs typeface="Glacial Indifference"/>
                <a:sym typeface="Glacial Indifference"/>
              </a:rPr>
              <a:t>shield of faith</a:t>
            </a:r>
            <a:r>
              <a:rPr lang="en-US" sz="4200">
                <a:solidFill>
                  <a:srgbClr val="FFFFFF"/>
                </a:solidFill>
                <a:latin typeface="Glacial Indifference"/>
                <a:ea typeface="Glacial Indifference"/>
                <a:cs typeface="Glacial Indifference"/>
                <a:sym typeface="Glacial Indifference"/>
              </a:rPr>
              <a:t>, with which you can extinguish all the flaming darts of the evil one; </a:t>
            </a:r>
            <a:r>
              <a:rPr lang="en-US" sz="4200" b="1">
                <a:solidFill>
                  <a:srgbClr val="FFFFFF"/>
                </a:solidFill>
                <a:latin typeface="Glacial Indifference Bold"/>
                <a:ea typeface="Glacial Indifference Bold"/>
                <a:cs typeface="Glacial Indifference Bold"/>
                <a:sym typeface="Glacial Indifference Bold"/>
              </a:rPr>
              <a:t>17 </a:t>
            </a:r>
            <a:r>
              <a:rPr lang="en-US" sz="4200">
                <a:solidFill>
                  <a:srgbClr val="FFFFFF"/>
                </a:solidFill>
                <a:latin typeface="Glacial Indifference"/>
                <a:ea typeface="Glacial Indifference"/>
                <a:cs typeface="Glacial Indifference"/>
                <a:sym typeface="Glacial Indifference"/>
              </a:rPr>
              <a:t>and take the </a:t>
            </a:r>
            <a:r>
              <a:rPr lang="en-US" sz="4200" u="sng">
                <a:solidFill>
                  <a:srgbClr val="FFFFFF"/>
                </a:solidFill>
                <a:latin typeface="Glacial Indifference"/>
                <a:ea typeface="Glacial Indifference"/>
                <a:cs typeface="Glacial Indifference"/>
                <a:sym typeface="Glacial Indifference"/>
              </a:rPr>
              <a:t>helmet of salvation</a:t>
            </a:r>
            <a:r>
              <a:rPr lang="en-US" sz="4200">
                <a:solidFill>
                  <a:srgbClr val="FFFFFF"/>
                </a:solidFill>
                <a:latin typeface="Glacial Indifference"/>
                <a:ea typeface="Glacial Indifference"/>
                <a:cs typeface="Glacial Indifference"/>
                <a:sym typeface="Glacial Indifference"/>
              </a:rPr>
              <a:t>, and the </a:t>
            </a:r>
            <a:r>
              <a:rPr lang="en-US" sz="4200" u="sng">
                <a:solidFill>
                  <a:srgbClr val="FFFFFF"/>
                </a:solidFill>
                <a:latin typeface="Glacial Indifference"/>
                <a:ea typeface="Glacial Indifference"/>
                <a:cs typeface="Glacial Indifference"/>
                <a:sym typeface="Glacial Indifference"/>
              </a:rPr>
              <a:t>sword of the Spirit</a:t>
            </a:r>
            <a:r>
              <a:rPr lang="en-US" sz="4200">
                <a:solidFill>
                  <a:srgbClr val="FFFFFF"/>
                </a:solidFill>
                <a:latin typeface="Glacial Indifference"/>
                <a:ea typeface="Glacial Indifference"/>
                <a:cs typeface="Glacial Indifference"/>
                <a:sym typeface="Glacial Indifference"/>
              </a:rPr>
              <a:t>, which is the </a:t>
            </a:r>
            <a:r>
              <a:rPr lang="en-US" sz="4200" u="sng">
                <a:solidFill>
                  <a:srgbClr val="FFFFFF"/>
                </a:solidFill>
                <a:latin typeface="Glacial Indifference"/>
                <a:ea typeface="Glacial Indifference"/>
                <a:cs typeface="Glacial Indifference"/>
                <a:sym typeface="Glacial Indifference"/>
              </a:rPr>
              <a:t>word of God</a:t>
            </a:r>
            <a:r>
              <a:rPr lang="en-US" sz="4200">
                <a:solidFill>
                  <a:srgbClr val="FFFFFF"/>
                </a:solidFill>
                <a:latin typeface="Glacial Indifference"/>
                <a:ea typeface="Glacial Indifference"/>
                <a:cs typeface="Glacial Indifference"/>
                <a:sym typeface="Glacial Indifference"/>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179" r="-33761" b="-81800"/>
            </a:stretch>
          </a:blipFill>
        </p:spPr>
      </p:sp>
      <p:sp>
        <p:nvSpPr>
          <p:cNvPr id="3" name="TextBox 3"/>
          <p:cNvSpPr txBox="1"/>
          <p:nvPr/>
        </p:nvSpPr>
        <p:spPr>
          <a:xfrm>
            <a:off x="1028700" y="942975"/>
            <a:ext cx="5866090" cy="795020"/>
          </a:xfrm>
          <a:prstGeom prst="rect">
            <a:avLst/>
          </a:prstGeom>
        </p:spPr>
        <p:txBody>
          <a:bodyPr lIns="0" tIns="0" rIns="0" bIns="0" rtlCol="0" anchor="t">
            <a:spAutoFit/>
          </a:bodyPr>
          <a:lstStyle/>
          <a:p>
            <a:pPr algn="ctr">
              <a:lnSpc>
                <a:spcPts val="6580"/>
              </a:lnSpc>
              <a:spcBef>
                <a:spcPct val="0"/>
              </a:spcBef>
            </a:pPr>
            <a:r>
              <a:rPr lang="en-US" sz="4700" b="1">
                <a:solidFill>
                  <a:srgbClr val="FFFFFF"/>
                </a:solidFill>
                <a:latin typeface="Libre Baskerville Bold"/>
                <a:ea typeface="Libre Baskerville Bold"/>
                <a:cs typeface="Libre Baskerville Bold"/>
                <a:sym typeface="Libre Baskerville Bold"/>
              </a:rPr>
              <a:t>The Armor of God</a:t>
            </a:r>
          </a:p>
        </p:txBody>
      </p:sp>
      <p:sp>
        <p:nvSpPr>
          <p:cNvPr id="4" name="TextBox 4"/>
          <p:cNvSpPr txBox="1"/>
          <p:nvPr/>
        </p:nvSpPr>
        <p:spPr>
          <a:xfrm>
            <a:off x="1028700" y="2382536"/>
            <a:ext cx="7670748" cy="5208270"/>
          </a:xfrm>
          <a:prstGeom prst="rect">
            <a:avLst/>
          </a:prstGeom>
        </p:spPr>
        <p:txBody>
          <a:bodyPr lIns="0" tIns="0" rIns="0" bIns="0" rtlCol="0" anchor="t">
            <a:spAutoFit/>
          </a:bodyPr>
          <a:lstStyle/>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Belt</a:t>
            </a:r>
          </a:p>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Breastplate </a:t>
            </a:r>
          </a:p>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Shoes</a:t>
            </a:r>
          </a:p>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Shield</a:t>
            </a:r>
          </a:p>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Helmet </a:t>
            </a:r>
          </a:p>
          <a:p>
            <a:pPr marL="906780" lvl="1" indent="-453390" algn="l">
              <a:lnSpc>
                <a:spcPts val="6930"/>
              </a:lnSpc>
              <a:buFont typeface="Arial"/>
              <a:buChar char="•"/>
            </a:pPr>
            <a:r>
              <a:rPr lang="en-US" sz="4200">
                <a:solidFill>
                  <a:srgbClr val="FFFFFF"/>
                </a:solidFill>
                <a:latin typeface="Glacial Indifference"/>
                <a:ea typeface="Glacial Indifference"/>
                <a:cs typeface="Glacial Indifference"/>
                <a:sym typeface="Glacial Indifference"/>
              </a:rPr>
              <a:t>Sword </a:t>
            </a:r>
          </a:p>
        </p:txBody>
      </p:sp>
      <p:sp>
        <p:nvSpPr>
          <p:cNvPr id="5" name="TextBox 5"/>
          <p:cNvSpPr txBox="1"/>
          <p:nvPr/>
        </p:nvSpPr>
        <p:spPr>
          <a:xfrm>
            <a:off x="5348167" y="2382536"/>
            <a:ext cx="5225076" cy="5208270"/>
          </a:xfrm>
          <a:prstGeom prst="rect">
            <a:avLst/>
          </a:prstGeom>
        </p:spPr>
        <p:txBody>
          <a:bodyPr lIns="0" tIns="0" rIns="0" bIns="0" rtlCol="0" anchor="t">
            <a:spAutoFit/>
          </a:bodyPr>
          <a:lstStyle/>
          <a:p>
            <a:pPr algn="l">
              <a:lnSpc>
                <a:spcPts val="6930"/>
              </a:lnSpc>
            </a:pPr>
            <a:r>
              <a:rPr lang="en-US" sz="4200">
                <a:solidFill>
                  <a:srgbClr val="FFFFFF"/>
                </a:solidFill>
                <a:latin typeface="Glacial Indifference"/>
                <a:ea typeface="Glacial Indifference"/>
                <a:cs typeface="Glacial Indifference"/>
                <a:sym typeface="Glacial Indifference"/>
              </a:rPr>
              <a:t>= Truth </a:t>
            </a:r>
          </a:p>
          <a:p>
            <a:pPr algn="l">
              <a:lnSpc>
                <a:spcPts val="6930"/>
              </a:lnSpc>
            </a:pPr>
            <a:r>
              <a:rPr lang="en-US" sz="4200">
                <a:solidFill>
                  <a:srgbClr val="FFFFFF"/>
                </a:solidFill>
                <a:latin typeface="Glacial Indifference"/>
                <a:ea typeface="Glacial Indifference"/>
                <a:cs typeface="Glacial Indifference"/>
                <a:sym typeface="Glacial Indifference"/>
              </a:rPr>
              <a:t>= Righteousness </a:t>
            </a:r>
          </a:p>
          <a:p>
            <a:pPr algn="l">
              <a:lnSpc>
                <a:spcPts val="6930"/>
              </a:lnSpc>
            </a:pPr>
            <a:r>
              <a:rPr lang="en-US" sz="4200">
                <a:solidFill>
                  <a:srgbClr val="FFFFFF"/>
                </a:solidFill>
                <a:latin typeface="Glacial Indifference"/>
                <a:ea typeface="Glacial Indifference"/>
                <a:cs typeface="Glacial Indifference"/>
                <a:sym typeface="Glacial Indifference"/>
              </a:rPr>
              <a:t>= Readiness (Gospel)</a:t>
            </a:r>
          </a:p>
          <a:p>
            <a:pPr algn="l">
              <a:lnSpc>
                <a:spcPts val="6930"/>
              </a:lnSpc>
            </a:pPr>
            <a:r>
              <a:rPr lang="en-US" sz="4200">
                <a:solidFill>
                  <a:srgbClr val="FFFFFF"/>
                </a:solidFill>
                <a:latin typeface="Glacial Indifference"/>
                <a:ea typeface="Glacial Indifference"/>
                <a:cs typeface="Glacial Indifference"/>
                <a:sym typeface="Glacial Indifference"/>
              </a:rPr>
              <a:t>= Faith</a:t>
            </a:r>
          </a:p>
          <a:p>
            <a:pPr algn="l">
              <a:lnSpc>
                <a:spcPts val="6930"/>
              </a:lnSpc>
            </a:pPr>
            <a:r>
              <a:rPr lang="en-US" sz="4200">
                <a:solidFill>
                  <a:srgbClr val="FFFFFF"/>
                </a:solidFill>
                <a:latin typeface="Glacial Indifference"/>
                <a:ea typeface="Glacial Indifference"/>
                <a:cs typeface="Glacial Indifference"/>
                <a:sym typeface="Glacial Indifference"/>
              </a:rPr>
              <a:t>= Salvation   </a:t>
            </a:r>
          </a:p>
          <a:p>
            <a:pPr algn="l">
              <a:lnSpc>
                <a:spcPts val="6930"/>
              </a:lnSpc>
            </a:pPr>
            <a:r>
              <a:rPr lang="en-US" sz="4200">
                <a:solidFill>
                  <a:srgbClr val="FFFFFF"/>
                </a:solidFill>
                <a:latin typeface="Glacial Indifference"/>
                <a:ea typeface="Glacial Indifference"/>
                <a:cs typeface="Glacial Indifference"/>
                <a:sym typeface="Glacial Indifference"/>
              </a:rPr>
              <a:t>= Spirit (Scripture)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Battle</dc:title>
  <cp:lastModifiedBy>vicky byleveldt</cp:lastModifiedBy>
  <cp:revision>2</cp:revision>
  <dcterms:created xsi:type="dcterms:W3CDTF">2006-08-16T00:00:00Z</dcterms:created>
  <dcterms:modified xsi:type="dcterms:W3CDTF">2024-12-15T05:52:10Z</dcterms:modified>
  <dc:identifier>DAGZD6b27Sc</dc:identifier>
</cp:coreProperties>
</file>