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hyperlink" Target="https://ref.ly/logosres/esv?ref=BibleESV.2Ti2.21&amp;off=129&amp;ctx=+set+apart+as+holy%2c+~useful+to+the+master"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2:20-26"/>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2:20-26</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Useful to the Master of the house…"/>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pPr>
              <a:r>
                <a:t>Useful to the Master of the house</a:t>
              </a:r>
            </a:p>
            <a:p>
              <a:pPr defTabSz="457200">
                <a:defRPr sz="1200">
                  <a:latin typeface="Calibri"/>
                  <a:ea typeface="Calibri"/>
                  <a:cs typeface="Calibri"/>
                  <a:sym typeface="Calibri"/>
                </a:defRPr>
              </a:pPr>
              <a:r>
                <a:t> </a:t>
              </a:r>
              <a:r>
                <a:rPr i="1" u="sng">
                  <a:solidFill>
                    <a:srgbClr val="0433FF"/>
                  </a:solidFill>
                  <a:hlinkClick r:id="rId4" invalidUrl="" action="" tgtFrame="" tooltip="" history="1" highlightClick="0" endSnd="0"/>
                </a:rPr>
                <a:t>The Holy Bible: English Standard Version</a:t>
              </a:r>
              <a:r>
                <a:t> (Wheaton, IL: Crossway Bibles, 2016), 2 Ti 2:21.</a:t>
              </a:r>
            </a:p>
            <a:p>
              <a: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pP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Eccl 12:13-14) The end of the matter; all has been heard. Fear God and keep his commandments, for this is the whole duty of man. For God will bring every deed into judgment, with every secret thing, whether good or evil."/>
          <p:cNvSpPr txBox="1"/>
          <p:nvPr/>
        </p:nvSpPr>
        <p:spPr>
          <a:xfrm>
            <a:off x="502664" y="1413197"/>
            <a:ext cx="1118667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The Gospel produces the desire and action to be useful to God in every way.</a:t>
            </a:r>
          </a:p>
          <a:p>
            <a:pPr marL="561473" indent="-561473" defTabSz="2239961">
              <a:buSzPct val="100000"/>
              <a:buAutoNum type="arabicPeriod" startAt="1"/>
              <a:defRPr sz="4200">
                <a:solidFill>
                  <a:srgbClr val="FFFFFF"/>
                </a:solidFill>
                <a:latin typeface="+mj-lt"/>
                <a:ea typeface="+mj-ea"/>
                <a:cs typeface="+mj-cs"/>
                <a:sym typeface="Arial"/>
              </a:defRPr>
            </a:pPr>
            <a:r>
              <a:t>The Gospel produces the desire and action to flee from anything that does not glorify God.</a:t>
            </a:r>
          </a:p>
          <a:p>
            <a:pPr marL="561473" indent="-561473" defTabSz="2239961">
              <a:buSzPct val="100000"/>
              <a:buAutoNum type="arabicPeriod" startAt="1"/>
              <a:defRPr sz="4200">
                <a:solidFill>
                  <a:srgbClr val="FFFFFF"/>
                </a:solidFill>
                <a:latin typeface="+mj-lt"/>
                <a:ea typeface="+mj-ea"/>
                <a:cs typeface="+mj-cs"/>
                <a:sym typeface="Arial"/>
              </a:defRPr>
            </a:pPr>
            <a:r>
              <a:t>The Gospel produces the desire and action to correct false teaching and rescue false teachers.</a:t>
            </a:r>
          </a:p>
        </p:txBody>
      </p:sp>
      <p:sp>
        <p:nvSpPr>
          <p:cNvPr id="78" name="Useful to the Master of the house"/>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Useful to the Master of the house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The Lord knows those who are Hi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The Lord knows those who are His</a:t>
            </a:r>
          </a:p>
        </p:txBody>
      </p:sp>
      <p:sp>
        <p:nvSpPr>
          <p:cNvPr id="84" name="(Eccl 12:13-14) The end of the matter; all has been heard. Fear God and keep his commandments, for this is the whole duty of man. For God will bring every deed into judgment, with every secret thing, whether good or evil."/>
          <p:cNvSpPr txBox="1"/>
          <p:nvPr/>
        </p:nvSpPr>
        <p:spPr>
          <a:xfrm>
            <a:off x="502664" y="1616397"/>
            <a:ext cx="1118667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Do you desire to be useful to God in every way?</a:t>
            </a:r>
          </a:p>
          <a:p>
            <a:pPr marL="561473" indent="-561473" defTabSz="2239961">
              <a:buSzPct val="100000"/>
              <a:buAutoNum type="arabicPeriod" startAt="1"/>
              <a:defRPr sz="4200">
                <a:solidFill>
                  <a:srgbClr val="FFFFFF"/>
                </a:solidFill>
                <a:latin typeface="+mj-lt"/>
                <a:ea typeface="+mj-ea"/>
                <a:cs typeface="+mj-cs"/>
                <a:sym typeface="Arial"/>
              </a:defRPr>
            </a:pPr>
            <a:r>
              <a:t>Are you fleeing from things that do not glorify God?</a:t>
            </a:r>
          </a:p>
          <a:p>
            <a:pPr marL="561473" indent="-561473" defTabSz="2239961">
              <a:buSzPct val="100000"/>
              <a:buAutoNum type="arabicPeriod" startAt="1"/>
              <a:defRPr sz="4200">
                <a:solidFill>
                  <a:srgbClr val="FFFFFF"/>
                </a:solidFill>
                <a:latin typeface="+mj-lt"/>
                <a:ea typeface="+mj-ea"/>
                <a:cs typeface="+mj-cs"/>
                <a:sym typeface="Arial"/>
              </a:defRPr>
            </a:pPr>
            <a:r>
              <a:t>Do you desire to correct false teaching and rescue false teachers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2:20-26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2:20-26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20 </a:t>
            </a:r>
            <a:r>
              <a:t>Now in a great house there are not only vessels of gold and silver but also of wood and clay, some for honorable use, some for dishonorable. </a:t>
            </a:r>
            <a:r>
              <a:rPr b="1" baseline="31999"/>
              <a:t>21 </a:t>
            </a:r>
            <a:r>
              <a:t>Therefore, if anyone cleanses himself from what is dishonorable, he will be a vessel for honorable use, set apart as holy, useful to the master of the house, ready for every good work.</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2:20-26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2:20-26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22 </a:t>
            </a:r>
            <a:r>
              <a:t>So flee youthful passions and pursue righteousness, faith, love, and peace, along with those who call on the Lord from a pure heart. </a:t>
            </a:r>
            <a:r>
              <a:rPr b="1" baseline="31999"/>
              <a:t>23 </a:t>
            </a:r>
            <a:r>
              <a:t>Have nothing to do with foolish, ignorant controversies; you know that they breed quarrels. </a:t>
            </a:r>
            <a:r>
              <a:rPr b="1" baseline="31999"/>
              <a:t>24 </a:t>
            </a:r>
            <a:r>
              <a:t>And the Lord’s servant must not be quarrelsome but kind to everyone, able to teach, patiently enduring evil,</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2:20-26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2:20-26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25 </a:t>
            </a:r>
            <a:r>
              <a:t>correcting his opponents with gentleness. God may perhaps grant them repentance leading to a knowledge of the truth, </a:t>
            </a:r>
            <a:r>
              <a:rPr b="1" baseline="31999"/>
              <a:t>26 </a:t>
            </a:r>
            <a:r>
              <a:t>and they may come to their senses and escape from the snare of the devil, after being captured by him to do his will.</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2 Tim 2:20-21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2:20-21 (ESV)</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20 </a:t>
            </a:r>
            <a:r>
              <a:t>Now in a great house there are not only vessels of gold and silver but also of wood and clay, some for honorable use, some for dishonorable. </a:t>
            </a:r>
            <a:r>
              <a:rPr b="1" baseline="31999"/>
              <a:t>21 </a:t>
            </a:r>
            <a:r>
              <a:rPr b="1" u="sng"/>
              <a:t>Therefore, if anyone cleanses himself from what is dishonorable</a:t>
            </a:r>
            <a:r>
              <a:t>, he will be a vessel for honorable use, set apart as holy, </a:t>
            </a:r>
            <a:r>
              <a:rPr b="1" u="sng"/>
              <a:t>useful to the master of the house, ready for every good work.</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Eccl 12:13-14) The end of the matter; all has been heard. Fear God and keep his commandments, for this is the whole duty of man. For God will bring every deed into judgment, with every secret thing, whether good or evil."/>
          <p:cNvSpPr txBox="1"/>
          <p:nvPr/>
        </p:nvSpPr>
        <p:spPr>
          <a:xfrm>
            <a:off x="502664" y="1836530"/>
            <a:ext cx="1118667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The Gospel produces the desire and action to be useful to God in every way.</a:t>
            </a:r>
          </a:p>
        </p:txBody>
      </p:sp>
      <p:sp>
        <p:nvSpPr>
          <p:cNvPr id="54" name="Useful to the Master of the house"/>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Useful to the Master of the house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2 Tim 2:22-23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2:22-23 (ESV)</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22 </a:t>
            </a:r>
            <a:r>
              <a:rPr b="1" u="sng"/>
              <a:t>So flee youthful passions</a:t>
            </a:r>
            <a:r>
              <a:t> and </a:t>
            </a:r>
            <a:r>
              <a:rPr b="1" u="sng"/>
              <a:t>pursue righteousness</a:t>
            </a:r>
            <a:r>
              <a:t>, faith, love, and peace, along with those who call on the Lord from a pure heart. </a:t>
            </a:r>
            <a:r>
              <a:rPr b="1" baseline="31999"/>
              <a:t>23 </a:t>
            </a:r>
            <a:r>
              <a:t>Have nothing to do with foolish, ignorant controversies; you know that they breed quarrels.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Eccl 12:13-14) The end of the matter; all has been heard. Fear God and keep his commandments, for this is the whole duty of man. For God will bring every deed into judgment, with every secret thing, whether good or evil."/>
          <p:cNvSpPr txBox="1"/>
          <p:nvPr/>
        </p:nvSpPr>
        <p:spPr>
          <a:xfrm>
            <a:off x="502664" y="1836530"/>
            <a:ext cx="1118667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The Gospel produces the desire and action to be useful to God in every way.</a:t>
            </a:r>
          </a:p>
          <a:p>
            <a:pPr marL="561473" indent="-561473" defTabSz="2239961">
              <a:buSzPct val="100000"/>
              <a:buAutoNum type="arabicPeriod" startAt="1"/>
              <a:defRPr sz="4200">
                <a:solidFill>
                  <a:srgbClr val="FFFFFF"/>
                </a:solidFill>
                <a:latin typeface="+mj-lt"/>
                <a:ea typeface="+mj-ea"/>
                <a:cs typeface="+mj-cs"/>
                <a:sym typeface="Arial"/>
              </a:defRPr>
            </a:pPr>
            <a:r>
              <a:t>The Gospel produces the desire and action to flee from anything that does not glorify God.</a:t>
            </a:r>
          </a:p>
        </p:txBody>
      </p:sp>
      <p:sp>
        <p:nvSpPr>
          <p:cNvPr id="66" name="Useful to the Master of the house"/>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Useful to the Master of the house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2 Tim 2:24-26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2:24-26 (ESV)</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24 </a:t>
            </a:r>
            <a:r>
              <a:t>And the Lord’s servant must </a:t>
            </a:r>
            <a:r>
              <a:rPr b="1" u="sng"/>
              <a:t>not be quarrelsome</a:t>
            </a:r>
            <a:r>
              <a:t> but </a:t>
            </a:r>
            <a:r>
              <a:rPr b="1" u="sng"/>
              <a:t>kind</a:t>
            </a:r>
            <a:r>
              <a:t> to everyone, </a:t>
            </a:r>
            <a:r>
              <a:rPr b="1" u="sng"/>
              <a:t>able to teach</a:t>
            </a:r>
            <a:r>
              <a:t>, </a:t>
            </a:r>
            <a:r>
              <a:rPr b="1" u="sng"/>
              <a:t>patiently</a:t>
            </a:r>
            <a:r>
              <a:t> enduring evil,</a:t>
            </a:r>
            <a:r>
              <a:rPr b="1" baseline="31999"/>
              <a:t>25 </a:t>
            </a:r>
            <a:r>
              <a:rPr b="1" u="sng"/>
              <a:t>correcting</a:t>
            </a:r>
            <a:r>
              <a:t> his opponents with </a:t>
            </a:r>
            <a:r>
              <a:rPr b="1" u="sng"/>
              <a:t>gentleness</a:t>
            </a:r>
            <a:r>
              <a:t>. </a:t>
            </a:r>
            <a:r>
              <a:rPr b="1" u="sng"/>
              <a:t>God may perhaps grant them repentance</a:t>
            </a:r>
            <a:r>
              <a:t> leading to a knowledge of the truth, </a:t>
            </a:r>
            <a:r>
              <a:rPr b="1" baseline="31999"/>
              <a:t>26 </a:t>
            </a:r>
            <a:r>
              <a:t>and they may come to their senses and escape from the snare of the devil, after being captured by him to do his will.</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