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hyperlink" Target="https://ref.ly/logosres/esv?ref=BibleESV.2Ti2.19&amp;off=58&amp;ctx=earing+this+seal:+g%E2%80%9C~The+Lord+knows+those"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4-19"/>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2:14-19</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Part 2:The Lord knows those who are Hi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Part 2:The Lord knows those who are His</a:t>
              </a:r>
            </a:p>
            <a:p>
              <a:pPr defTabSz="457200">
                <a:defRPr sz="1200">
                  <a:latin typeface="Calibri"/>
                  <a:ea typeface="Calibri"/>
                  <a:cs typeface="Calibri"/>
                  <a:sym typeface="Calibri"/>
                </a:defRPr>
              </a:pPr>
              <a:r>
                <a:t> </a:t>
              </a:r>
              <a:r>
                <a:rPr i="1" u="sng">
                  <a:solidFill>
                    <a:srgbClr val="0433FF"/>
                  </a:solidFill>
                  <a:hlinkClick r:id="rId4" invalidUrl="" action="" tgtFrame="" tooltip="" history="1" highlightClick="0" endSnd="0"/>
                </a:rPr>
                <a:t>The Holy Bible: English Standard Version</a:t>
              </a:r>
              <a:r>
                <a:t> (Wheaton, IL: Crossway Bibles, 2016), 2 Ti 2:19.</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2 Tim 2:16-17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2:16-17 (ESV)</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24620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16 </a:t>
            </a:r>
            <a:r>
              <a:t>But avoid irreverent babble, for it will lead people into </a:t>
            </a:r>
            <a:r>
              <a:rPr b="1" u="sng"/>
              <a:t>more and more ungodliness</a:t>
            </a:r>
            <a:r>
              <a:t>, </a:t>
            </a:r>
            <a:r>
              <a:rPr b="1" baseline="31999"/>
              <a:t>17 </a:t>
            </a:r>
            <a:r>
              <a:t>and their talk will </a:t>
            </a:r>
            <a:r>
              <a:rPr b="1" u="sng"/>
              <a:t>spread like gangrene</a:t>
            </a:r>
            <a:r>
              <a:t>. Among them are Hymenaeus and Philetus,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502664" y="1563206"/>
            <a:ext cx="11186672"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The Truth of the Gospel guards us against deception.</a:t>
            </a:r>
          </a:p>
          <a:p>
            <a:pPr marL="561473" indent="-561473" defTabSz="2239961">
              <a:buSzPct val="100000"/>
              <a:buAutoNum type="arabicPeriod" startAt="1"/>
              <a:defRPr sz="4200">
                <a:solidFill>
                  <a:srgbClr val="FFFFFF"/>
                </a:solidFill>
                <a:latin typeface="+mj-lt"/>
                <a:ea typeface="+mj-ea"/>
                <a:cs typeface="+mj-cs"/>
                <a:sym typeface="Arial"/>
              </a:defRPr>
            </a:pPr>
            <a:r>
              <a:t>Our own desires give false teaching a foothold.</a:t>
            </a:r>
          </a:p>
          <a:p>
            <a:pPr marL="561473" indent="-561473" defTabSz="2239961">
              <a:buSzPct val="100000"/>
              <a:buAutoNum type="arabicPeriod" startAt="1"/>
              <a:defRPr sz="4200">
                <a:solidFill>
                  <a:srgbClr val="FFFFFF"/>
                </a:solidFill>
                <a:latin typeface="+mj-lt"/>
                <a:ea typeface="+mj-ea"/>
                <a:cs typeface="+mj-cs"/>
                <a:sym typeface="Arial"/>
              </a:defRPr>
            </a:pPr>
            <a:r>
              <a:t>We recognise false teachers by the bad fruit they bear and produce.</a:t>
            </a:r>
          </a:p>
        </p:txBody>
      </p:sp>
      <p:sp>
        <p:nvSpPr>
          <p:cNvPr id="84" name="The Lord knows those who are H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Lord knows those who are His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Jer 23:16-17 (ESV)"/>
          <p:cNvSpPr txBox="1"/>
          <p:nvPr/>
        </p:nvSpPr>
        <p:spPr>
          <a:xfrm>
            <a:off x="451821" y="1753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Jer 23:16-17 (ESV)</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80636" y="987341"/>
            <a:ext cx="11630728"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16 </a:t>
            </a:r>
            <a:r>
              <a:t>Thus says the Lord of hosts: “Do not listen to the words of the prophets who prophesy to you, filling you with </a:t>
            </a:r>
            <a:r>
              <a:rPr b="1" u="sng"/>
              <a:t>vain hopes</a:t>
            </a:r>
            <a:r>
              <a:t>. They speak </a:t>
            </a:r>
            <a:r>
              <a:rPr b="1" u="sng"/>
              <a:t>visions of their own minds</a:t>
            </a:r>
            <a:r>
              <a:t>, not from the mouth of the Lord. </a:t>
            </a:r>
            <a:r>
              <a:rPr b="1" baseline="31999"/>
              <a:t>17 </a:t>
            </a:r>
            <a:r>
              <a:t>They say </a:t>
            </a:r>
            <a:r>
              <a:rPr b="1" u="sng"/>
              <a:t>continually</a:t>
            </a:r>
            <a:r>
              <a:t> to those who </a:t>
            </a:r>
            <a:r>
              <a:rPr b="1" u="sng"/>
              <a:t>despise the word of the Lord</a:t>
            </a:r>
            <a:r>
              <a:t>, </a:t>
            </a:r>
            <a:r>
              <a:rPr b="1" u="sng"/>
              <a:t>‘It shall be well with you</a:t>
            </a:r>
            <a:r>
              <a:t>’; and to everyone </a:t>
            </a:r>
            <a:r>
              <a:rPr b="1" u="sng"/>
              <a:t>who stubbornly follows his own heart</a:t>
            </a:r>
            <a:r>
              <a:t>, they say, </a:t>
            </a:r>
            <a:r>
              <a:rPr b="1" u="sng"/>
              <a:t>‘No disaster shall come upon you.</a:t>
            </a: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Jer 23:22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Jer 23:22 (ESV)</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280636" y="1563206"/>
            <a:ext cx="11630728"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22 </a:t>
            </a:r>
            <a:r>
              <a:t>But if they had </a:t>
            </a:r>
            <a:r>
              <a:rPr b="1" u="sng"/>
              <a:t>stood in my council</a:t>
            </a:r>
            <a:r>
              <a:t>, then they would have </a:t>
            </a:r>
            <a:r>
              <a:rPr b="1" u="sng"/>
              <a:t>proclaimed my words</a:t>
            </a:r>
            <a:r>
              <a:t> to my people, and they would have </a:t>
            </a:r>
            <a:r>
              <a:rPr b="1" u="sng"/>
              <a:t>turned them from their evil way, and from the evil of their deeds.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Eccl 12:13-14) The end of the matter; all has been heard. Fear God and keep his commandments, for this is the whole duty of man. For God will bring every deed into judgment, with every secret thing, whether good or evil."/>
          <p:cNvSpPr txBox="1"/>
          <p:nvPr/>
        </p:nvSpPr>
        <p:spPr>
          <a:xfrm>
            <a:off x="502664" y="1362397"/>
            <a:ext cx="1118667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The Truth of the Gospel guards us against deception.</a:t>
            </a:r>
          </a:p>
          <a:p>
            <a:pPr marL="561473" indent="-561473" defTabSz="2239961">
              <a:buSzPct val="100000"/>
              <a:buAutoNum type="arabicPeriod" startAt="1"/>
              <a:defRPr sz="4200">
                <a:solidFill>
                  <a:srgbClr val="FFFFFF"/>
                </a:solidFill>
                <a:latin typeface="+mj-lt"/>
                <a:ea typeface="+mj-ea"/>
                <a:cs typeface="+mj-cs"/>
                <a:sym typeface="Arial"/>
              </a:defRPr>
            </a:pPr>
            <a:r>
              <a:t>Our own desires give false teaching a foothold.</a:t>
            </a:r>
          </a:p>
          <a:p>
            <a:pPr marL="561473" indent="-561473" defTabSz="2239961">
              <a:buSzPct val="100000"/>
              <a:buAutoNum type="arabicPeriod" startAt="1"/>
              <a:defRPr sz="4200">
                <a:solidFill>
                  <a:srgbClr val="FFFFFF"/>
                </a:solidFill>
                <a:latin typeface="+mj-lt"/>
                <a:ea typeface="+mj-ea"/>
                <a:cs typeface="+mj-cs"/>
                <a:sym typeface="Arial"/>
              </a:defRPr>
            </a:pPr>
            <a:r>
              <a:t>We recognise false teachers by the bad fruit they bear and produce.</a:t>
            </a:r>
          </a:p>
          <a:p>
            <a:pPr marL="561473" indent="-561473" defTabSz="2239961">
              <a:buSzPct val="100000"/>
              <a:buAutoNum type="arabicPeriod" startAt="1"/>
              <a:defRPr sz="4200">
                <a:solidFill>
                  <a:srgbClr val="FFFFFF"/>
                </a:solidFill>
                <a:latin typeface="+mj-lt"/>
                <a:ea typeface="+mj-ea"/>
                <a:cs typeface="+mj-cs"/>
                <a:sym typeface="Arial"/>
              </a:defRPr>
            </a:pPr>
            <a:r>
              <a:t>The Gospel produces the fruit of holy desires and a holy life.</a:t>
            </a:r>
          </a:p>
        </p:txBody>
      </p:sp>
      <p:sp>
        <p:nvSpPr>
          <p:cNvPr id="102" name="The Lord knows those who are H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Lord knows those who are His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7" y="-17166"/>
            <a:ext cx="12305934" cy="7489232"/>
            <a:chOff x="0" y="0"/>
            <a:chExt cx="12305933" cy="7489231"/>
          </a:xfrm>
        </p:grpSpPr>
        <p:pic>
          <p:nvPicPr>
            <p:cNvPr id="10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0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7" name="(Eccl 12:13-14) The end of the matter; all has been heard. Fear God and keep his commandments, for this is the whole duty of man. For God will bring every deed into judgment, with every secret thing, whether good or evil."/>
          <p:cNvSpPr txBox="1"/>
          <p:nvPr/>
        </p:nvSpPr>
        <p:spPr>
          <a:xfrm>
            <a:off x="502664" y="1362397"/>
            <a:ext cx="1118667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Do you know the truth of the Gospel well enough to discern false teaching?</a:t>
            </a:r>
          </a:p>
          <a:p>
            <a:pPr defTabSz="2239961">
              <a:defRPr sz="4200">
                <a:solidFill>
                  <a:srgbClr val="FFFFFF"/>
                </a:solidFill>
                <a:latin typeface="+mj-lt"/>
                <a:ea typeface="+mj-ea"/>
                <a:cs typeface="+mj-cs"/>
                <a:sym typeface="Arial"/>
              </a:defRPr>
            </a:pPr>
          </a:p>
          <a:p>
            <a:pPr marL="561473" indent="-561473" defTabSz="2239961">
              <a:buSzPct val="100000"/>
              <a:buAutoNum type="arabicPeriod" startAt="2"/>
              <a:defRPr sz="4200">
                <a:solidFill>
                  <a:srgbClr val="FFFFFF"/>
                </a:solidFill>
                <a:latin typeface="+mj-lt"/>
                <a:ea typeface="+mj-ea"/>
                <a:cs typeface="+mj-cs"/>
                <a:sym typeface="Arial"/>
              </a:defRPr>
            </a:pPr>
            <a:r>
              <a:t>Do you have any desires that might give false teaching a foothold in your life?</a:t>
            </a:r>
          </a:p>
          <a:p>
            <a:pPr defTabSz="2239961">
              <a:defRPr sz="4200">
                <a:solidFill>
                  <a:srgbClr val="FFFFFF"/>
                </a:solidFill>
                <a:latin typeface="+mj-lt"/>
                <a:ea typeface="+mj-ea"/>
                <a:cs typeface="+mj-cs"/>
                <a:sym typeface="Arial"/>
              </a:defRPr>
            </a:pPr>
          </a:p>
          <a:p>
            <a:pPr marL="561473" indent="-561473" defTabSz="2239961">
              <a:buSzPct val="100000"/>
              <a:buAutoNum type="arabicPeriod" startAt="3"/>
              <a:defRPr sz="4200">
                <a:solidFill>
                  <a:srgbClr val="FFFFFF"/>
                </a:solidFill>
                <a:latin typeface="+mj-lt"/>
                <a:ea typeface="+mj-ea"/>
                <a:cs typeface="+mj-cs"/>
                <a:sym typeface="Arial"/>
              </a:defRPr>
            </a:pPr>
            <a:r>
              <a:t>Is the Gospel producing the fruit of holy desires and holy living in you?</a:t>
            </a:r>
          </a:p>
        </p:txBody>
      </p:sp>
      <p:sp>
        <p:nvSpPr>
          <p:cNvPr id="108" name="The Lord knows those who are H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Lord knows those who are His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Eccl 12:13-14) The end of the matter; all has been heard. Fear God and keep his commandments, for this is the whole duty of man. For God will bring every deed into judgment, with every secret thing, whether good or evil."/>
          <p:cNvSpPr txBox="1"/>
          <p:nvPr/>
        </p:nvSpPr>
        <p:spPr>
          <a:xfrm>
            <a:off x="502664" y="2141330"/>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Avoid getting distracted from focusing on the Truth.</a:t>
            </a:r>
          </a:p>
          <a:p>
            <a:pPr marL="561473" indent="-561473" defTabSz="2239961">
              <a:buSzPct val="100000"/>
              <a:buAutoNum type="arabicPeriod" startAt="1"/>
              <a:defRPr sz="4200">
                <a:solidFill>
                  <a:srgbClr val="FFFFFF"/>
                </a:solidFill>
                <a:latin typeface="+mj-lt"/>
                <a:ea typeface="+mj-ea"/>
                <a:cs typeface="+mj-cs"/>
                <a:sym typeface="Arial"/>
              </a:defRPr>
            </a:pPr>
            <a:r>
              <a:t>Do you best to understand and apply the Gospel. </a:t>
            </a:r>
          </a:p>
        </p:txBody>
      </p:sp>
      <p:sp>
        <p:nvSpPr>
          <p:cNvPr id="30" name="Present yourself to God as one approved"/>
          <p:cNvSpPr txBox="1"/>
          <p:nvPr/>
        </p:nvSpPr>
        <p:spPr>
          <a:xfrm>
            <a:off x="502664" y="335246"/>
            <a:ext cx="11186672" cy="14427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Present yourself to God as one approved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4-19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2:14-19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8496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14 </a:t>
            </a:r>
            <a:r>
              <a:t>Remind them of these things, and charge them before God not to quarrel about words, which does no good, but only ruins the hearers. </a:t>
            </a:r>
            <a:r>
              <a:rPr b="1" baseline="31999"/>
              <a:t>15 </a:t>
            </a:r>
            <a:r>
              <a:t>Do your best to present yourself to God as one approved, a worker who has no need to be ashamed, rightly handling the word of truth.</a:t>
            </a:r>
            <a:r>
              <a:rPr b="1" baseline="31999"/>
              <a:t>16 </a:t>
            </a:r>
            <a:r>
              <a:t>But avoid irreverent babble, for it will lead people into more and more ungodliness,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14-19 (ESV)"/>
          <p:cNvSpPr txBox="1"/>
          <p:nvPr/>
        </p:nvSpPr>
        <p:spPr>
          <a:xfrm>
            <a:off x="451821" y="361248"/>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2:14-19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48496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17 </a:t>
            </a:r>
            <a:r>
              <a:t>and their talk will spread like gangrene. Among them are Hymenaeus and Philetus, </a:t>
            </a:r>
            <a:r>
              <a:rPr b="1" baseline="31999"/>
              <a:t>18 </a:t>
            </a:r>
            <a:r>
              <a:t>who have swerved from the truth, saying that the resurrection has already happened. They are upsetting the faith of some. </a:t>
            </a:r>
            <a:r>
              <a:rPr b="1" baseline="31999"/>
              <a:t>19 </a:t>
            </a:r>
            <a:r>
              <a:t>But God’s firm foundation stands, bearing this seal: “The Lord knows those who are his,” and, “Let everyone who names the name of the Lord depart from iniquity.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2:1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2:15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18651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15 </a:t>
            </a:r>
            <a:r>
              <a:t>Do your best to present yourself to God as one approved, a worker who has no need to be ashamed, </a:t>
            </a:r>
            <a:r>
              <a:rPr b="1" u="sng"/>
              <a:t>rightly handling the word of truth</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6:5 (ESV)"/>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6:5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25978" y="1405533"/>
            <a:ext cx="11740044" cy="18651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5 </a:t>
            </a:r>
            <a:r>
              <a:t>and constant friction among people who are </a:t>
            </a:r>
            <a:r>
              <a:rPr b="1" u="sng"/>
              <a:t>depraved in mind</a:t>
            </a:r>
            <a:r>
              <a:t> and </a:t>
            </a:r>
            <a:r>
              <a:rPr b="1" u="sng"/>
              <a:t>deprived of the truth</a:t>
            </a:r>
            <a:r>
              <a:t>, imagining that godliness is a means of gain.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502664" y="1836530"/>
            <a:ext cx="1118667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The Truth of the Gospel guards us against deception.</a:t>
            </a:r>
          </a:p>
        </p:txBody>
      </p:sp>
      <p:sp>
        <p:nvSpPr>
          <p:cNvPr id="60" name="The Lord knows those who are H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Lord knows those who are His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2:18-19 (ESV)"/>
          <p:cNvSpPr txBox="1"/>
          <p:nvPr/>
        </p:nvSpPr>
        <p:spPr>
          <a:xfrm>
            <a:off x="451821" y="32738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2:18-19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25978" y="1302648"/>
            <a:ext cx="11740044" cy="42527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100">
                <a:solidFill>
                  <a:srgbClr val="FFFFFF"/>
                </a:solidFill>
                <a:latin typeface="+mj-lt"/>
                <a:ea typeface="+mj-ea"/>
                <a:cs typeface="+mj-cs"/>
                <a:sym typeface="Arial"/>
              </a:defRPr>
            </a:pPr>
            <a:r>
              <a:rPr b="1" baseline="31999"/>
              <a:t>18 </a:t>
            </a:r>
            <a:r>
              <a:rPr b="1" u="sng"/>
              <a:t>who have swerved from the truth, saying that the resurrection has already happened</a:t>
            </a:r>
            <a:r>
              <a:t>. They are upsetting the faith of some. </a:t>
            </a:r>
            <a:r>
              <a:rPr b="1" baseline="31999"/>
              <a:t>19 </a:t>
            </a:r>
            <a:r>
              <a:rPr b="1" u="sng"/>
              <a:t>But</a:t>
            </a:r>
            <a:r>
              <a:t> God’s firm foundation stands, bearing this seal: “The Lord knows those who are his,” and, </a:t>
            </a:r>
            <a:r>
              <a:rPr b="1" u="sng"/>
              <a:t>“Let everyone who names the name of the Lord depart from iniquity.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502664" y="1633330"/>
            <a:ext cx="1118667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The Truth of the Gospel guards us against deception.</a:t>
            </a:r>
          </a:p>
          <a:p>
            <a:pPr marL="561473" indent="-561473" defTabSz="2239961">
              <a:buSzPct val="100000"/>
              <a:buAutoNum type="arabicPeriod" startAt="1"/>
              <a:defRPr sz="4200">
                <a:solidFill>
                  <a:srgbClr val="FFFFFF"/>
                </a:solidFill>
                <a:latin typeface="+mj-lt"/>
                <a:ea typeface="+mj-ea"/>
                <a:cs typeface="+mj-cs"/>
                <a:sym typeface="Arial"/>
              </a:defRPr>
            </a:pPr>
            <a:r>
              <a:t>Our own desires give false teaching a foothold.</a:t>
            </a:r>
          </a:p>
        </p:txBody>
      </p:sp>
      <p:sp>
        <p:nvSpPr>
          <p:cNvPr id="72" name="The Lord knows those who are Hi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Lord knows those who are His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