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hyperlink" Target="https://ref.ly/logosres/esv?ref=BibleESV.2Ti2.19&amp;off=58&amp;ctx=earing+this+seal:+g%E2%80%9C~The+Lord+knows+those"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2:14-19"/>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2:14-19</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Deel 2:Die Here ken die wat Syne i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Deel 2:Die Here ken die wat Syne is</a:t>
              </a:r>
            </a:p>
            <a:p>
              <a:pPr defTabSz="457200">
                <a:defRPr sz="1200">
                  <a:latin typeface="Calibri"/>
                  <a:ea typeface="Calibri"/>
                  <a:cs typeface="Calibri"/>
                  <a:sym typeface="Calibri"/>
                </a:defRPr>
              </a:pPr>
              <a:r>
                <a:t> </a:t>
              </a:r>
              <a:r>
                <a:rPr i="1" u="sng">
                  <a:solidFill>
                    <a:srgbClr val="0433FF"/>
                  </a:solidFill>
                  <a:hlinkClick r:id="rId4" invalidUrl="" action="" tgtFrame="" tooltip="" history="1" highlightClick="0" endSnd="0"/>
                </a:rPr>
                <a:t>The Holy Bible: English Standard Version</a:t>
              </a:r>
              <a:r>
                <a:t> (Wheaton, IL: Crossway Bibles, 2016), 2 Ti 2:19.</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2 Tim 2:16-17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2:16-17 (AFR53)</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30589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aseline="31999"/>
              <a:t>16</a:t>
            </a:r>
            <a:r>
              <a:t>Maar die onheilige, onsinnige praatjies moet jy vermy; want hulle </a:t>
            </a:r>
            <a:r>
              <a:rPr b="1" u="sng"/>
              <a:t>sal al verder voortgaan in goddeloosheid</a:t>
            </a:r>
            <a:r>
              <a:t>, </a:t>
            </a:r>
            <a:r>
              <a:rPr baseline="31999"/>
              <a:t>17</a:t>
            </a:r>
            <a:r>
              <a:t>en hulle woord sal </a:t>
            </a:r>
            <a:r>
              <a:rPr b="1" u="sng"/>
              <a:t>voortwoeker soos ’n kanker</a:t>
            </a:r>
            <a:r>
              <a:t>, onder wie daar Himenéüs en Filétus is,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3731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Die Waarheid van die Evangelie bewaar ons teen misleiding.</a:t>
            </a:r>
          </a:p>
          <a:p>
            <a:pPr marL="561473" indent="-561473" defTabSz="2239961">
              <a:buSzPct val="100000"/>
              <a:buAutoNum type="arabicPeriod" startAt="1"/>
              <a:defRPr sz="4200">
                <a:solidFill>
                  <a:srgbClr val="FFFFFF"/>
                </a:solidFill>
                <a:latin typeface="+mj-lt"/>
                <a:ea typeface="+mj-ea"/>
                <a:cs typeface="+mj-cs"/>
                <a:sym typeface="Arial"/>
              </a:defRPr>
            </a:pPr>
            <a:r>
              <a:t>Ons eie begeertes gee valse lering vastrapplek. </a:t>
            </a:r>
          </a:p>
          <a:p>
            <a:pPr marL="561473" indent="-561473" defTabSz="2239961">
              <a:buSzPct val="100000"/>
              <a:buAutoNum type="arabicPeriod" startAt="1"/>
              <a:defRPr sz="4200">
                <a:solidFill>
                  <a:srgbClr val="FFFFFF"/>
                </a:solidFill>
                <a:latin typeface="+mj-lt"/>
                <a:ea typeface="+mj-ea"/>
                <a:cs typeface="+mj-cs"/>
                <a:sym typeface="Arial"/>
              </a:defRPr>
            </a:pPr>
            <a:r>
              <a:t>Ons herken valse leraars aan die slegte vrugte wat hulle dra en voortbring.</a:t>
            </a:r>
          </a:p>
        </p:txBody>
      </p:sp>
      <p:sp>
        <p:nvSpPr>
          <p:cNvPr id="84" name="Die Here ken die wat Syne i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Here ken die wat Syne is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Jer 23:16-17 (AFR53)"/>
          <p:cNvSpPr txBox="1"/>
          <p:nvPr/>
        </p:nvSpPr>
        <p:spPr>
          <a:xfrm>
            <a:off x="451821" y="1753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Jer 23:16-17 (AFR53)</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80636" y="987341"/>
            <a:ext cx="11630728"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16</a:t>
            </a:r>
            <a:r>
              <a:t>So sê die Here van die leërskare: Luister nie na die woorde van die profete wat vir julle profeteer nie; </a:t>
            </a:r>
            <a:r>
              <a:rPr b="1" u="sng"/>
              <a:t>hulle vervul julle met ydele verwagtinge</a:t>
            </a:r>
            <a:r>
              <a:t>; gesigte uit hul eie hart verkondig hulle, nie uit die mond van die Here nie. </a:t>
            </a:r>
            <a:r>
              <a:rPr baseline="31999"/>
              <a:t>17</a:t>
            </a:r>
            <a:r>
              <a:t>Hulle sê gedurig aan my veragters: Die Here het gespreek: </a:t>
            </a:r>
            <a:r>
              <a:rPr b="1" u="sng"/>
              <a:t>Julle sal vrede hê</a:t>
            </a:r>
            <a:r>
              <a:t>; en aan elkeen wat wandel in die verharding van sy hart, sê hulle: </a:t>
            </a:r>
            <a:r>
              <a:rPr b="1" u="sng"/>
              <a:t>Geen onheil sal oor julle kom nie</a:t>
            </a:r>
            <a:r>
              <a: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Jer 23:2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Jer 23:22 (AFR53)</a:t>
            </a:r>
          </a:p>
        </p:txBody>
      </p:sp>
      <p:sp>
        <p:nvSpPr>
          <p:cNvPr id="96" name="(Eccl 12:13-14) The end of the matter; all has been heard. Fear God and keep his commandments, for this is the whole duty of man. For God will bring every deed into judgment, with every secret thing, whether good or evil."/>
          <p:cNvSpPr txBox="1"/>
          <p:nvPr/>
        </p:nvSpPr>
        <p:spPr>
          <a:xfrm>
            <a:off x="280636" y="1563206"/>
            <a:ext cx="11630728" cy="2512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22</a:t>
            </a:r>
            <a:r>
              <a:t>Maar as hulle </a:t>
            </a:r>
            <a:r>
              <a:rPr b="1" u="sng"/>
              <a:t>in my raad gestaan het</a:t>
            </a:r>
            <a:r>
              <a:t>, moet hulle my volk </a:t>
            </a:r>
            <a:r>
              <a:rPr b="1" u="sng"/>
              <a:t>my woorde laat hoor</a:t>
            </a:r>
            <a:r>
              <a:t> en hulle </a:t>
            </a:r>
            <a:r>
              <a:rPr b="1" u="sng"/>
              <a:t>terugbring van hul verkeerde weg</a:t>
            </a:r>
            <a:r>
              <a:t> en van </a:t>
            </a:r>
            <a:r>
              <a:rPr b="1" u="sng"/>
              <a:t>die boosheid van hul handelinge</a:t>
            </a:r>
            <a:r>
              <a: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Eccl 12:13-14) The end of the matter; all has been heard. Fear God and keep his commandments, for this is the whole duty of man. For God will bring every deed into judgment, with every secret thing, whether good or evil."/>
          <p:cNvSpPr txBox="1"/>
          <p:nvPr/>
        </p:nvSpPr>
        <p:spPr>
          <a:xfrm>
            <a:off x="502664" y="1362397"/>
            <a:ext cx="1118667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Die Waarheid van die Evangelie bewaar ons teen misleiding.</a:t>
            </a:r>
          </a:p>
          <a:p>
            <a:pPr marL="561473" indent="-561473" defTabSz="2239961">
              <a:buSzPct val="100000"/>
              <a:buAutoNum type="arabicPeriod" startAt="1"/>
              <a:defRPr sz="4200">
                <a:solidFill>
                  <a:srgbClr val="FFFFFF"/>
                </a:solidFill>
                <a:latin typeface="+mj-lt"/>
                <a:ea typeface="+mj-ea"/>
                <a:cs typeface="+mj-cs"/>
                <a:sym typeface="Arial"/>
              </a:defRPr>
            </a:pPr>
            <a:r>
              <a:t>Ons eie begeertes gee valse lering vastrapplek.</a:t>
            </a:r>
          </a:p>
          <a:p>
            <a:pPr marL="561473" indent="-561473" defTabSz="2239961">
              <a:buSzPct val="100000"/>
              <a:buAutoNum type="arabicPeriod" startAt="1"/>
              <a:defRPr sz="4200">
                <a:solidFill>
                  <a:srgbClr val="FFFFFF"/>
                </a:solidFill>
                <a:latin typeface="+mj-lt"/>
                <a:ea typeface="+mj-ea"/>
                <a:cs typeface="+mj-cs"/>
                <a:sym typeface="Arial"/>
              </a:defRPr>
            </a:pPr>
            <a:r>
              <a:t>Ons herken valse leraars aan die slegte vrugte wat hulle dra en voortbring.</a:t>
            </a:r>
          </a:p>
          <a:p>
            <a:pPr marL="561473" indent="-561473" defTabSz="2239961">
              <a:buSzPct val="100000"/>
              <a:buAutoNum type="arabicPeriod" startAt="1"/>
              <a:defRPr sz="4200">
                <a:solidFill>
                  <a:srgbClr val="FFFFFF"/>
                </a:solidFill>
                <a:latin typeface="+mj-lt"/>
                <a:ea typeface="+mj-ea"/>
                <a:cs typeface="+mj-cs"/>
                <a:sym typeface="Arial"/>
              </a:defRPr>
            </a:pPr>
            <a:r>
              <a:t>Die Evangelie bring die vrug van heilige begeertes en n heilige lewe voort.</a:t>
            </a:r>
          </a:p>
        </p:txBody>
      </p:sp>
      <p:sp>
        <p:nvSpPr>
          <p:cNvPr id="102" name="Die Here ken die wat Syne i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Here ken die wat Syne is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967" y="-17166"/>
            <a:ext cx="12305934" cy="7489232"/>
            <a:chOff x="0" y="0"/>
            <a:chExt cx="12305933" cy="7489231"/>
          </a:xfrm>
        </p:grpSpPr>
        <p:pic>
          <p:nvPicPr>
            <p:cNvPr id="10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10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7" name="(Eccl 12:13-14) The end of the matter; all has been heard. Fear God and keep his commandments, for this is the whole duty of man. For God will bring every deed into judgment, with every secret thing, whether good or evil."/>
          <p:cNvSpPr txBox="1"/>
          <p:nvPr/>
        </p:nvSpPr>
        <p:spPr>
          <a:xfrm>
            <a:off x="502664" y="1362397"/>
            <a:ext cx="1118667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Ken jy die waarheid van die Evangelie goed genoeg om valse leringe te onderskei?</a:t>
            </a:r>
          </a:p>
          <a:p>
            <a:pPr defTabSz="2239961">
              <a:defRPr sz="4200">
                <a:solidFill>
                  <a:srgbClr val="FFFFFF"/>
                </a:solidFill>
                <a:latin typeface="+mj-lt"/>
                <a:ea typeface="+mj-ea"/>
                <a:cs typeface="+mj-cs"/>
                <a:sym typeface="Arial"/>
              </a:defRPr>
            </a:pPr>
          </a:p>
          <a:p>
            <a:pPr marL="561473" indent="-561473" defTabSz="2239961">
              <a:buSzPct val="100000"/>
              <a:buAutoNum type="arabicPeriod" startAt="2"/>
              <a:defRPr sz="4200">
                <a:solidFill>
                  <a:srgbClr val="FFFFFF"/>
                </a:solidFill>
                <a:latin typeface="+mj-lt"/>
                <a:ea typeface="+mj-ea"/>
                <a:cs typeface="+mj-cs"/>
                <a:sym typeface="Arial"/>
              </a:defRPr>
            </a:pPr>
            <a:r>
              <a:t>Het jy enige begeertes wat valse lering 'n vastrapplek in jou lewe kan gee?</a:t>
            </a:r>
          </a:p>
          <a:p>
            <a:pPr defTabSz="2239961">
              <a:defRPr sz="4200">
                <a:solidFill>
                  <a:srgbClr val="FFFFFF"/>
                </a:solidFill>
                <a:latin typeface="+mj-lt"/>
                <a:ea typeface="+mj-ea"/>
                <a:cs typeface="+mj-cs"/>
                <a:sym typeface="Arial"/>
              </a:defRPr>
            </a:pPr>
          </a:p>
          <a:p>
            <a:pPr marL="561473" indent="-561473" defTabSz="2239961">
              <a:buSzPct val="100000"/>
              <a:buAutoNum type="arabicPeriod" startAt="3"/>
              <a:defRPr sz="4200">
                <a:solidFill>
                  <a:srgbClr val="FFFFFF"/>
                </a:solidFill>
                <a:latin typeface="+mj-lt"/>
                <a:ea typeface="+mj-ea"/>
                <a:cs typeface="+mj-cs"/>
                <a:sym typeface="Arial"/>
              </a:defRPr>
            </a:pPr>
            <a:r>
              <a:t>Bring die Evangelie die vrug van heilige begeertes en n heilige lewe in jou voort?</a:t>
            </a:r>
          </a:p>
        </p:txBody>
      </p:sp>
      <p:sp>
        <p:nvSpPr>
          <p:cNvPr id="108" name="Die Here ken die wat Syne i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Here ken die wat Syne is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Eccl 12:13-14) The end of the matter; all has been heard. Fear God and keep his commandments, for this is the whole duty of man. For God will bring every deed into judgment, with every secret thing, whether good or evil."/>
          <p:cNvSpPr txBox="1"/>
          <p:nvPr/>
        </p:nvSpPr>
        <p:spPr>
          <a:xfrm>
            <a:off x="502664" y="2141330"/>
            <a:ext cx="1118667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Vermy enige afleidings wat jou fokus wegskuif vanaf die Waarheid.</a:t>
            </a:r>
          </a:p>
          <a:p>
            <a:pPr marL="561473" indent="-561473" defTabSz="2239961">
              <a:buSzPct val="100000"/>
              <a:buAutoNum type="arabicPeriod" startAt="1"/>
              <a:defRPr sz="4200">
                <a:solidFill>
                  <a:srgbClr val="FFFFFF"/>
                </a:solidFill>
                <a:latin typeface="+mj-lt"/>
                <a:ea typeface="+mj-ea"/>
                <a:cs typeface="+mj-cs"/>
                <a:sym typeface="Arial"/>
              </a:defRPr>
            </a:pPr>
            <a:r>
              <a:t>Doen alles in jou vermoë om die Evangelie te verstaan ​​en toe te pas.</a:t>
            </a:r>
          </a:p>
        </p:txBody>
      </p:sp>
      <p:sp>
        <p:nvSpPr>
          <p:cNvPr id="30" name="Stel jouself beproef voor God"/>
          <p:cNvSpPr txBox="1"/>
          <p:nvPr/>
        </p:nvSpPr>
        <p:spPr>
          <a:xfrm>
            <a:off x="502664" y="521513"/>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Stel jouself beproef voor God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2:14-19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2:14-19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185400"/>
            <a:ext cx="11740044" cy="54465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aseline="31999"/>
              <a:t>14</a:t>
            </a:r>
            <a:r>
              <a:t>HERINNER aan hierdie dinge en betuig voor die Here dat hulle geen woordestryd moet voer wat tot geen nut is nie, maar net tot ondergang van die hoorders.</a:t>
            </a:r>
            <a:r>
              <a:rPr baseline="31999"/>
              <a:t>15 </a:t>
            </a:r>
            <a:r>
              <a:t>Lê jou daarop toe om jou beproef voor God te stel as ’n werker wat hom nie hoef te skaam nie, wat die woord van die waarheid reg sny. </a:t>
            </a:r>
            <a:r>
              <a:rPr baseline="31999"/>
              <a:t>16</a:t>
            </a:r>
            <a:r>
              <a:t>Maar die onheilige, onsinnige praatjies moet jy vermy; want hulle sal al verder voortgaan in goddeloosheid,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2:14-19 (AFR53)"/>
          <p:cNvSpPr txBox="1"/>
          <p:nvPr/>
        </p:nvSpPr>
        <p:spPr>
          <a:xfrm>
            <a:off x="451821" y="361248"/>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2:14-19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117666"/>
            <a:ext cx="11740044" cy="54465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aseline="31999"/>
              <a:t>17</a:t>
            </a:r>
            <a:r>
              <a:t>en hulle woord sal voortwoeker soos ’n kanker, onder wie daar Himenéüs en Filétus is,</a:t>
            </a:r>
            <a:r>
              <a:rPr baseline="31999"/>
              <a:t>18 </a:t>
            </a:r>
            <a:r>
              <a:t>wat van die waarheid afgedwaal het, omdat hulle sê dat die opstanding al plaasgevind het; en hulle keer die geloof van sommige om.</a:t>
            </a:r>
            <a:r>
              <a:rPr baseline="31999"/>
              <a:t>19 </a:t>
            </a:r>
            <a:r>
              <a:t>Ewenwel, die fondament van God staan vas met hierdie seël: Die Here ken die wat syne is; en: Laat elkeen wat die Naam van Christus noem, afstand doen van die ongeregtigheid.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2:15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2:15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18651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aseline="31999"/>
              <a:t>15 </a:t>
            </a:r>
            <a:r>
              <a:t>Lê jou daarop toe om jou beproef voor God te stel as ’n werker wat hom nie hoef te skaam nie, </a:t>
            </a:r>
            <a:r>
              <a:rPr b="1" u="sng"/>
              <a:t>wat die woord van die waarheid reg sny</a:t>
            </a:r>
            <a:r>
              <a: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6:5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6:5 (AFR53)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24620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aseline="31999"/>
              <a:t>5</a:t>
            </a:r>
            <a:r>
              <a:t>nuttelose stryery van mense wat </a:t>
            </a:r>
            <a:r>
              <a:rPr b="1" u="sng"/>
              <a:t>verdorwe in hulle verstand</a:t>
            </a:r>
            <a:r>
              <a:t> en </a:t>
            </a:r>
            <a:r>
              <a:rPr b="1" u="sng"/>
              <a:t>van die waarheid beroof</a:t>
            </a:r>
            <a:r>
              <a:t> is en dink dat die godsaligheid winsgewend is. Onttrek jou aan sulke mense.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Die Waarheid van die Evangelie bewaar ons teen misleiding</a:t>
            </a:r>
          </a:p>
        </p:txBody>
      </p:sp>
      <p:sp>
        <p:nvSpPr>
          <p:cNvPr id="60" name="Die Here ken die wat Syne i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Here ken die wat Syne is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2:18-19 (AFR53)"/>
          <p:cNvSpPr txBox="1"/>
          <p:nvPr/>
        </p:nvSpPr>
        <p:spPr>
          <a:xfrm>
            <a:off x="451821" y="32738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2:18-19 (AFR53)</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25978" y="1302648"/>
            <a:ext cx="11740044" cy="42527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aseline="31999"/>
              <a:t>18 </a:t>
            </a:r>
            <a:r>
              <a:t>wat van die waarheid </a:t>
            </a:r>
            <a:r>
              <a:rPr b="1" u="sng"/>
              <a:t>afgedwaal het</a:t>
            </a:r>
            <a:r>
              <a:t>, omdat hulle sê </a:t>
            </a:r>
            <a:r>
              <a:rPr b="1" u="sng"/>
              <a:t>dat die opstanding al plaasgevind het</a:t>
            </a:r>
            <a:r>
              <a:t>; en hulle keer die geloof van sommige om.</a:t>
            </a:r>
            <a:r>
              <a:rPr baseline="31999"/>
              <a:t>19 </a:t>
            </a:r>
            <a:r>
              <a:t>Ewenwel, die fondament van God staan vas met hierdie seël: </a:t>
            </a:r>
            <a:r>
              <a:rPr b="1" u="sng"/>
              <a:t>Die Here ken die wat syne is; en: Laat elkeen wat die Naam van Christus noem, afstand doen van die ongeregtigheid.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Eccl 12:13-14) The end of the matter; all has been heard. Fear God and keep his commandments, for this is the whole duty of man. For God will bring every deed into judgment, with every secret thing, whether good or evil."/>
          <p:cNvSpPr txBox="1"/>
          <p:nvPr/>
        </p:nvSpPr>
        <p:spPr>
          <a:xfrm>
            <a:off x="502664" y="1633330"/>
            <a:ext cx="1118667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Die Waarheid van die Evangelie bewaar ons teen misleiding.</a:t>
            </a:r>
          </a:p>
          <a:p>
            <a:pPr marL="561473" indent="-561473" defTabSz="2239961">
              <a:buSzPct val="100000"/>
              <a:buAutoNum type="arabicPeriod" startAt="1"/>
              <a:defRPr sz="4200">
                <a:solidFill>
                  <a:srgbClr val="FFFFFF"/>
                </a:solidFill>
                <a:latin typeface="+mj-lt"/>
                <a:ea typeface="+mj-ea"/>
                <a:cs typeface="+mj-cs"/>
                <a:sym typeface="Arial"/>
              </a:defRPr>
            </a:pPr>
            <a:r>
              <a:t>Ons eie begeertes gee valse lering vastrapplek.</a:t>
            </a:r>
          </a:p>
        </p:txBody>
      </p:sp>
      <p:sp>
        <p:nvSpPr>
          <p:cNvPr id="72" name="Die Here ken die wat Syne i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Here ken die wat Syne is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