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 name="Shape 25"/>
          <p:cNvSpPr/>
          <p:nvPr>
            <p:ph type="sldImg"/>
          </p:nvPr>
        </p:nvSpPr>
        <p:spPr>
          <a:prstGeom prst="rect">
            <a:avLst/>
          </a:prstGeom>
        </p:spPr>
        <p:txBody>
          <a:bodyPr/>
          <a:lstStyle/>
          <a:p>
            <a:pPr/>
          </a:p>
        </p:txBody>
      </p:sp>
      <p:sp>
        <p:nvSpPr>
          <p:cNvPr id="26" name="Shape 26"/>
          <p:cNvSpPr/>
          <p:nvPr>
            <p:ph type="body" sz="quarter" idx="1"/>
          </p:nvPr>
        </p:nvSpPr>
        <p:spPr>
          <a:prstGeom prst="rect">
            <a:avLst/>
          </a:prstGeom>
        </p:spPr>
        <p:txBody>
          <a:bodyPr/>
          <a:lstStyle/>
          <a:p>
            <a:pPr>
              <a:defRPr sz="2000"/>
            </a:pPr>
          </a:p>
          <a:p>
            <a:pPr>
              <a:defRPr sz="2000"/>
            </a:pPr>
            <a:r>
              <a:t>BID - kort intro. Boek van Tim. </a:t>
            </a:r>
            <a:r>
              <a:rPr b="1" u="sng">
                <a:solidFill>
                  <a:srgbClr val="FFFB00"/>
                </a:solidFill>
              </a:rPr>
              <a:t>Paulus se laaste brief</a:t>
            </a:r>
            <a:r>
              <a:t>. Sit om jou laaste brief te sit. </a:t>
            </a:r>
          </a:p>
          <a:p>
            <a:pPr>
              <a:defRPr sz="2000"/>
            </a:pPr>
          </a:p>
          <a:p>
            <a:pPr>
              <a:defRPr sz="2000"/>
            </a:pPr>
            <a:r>
              <a:t>Ek wil vir jou hierdie </a:t>
            </a:r>
            <a:r>
              <a:rPr b="1" u="sng">
                <a:solidFill>
                  <a:srgbClr val="FFFB00"/>
                </a:solidFill>
              </a:rPr>
              <a:t>storie vertel van kinders</a:t>
            </a:r>
            <a:r>
              <a:t> wat leer om die </a:t>
            </a:r>
            <a:r>
              <a:rPr b="1" u="sng">
                <a:solidFill>
                  <a:srgbClr val="FFFB00"/>
                </a:solidFill>
              </a:rPr>
              <a:t>saxofoon</a:t>
            </a:r>
            <a:r>
              <a:t> of 'n soort instrument te speel. (En dan wys navorsing die SUKSESVOLSTE mense, dat dit nie die </a:t>
            </a:r>
            <a:r>
              <a:rPr b="1" u="sng">
                <a:solidFill>
                  <a:srgbClr val="FFFB00"/>
                </a:solidFill>
              </a:rPr>
              <a:t>IK of selfs hul vermoë is nie</a:t>
            </a:r>
            <a:r>
              <a:t>, maar diegene wat uitblink, is diegene wat begin het met 'n </a:t>
            </a:r>
            <a:r>
              <a:rPr b="1" u="sng">
                <a:solidFill>
                  <a:srgbClr val="FFFB00"/>
                </a:solidFill>
              </a:rPr>
              <a:t>visie om hulself te sien speel vir hul hele lewe</a:t>
            </a:r>
            <a:r>
              <a:t>, diegene wat werk na 'n doel wat eindig nie). Diegene wat bereid was om heeltyd in te sit en te oefen. Dieselfde met die Christelike lewe. Diegene wat 'n visie het van </a:t>
            </a:r>
            <a:r>
              <a:rPr b="1" u="sng">
                <a:solidFill>
                  <a:schemeClr val="accent6"/>
                </a:solidFill>
              </a:rPr>
              <a:t>lewenslange bereidwilligheid om te dien, om JESUS ​​lief te hê</a:t>
            </a:r>
            <a:r>
              <a:t>, is die een wat die meeste vrugte sal dra tot die einde toe. Selfs wanneer dit ons iets sal kos. </a:t>
            </a:r>
          </a:p>
          <a:p>
            <a:pPr>
              <a:defRPr sz="2000"/>
            </a:pPr>
          </a:p>
          <a:p>
            <a:pPr>
              <a:defRPr sz="2000"/>
            </a:pPr>
            <a:r>
              <a:t>Ons weet almal dat om die Here te </a:t>
            </a:r>
            <a:r>
              <a:rPr b="1" u="sng">
                <a:solidFill>
                  <a:srgbClr val="FFFB00"/>
                </a:solidFill>
              </a:rPr>
              <a:t>dien kom met eise</a:t>
            </a:r>
            <a:r>
              <a:t>. Ons </a:t>
            </a:r>
            <a:r>
              <a:rPr b="1" u="sng">
                <a:solidFill>
                  <a:schemeClr val="accent6"/>
                </a:solidFill>
              </a:rPr>
              <a:t>staar probleme, uitdagings en teleurstellings</a:t>
            </a:r>
            <a:r>
              <a:t> in die gesig. Ons word deur die vyand aangeval. Ons moet verduur terwyl ons kinders het, tyd </a:t>
            </a:r>
            <a:r>
              <a:rPr b="1" u="sng">
                <a:solidFill>
                  <a:srgbClr val="FFFB00"/>
                </a:solidFill>
              </a:rPr>
              <a:t>deurbring in stiltetyd. </a:t>
            </a:r>
          </a:p>
          <a:p>
            <a:pPr>
              <a:defRPr sz="2000"/>
            </a:pPr>
            <a:r>
              <a:t>Om nie eers te praat van die vraag wat ons nodig het om </a:t>
            </a:r>
            <a:r>
              <a:rPr b="1" u="sng">
                <a:solidFill>
                  <a:srgbClr val="FFFB00"/>
                </a:solidFill>
              </a:rPr>
              <a:t>die wêreld te bereik</a:t>
            </a:r>
            <a:r>
              <a:t> nie.</a:t>
            </a:r>
          </a:p>
          <a:p>
            <a:pPr>
              <a:defRPr sz="2000"/>
            </a:pPr>
          </a:p>
          <a:p>
            <a:pPr>
              <a:defRPr sz="2000"/>
            </a:pPr>
            <a:r>
              <a:t>Ons moet onthou dat </a:t>
            </a:r>
            <a:r>
              <a:rPr b="1" u="sng">
                <a:solidFill>
                  <a:srgbClr val="FFFB00"/>
                </a:solidFill>
              </a:rPr>
              <a:t>Christenskap nie 'n 100m dash is ni</a:t>
            </a:r>
            <a:r>
              <a:t>e. Dis 'n marathon. En dit is maklik om 'n marathon te begin, maar die toets kom in die laaste 10 km. Kan jy uithou tot die einde?</a:t>
            </a:r>
          </a:p>
          <a:p>
            <a:pPr>
              <a:defRPr sz="2000"/>
            </a:pPr>
          </a:p>
          <a:p>
            <a:pPr>
              <a:defRPr sz="2000"/>
            </a:pPr>
            <a:r>
              <a:t>Ons is geroep om te </a:t>
            </a:r>
            <a:r>
              <a:rPr b="1" u="sng">
                <a:solidFill>
                  <a:srgbClr val="FFFB00"/>
                </a:solidFill>
              </a:rPr>
              <a:t>volhard tot die einde toe,</a:t>
            </a:r>
            <a:r>
              <a:t> en ons is gered om te dien en 'n lewe te lei na aanleiding van 'n roeping wat God vir ons het en om ander te dien. </a:t>
            </a:r>
          </a:p>
          <a:p>
            <a:pPr>
              <a:defRPr sz="2000"/>
            </a:pPr>
            <a:r>
              <a:t>Nie een van ons is </a:t>
            </a:r>
            <a:r>
              <a:rPr b="1" u="sng">
                <a:solidFill>
                  <a:schemeClr val="accent5">
                    <a:lumOff val="11617"/>
                  </a:schemeClr>
                </a:solidFill>
              </a:rPr>
              <a:t>gered om te sit en niks doen nie.</a:t>
            </a:r>
            <a:r>
              <a:t> </a:t>
            </a:r>
          </a:p>
          <a:p>
            <a:pPr>
              <a:defRPr sz="2000"/>
            </a:pPr>
            <a:r>
              <a:t>Ons word in die </a:t>
            </a:r>
            <a:r>
              <a:rPr b="1" u="sng">
                <a:solidFill>
                  <a:srgbClr val="FFFB00"/>
                </a:solidFill>
              </a:rPr>
              <a:t>bediening gedruk en kan oorweldig</a:t>
            </a:r>
            <a:r>
              <a:t> word met bediening, want </a:t>
            </a:r>
          </a:p>
          <a:p>
            <a:pPr>
              <a:defRPr sz="2000"/>
            </a:pPr>
            <a:r>
              <a:t>Ons kan </a:t>
            </a:r>
            <a:r>
              <a:rPr b="1" u="sng">
                <a:solidFill>
                  <a:schemeClr val="accent6"/>
                </a:solidFill>
              </a:rPr>
              <a:t>nooit die punt bereik</a:t>
            </a:r>
            <a:r>
              <a:t> wat ander vir ons het of stel nie. Dit is so moeilik om almal tevrede te stel.</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 name="Shape 101"/>
          <p:cNvSpPr/>
          <p:nvPr>
            <p:ph type="sldImg"/>
          </p:nvPr>
        </p:nvSpPr>
        <p:spPr>
          <a:prstGeom prst="rect">
            <a:avLst/>
          </a:prstGeom>
        </p:spPr>
        <p:txBody>
          <a:bodyPr/>
          <a:lstStyle/>
          <a:p>
            <a:pPr/>
          </a:p>
        </p:txBody>
      </p:sp>
      <p:sp>
        <p:nvSpPr>
          <p:cNvPr id="102" name="Shape 102"/>
          <p:cNvSpPr/>
          <p:nvPr>
            <p:ph type="body" sz="quarter" idx="1"/>
          </p:nvPr>
        </p:nvSpPr>
        <p:spPr>
          <a:prstGeom prst="rect">
            <a:avLst/>
          </a:prstGeom>
        </p:spPr>
        <p:txBody>
          <a:bodyPr/>
          <a:lstStyle/>
          <a:p>
            <a:pPr>
              <a:defRPr sz="2100"/>
            </a:pPr>
            <a:r>
              <a:t>Daar is</a:t>
            </a:r>
            <a:r>
              <a:rPr b="1" u="sng">
                <a:solidFill>
                  <a:schemeClr val="accent6"/>
                </a:solidFill>
              </a:rPr>
              <a:t> sekere standpunte dat dit na “Kalvinisme” </a:t>
            </a:r>
            <a:r>
              <a:t>verwys. En jy kan  my </a:t>
            </a:r>
            <a:r>
              <a:rPr b="1" u="sng">
                <a:solidFill>
                  <a:srgbClr val="FFFB00"/>
                </a:solidFill>
              </a:rPr>
              <a:t>natuurlik hierna 'n paar vrae</a:t>
            </a:r>
            <a:r>
              <a:t> vra as jy wil. Maar dit is </a:t>
            </a:r>
            <a:r>
              <a:rPr b="1" u="sng">
                <a:solidFill>
                  <a:schemeClr val="accent6"/>
                </a:solidFill>
              </a:rPr>
              <a:t>beslis nie waarop die teks fokus.</a:t>
            </a:r>
            <a:r>
              <a:t> </a:t>
            </a:r>
          </a:p>
          <a:p>
            <a:pPr>
              <a:defRPr sz="2100"/>
            </a:pPr>
          </a:p>
          <a:p>
            <a:pPr>
              <a:defRPr sz="2100"/>
            </a:pPr>
            <a:r>
              <a:t>Waarna ek voel hierdie teks verwys eintlik na, is dat ons sien hoe </a:t>
            </a:r>
            <a:r>
              <a:rPr b="1" u="sng">
                <a:solidFill>
                  <a:schemeClr val="accent6"/>
                </a:solidFill>
              </a:rPr>
              <a:t>Paulus na Israel </a:t>
            </a:r>
            <a:r>
              <a:t>verwys, as die </a:t>
            </a:r>
            <a:r>
              <a:rPr b="1" u="sng">
                <a:solidFill>
                  <a:srgbClr val="FFFB00"/>
                </a:solidFill>
              </a:rPr>
              <a:t>uitverkore volk</a:t>
            </a:r>
            <a:r>
              <a:t>, </a:t>
            </a:r>
            <a:r>
              <a:rPr b="1" u="sng">
                <a:solidFill>
                  <a:schemeClr val="accent6"/>
                </a:solidFill>
              </a:rPr>
              <a:t>die Jode </a:t>
            </a:r>
            <a:r>
              <a:t>waaronder Hy gely het, is die</a:t>
            </a:r>
            <a:r>
              <a:rPr b="1" u="sng">
                <a:solidFill>
                  <a:srgbClr val="FFFB00"/>
                </a:solidFill>
              </a:rPr>
              <a:t> uitverkore nasie</a:t>
            </a:r>
            <a:r>
              <a:t>. En wat ek voel Hy sê, is dat </a:t>
            </a:r>
            <a:r>
              <a:rPr b="1" u="sng">
                <a:solidFill>
                  <a:schemeClr val="accent5">
                    <a:lumOff val="11617"/>
                  </a:schemeClr>
                </a:solidFill>
              </a:rPr>
              <a:t>Hy alle dinge sal verduur, aktief volhard, as gevolg van die uitverkore volk Israe</a:t>
            </a:r>
            <a:r>
              <a:t>l, die Jode. </a:t>
            </a:r>
          </a:p>
          <a:p>
            <a:pPr>
              <a:defRPr sz="2100"/>
            </a:pPr>
            <a:r>
              <a:rPr b="1" u="sng">
                <a:solidFill>
                  <a:srgbClr val="FFFB00"/>
                </a:solidFill>
              </a:rPr>
              <a:t>Sodat hulle tot redding</a:t>
            </a:r>
            <a:r>
              <a:t> kan kom.</a:t>
            </a:r>
          </a:p>
          <a:p>
            <a:pPr>
              <a:defRPr sz="2100"/>
            </a:pPr>
          </a:p>
          <a:p>
            <a:pPr>
              <a:defRPr sz="2100"/>
            </a:pPr>
            <a:r>
              <a:t>Dit sê nie eers dat hulle tot </a:t>
            </a:r>
            <a:r>
              <a:rPr b="1" u="sng">
                <a:solidFill>
                  <a:srgbClr val="FFFB00"/>
                </a:solidFill>
              </a:rPr>
              <a:t>redding SAL kom nie</a:t>
            </a:r>
            <a:r>
              <a:t>, maar dat hulle dit </a:t>
            </a:r>
            <a:r>
              <a:rPr b="1" u="sng">
                <a:solidFill>
                  <a:schemeClr val="accent6"/>
                </a:solidFill>
              </a:rPr>
              <a:t>ook kan ontvang</a:t>
            </a:r>
            <a:r>
              <a:t>, wat die Calvinistiese siening uitskakel, asook hy sê ook dat hulle deur sy volharding vir Christus tot redding kan kom. </a:t>
            </a:r>
          </a:p>
          <a:p>
            <a:pPr>
              <a:defRPr sz="2100"/>
            </a:pPr>
            <a:r>
              <a:t>Dit beteken dat, </a:t>
            </a:r>
            <a:r>
              <a:rPr b="1" u="sng">
                <a:solidFill>
                  <a:srgbClr val="FFFB00"/>
                </a:solidFill>
              </a:rPr>
              <a:t>deur sy lyding te volhard, sommige mense sy geloof in Jesus kan sien</a:t>
            </a:r>
            <a:r>
              <a:t> en ook in Jesus begin glo. Wonderlik. </a:t>
            </a:r>
          </a:p>
          <a:p>
            <a:pPr>
              <a:defRPr sz="2100"/>
            </a:pPr>
            <a:r>
              <a:t> </a:t>
            </a:r>
          </a:p>
          <a:p>
            <a:pPr>
              <a:defRPr sz="2100"/>
            </a:pPr>
            <a:r>
              <a:t>Die </a:t>
            </a:r>
            <a:r>
              <a:rPr b="1" u="sng">
                <a:solidFill>
                  <a:schemeClr val="accent5">
                    <a:lumOff val="11617"/>
                  </a:schemeClr>
                </a:solidFill>
              </a:rPr>
              <a:t>deurslaggewende deel is dit</a:t>
            </a:r>
            <a:r>
              <a:t>, miskien het dit alles oor jou kop gevlieg, </a:t>
            </a:r>
            <a:r>
              <a:rPr b="1" u="sng">
                <a:solidFill>
                  <a:schemeClr val="accent5">
                    <a:lumOff val="11617"/>
                  </a:schemeClr>
                </a:solidFill>
              </a:rPr>
              <a:t>kom ons kom terug:</a:t>
            </a:r>
          </a:p>
          <a:p>
            <a:pPr>
              <a:defRPr sz="2100"/>
            </a:pPr>
            <a:r>
              <a:t>Dat hierdie vers </a:t>
            </a:r>
            <a:r>
              <a:rPr b="1" u="sng">
                <a:solidFill>
                  <a:schemeClr val="accent5">
                    <a:lumOff val="11617"/>
                  </a:schemeClr>
                </a:solidFill>
              </a:rPr>
              <a:t>'n HART in ons moet skep om die VERLORENES te onthou, deur LYDING te verduur en ander goed lief te hê op SO 'n manier dat ons ander inspireer om God</a:t>
            </a:r>
            <a:r>
              <a:t> meer lief te hê. </a:t>
            </a:r>
          </a:p>
          <a:p>
            <a:pPr>
              <a:defRPr sz="2100"/>
            </a:pPr>
          </a:p>
          <a:p>
            <a:pPr>
              <a:defRPr sz="2100"/>
            </a:pPr>
            <a:r>
              <a:rPr b="1" u="sng">
                <a:solidFill>
                  <a:schemeClr val="accent5">
                    <a:lumOff val="11617"/>
                  </a:schemeClr>
                </a:solidFill>
              </a:rPr>
              <a:t>Lyding is 'n unieke spesiale geleentheid om die verlorenes te bereik deur karakter te wys. </a:t>
            </a:r>
            <a:endParaRPr b="1" u="sng">
              <a:solidFill>
                <a:schemeClr val="accent5">
                  <a:lumOff val="11617"/>
                </a:schemeClr>
              </a:solidFill>
            </a:endParaRPr>
          </a:p>
          <a:p>
            <a:pPr>
              <a:defRPr sz="2100"/>
            </a:pPr>
            <a:r>
              <a:rPr b="1" u="sng">
                <a:solidFill>
                  <a:schemeClr val="accent5">
                    <a:lumOff val="11617"/>
                  </a:schemeClr>
                </a:solidFill>
              </a:rPr>
              <a:t>Paulus sê “ek verdra alles, en ek sal aanhou ly sodat sommige verlossing kan verkry”.</a:t>
            </a:r>
          </a:p>
          <a:p>
            <a:pPr>
              <a:defRPr sz="2100"/>
            </a:pPr>
          </a:p>
          <a:p>
            <a:pPr>
              <a:defRPr sz="2100"/>
            </a:pPr>
            <a:r>
              <a:rPr b="1" u="sng">
                <a:solidFill>
                  <a:srgbClr val="FFFB00"/>
                </a:solidFill>
              </a:rPr>
              <a:t>PUNT 2 - Om te volhard, moet ons die verlorenes onthou</a:t>
            </a:r>
          </a:p>
          <a:p>
            <a:pPr>
              <a:defRPr sz="2100"/>
            </a:pPr>
            <a:r>
              <a:t>Ons Verdra - As gevolg van die verlorenes.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 name="Shape 109"/>
          <p:cNvSpPr/>
          <p:nvPr>
            <p:ph type="sldImg"/>
          </p:nvPr>
        </p:nvSpPr>
        <p:spPr>
          <a:prstGeom prst="rect">
            <a:avLst/>
          </a:prstGeom>
        </p:spPr>
        <p:txBody>
          <a:bodyPr/>
          <a:lstStyle/>
          <a:p>
            <a:pPr/>
          </a:p>
        </p:txBody>
      </p:sp>
      <p:sp>
        <p:nvSpPr>
          <p:cNvPr id="110" name="Shape 110"/>
          <p:cNvSpPr/>
          <p:nvPr>
            <p:ph type="body" sz="quarter" idx="1"/>
          </p:nvPr>
        </p:nvSpPr>
        <p:spPr>
          <a:prstGeom prst="rect">
            <a:avLst/>
          </a:prstGeom>
        </p:spPr>
        <p:txBody>
          <a:bodyPr/>
          <a:lstStyle/>
          <a:p>
            <a:pPr>
              <a:defRPr sz="2000"/>
            </a:pPr>
            <a:r>
              <a:t>Q: </a:t>
            </a:r>
            <a:r>
              <a:rPr b="1" u="sng">
                <a:solidFill>
                  <a:schemeClr val="accent5">
                    <a:lumOff val="11617"/>
                  </a:schemeClr>
                </a:solidFill>
              </a:rPr>
              <a:t>Will Paul speak the same way about you today? </a:t>
            </a:r>
          </a:p>
          <a:p>
            <a:pPr>
              <a:defRPr sz="2000"/>
            </a:pPr>
          </a:p>
          <a:p>
            <a:pPr>
              <a:defRPr sz="2000"/>
            </a:pPr>
            <a:r>
              <a:rPr b="1" u="sng">
                <a:solidFill>
                  <a:srgbClr val="FFFB00"/>
                </a:solidFill>
              </a:rPr>
              <a:t>2 Prayer points:</a:t>
            </a:r>
            <a:endParaRPr b="1" u="sng">
              <a:solidFill>
                <a:srgbClr val="FFFB00"/>
              </a:solidFill>
            </a:endParaRPr>
          </a:p>
          <a:p>
            <a:pPr marL="267368" indent="-267368">
              <a:buSzPct val="100000"/>
              <a:buAutoNum type="arabicPeriod" startAt="1"/>
              <a:defRPr sz="2000"/>
            </a:pPr>
            <a:r>
              <a:rPr b="1" u="sng">
                <a:solidFill>
                  <a:srgbClr val="FFFB00"/>
                </a:solidFill>
              </a:rPr>
              <a:t>Willingness</a:t>
            </a:r>
            <a:endParaRPr b="1" u="sng">
              <a:solidFill>
                <a:srgbClr val="FFFB00"/>
              </a:solidFill>
            </a:endParaRPr>
          </a:p>
          <a:p>
            <a:pPr marL="267368" indent="-267368">
              <a:buSzPct val="100000"/>
              <a:buAutoNum type="arabicPeriod" startAt="1"/>
              <a:defRPr sz="2000"/>
            </a:pPr>
            <a:r>
              <a:rPr b="1" u="sng">
                <a:solidFill>
                  <a:srgbClr val="FFFB00"/>
                </a:solidFill>
              </a:rPr>
              <a:t>Boldness</a:t>
            </a:r>
          </a:p>
          <a:p>
            <a:pPr>
              <a:defRPr sz="2000"/>
            </a:pPr>
          </a:p>
          <a:p>
            <a:pPr>
              <a:defRPr sz="2000"/>
            </a:pPr>
            <a:r>
              <a:t>Pray</a:t>
            </a:r>
          </a:p>
          <a:p>
            <a:pPr>
              <a:defRPr sz="2000"/>
            </a:pPr>
            <a:r>
              <a:t>May we be stirred with a new passion to follow Jesus Christ. To ask ourselves where are we sacrificing for Jesus, is my life just an easy simple life, without sacrifice. </a:t>
            </a:r>
          </a:p>
          <a:p>
            <a:pPr>
              <a:defRPr sz="2000"/>
            </a:pPr>
          </a:p>
          <a:p>
            <a:pPr>
              <a:defRPr sz="2000"/>
            </a:pPr>
            <a:r>
              <a:t>Help us to humble ourselves, to accept the rebuke. May your truth have your God intended purpose towards our hearts, may it not discourage us but encourage us to do your will and to witness for you.</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 name="Shape 33"/>
          <p:cNvSpPr/>
          <p:nvPr>
            <p:ph type="sldImg"/>
          </p:nvPr>
        </p:nvSpPr>
        <p:spPr>
          <a:prstGeom prst="rect">
            <a:avLst/>
          </a:prstGeom>
        </p:spPr>
        <p:txBody>
          <a:bodyPr/>
          <a:lstStyle/>
          <a:p>
            <a:pPr/>
          </a:p>
        </p:txBody>
      </p:sp>
      <p:sp>
        <p:nvSpPr>
          <p:cNvPr id="34" name="Shape 34"/>
          <p:cNvSpPr/>
          <p:nvPr>
            <p:ph type="body" sz="quarter" idx="1"/>
          </p:nvPr>
        </p:nvSpPr>
        <p:spPr>
          <a:prstGeom prst="rect">
            <a:avLst/>
          </a:prstGeom>
        </p:spPr>
        <p:txBody>
          <a:bodyPr/>
          <a:lstStyle>
            <a:lvl1pPr>
              <a:defRPr b="1" sz="2100" u="sng">
                <a:solidFill>
                  <a:srgbClr val="FEE933"/>
                </a:solidFill>
              </a:defRPr>
            </a:lvl1pPr>
          </a:lstStyle>
          <a:p>
            <a:pPr/>
            <a:r>
              <a:t>Read twice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 name="Shape 41"/>
          <p:cNvSpPr/>
          <p:nvPr>
            <p:ph type="sldImg"/>
          </p:nvPr>
        </p:nvSpPr>
        <p:spPr>
          <a:prstGeom prst="rect">
            <a:avLst/>
          </a:prstGeom>
        </p:spPr>
        <p:txBody>
          <a:bodyPr/>
          <a:lstStyle/>
          <a:p>
            <a:pPr/>
          </a:p>
        </p:txBody>
      </p:sp>
      <p:sp>
        <p:nvSpPr>
          <p:cNvPr id="42" name="Shape 42"/>
          <p:cNvSpPr/>
          <p:nvPr>
            <p:ph type="body" sz="quarter" idx="1"/>
          </p:nvPr>
        </p:nvSpPr>
        <p:spPr>
          <a:prstGeom prst="rect">
            <a:avLst/>
          </a:prstGeom>
        </p:spPr>
        <p:txBody>
          <a:bodyPr/>
          <a:lstStyle/>
          <a:p>
            <a:pPr>
              <a:defRPr sz="2100"/>
            </a:pPr>
            <a:r>
              <a:rPr b="1" u="sng">
                <a:solidFill>
                  <a:srgbClr val="FFFB00"/>
                </a:solidFill>
              </a:rPr>
              <a:t>Vers 8 </a:t>
            </a:r>
          </a:p>
          <a:p>
            <a:pPr>
              <a:defRPr sz="2100"/>
            </a:pPr>
          </a:p>
          <a:p>
            <a:pPr>
              <a:defRPr sz="2100"/>
            </a:pPr>
            <a:r>
              <a:t>Wil jy weet hoekom ons dikwels 'n tipe</a:t>
            </a:r>
            <a:r>
              <a:rPr b="1" u="sng">
                <a:solidFill>
                  <a:schemeClr val="accent6"/>
                </a:solidFill>
              </a:rPr>
              <a:t> jammerpartytjie of emosionele swakheid</a:t>
            </a:r>
            <a:r>
              <a:t> hou? Dis </a:t>
            </a:r>
            <a:r>
              <a:rPr b="1" u="sng">
                <a:solidFill>
                  <a:srgbClr val="FFFB00"/>
                </a:solidFill>
              </a:rPr>
              <a:t>omdat ons van Jesus vergeet</a:t>
            </a:r>
            <a:r>
              <a:t>. Ons verloor fokus op die evangelie,  </a:t>
            </a:r>
          </a:p>
          <a:p>
            <a:pPr>
              <a:defRPr sz="2100"/>
            </a:pPr>
            <a:r>
              <a:t>En ja, depressie het soms sekere toestande daaraan gekoppel, maar meestal is dit </a:t>
            </a:r>
            <a:r>
              <a:rPr b="1" u="sng">
                <a:solidFill>
                  <a:srgbClr val="FFFB00"/>
                </a:solidFill>
              </a:rPr>
              <a:t>omdat ons Jesus vergeet. </a:t>
            </a:r>
            <a:r>
              <a:t>Wanneer ons die evangelie onthou, skakel dit angs en vrees uit. Want ek sterf aan myself, </a:t>
            </a:r>
            <a:r>
              <a:rPr b="1" u="sng">
                <a:solidFill>
                  <a:schemeClr val="accent6"/>
                </a:solidFill>
              </a:rPr>
              <a:t>en ek hoop op Hom. </a:t>
            </a:r>
          </a:p>
          <a:p>
            <a:pPr>
              <a:defRPr sz="2100"/>
            </a:pPr>
            <a:r>
              <a:t>Nie omstandighede nie. </a:t>
            </a:r>
          </a:p>
          <a:p>
            <a:pPr>
              <a:defRPr sz="2100"/>
            </a:pPr>
            <a:r>
              <a:rPr b="1" u="sng">
                <a:solidFill>
                  <a:srgbClr val="FFFB00"/>
                </a:solidFill>
              </a:rPr>
              <a:t>Dikwels voel die kruis ver weg, </a:t>
            </a:r>
            <a:r>
              <a:t>maar dink hieroor: </a:t>
            </a:r>
          </a:p>
          <a:p>
            <a:pPr>
              <a:defRPr sz="2100"/>
            </a:pPr>
            <a:r>
              <a:t>As die polisie hier inkom en jou familie gryp en daar is wet om jou gesin nou dood te maak as hulle Christen is wat sal jy doen? Kom ons sê hulle begin jou familielede, </a:t>
            </a:r>
            <a:r>
              <a:rPr b="1" u="sng">
                <a:solidFill>
                  <a:schemeClr val="accent5">
                    <a:lumOff val="11617"/>
                  </a:schemeClr>
                </a:solidFill>
              </a:rPr>
              <a:t>vriende martel. Wat sal jy doen? </a:t>
            </a:r>
          </a:p>
          <a:p>
            <a:pPr>
              <a:defRPr sz="2100"/>
            </a:pPr>
            <a:r>
              <a:t>Goed eks ’n moslem?</a:t>
            </a:r>
            <a:r>
              <a:rPr b="1" u="sng">
                <a:solidFill>
                  <a:schemeClr val="accent6"/>
                </a:solidFill>
              </a:rPr>
              <a:t> As jy my ontken, sal ek jou ontken. </a:t>
            </a:r>
          </a:p>
          <a:p>
            <a:pPr>
              <a:defRPr sz="2100"/>
            </a:pPr>
          </a:p>
          <a:p>
            <a:pPr>
              <a:defRPr sz="2100"/>
            </a:pPr>
            <a:r>
              <a:t>Paul het net genoem, die soldaat, die atleet en die boer. Paulus sê ook onthou Jesus, en sy voorbeeld. Hy was die</a:t>
            </a:r>
            <a:r>
              <a:rPr b="1" u="sng">
                <a:solidFill>
                  <a:srgbClr val="FFFB00"/>
                </a:solidFill>
              </a:rPr>
              <a:t> beste soldaat,</a:t>
            </a:r>
            <a:r>
              <a:t> wat sy pa gedien het, die een wat hom in diens geneem het, Hy was die </a:t>
            </a:r>
            <a:r>
              <a:rPr b="1" u="sng">
                <a:solidFill>
                  <a:srgbClr val="FFFB00"/>
                </a:solidFill>
              </a:rPr>
              <a:t>beste atleet,</a:t>
            </a:r>
            <a:r>
              <a:t> wat volgens die reëls van sy pa gespeel het. </a:t>
            </a:r>
            <a:r>
              <a:rPr b="1" u="sng">
                <a:solidFill>
                  <a:schemeClr val="accent6"/>
                </a:solidFill>
              </a:rPr>
              <a:t>Nie sy eie reëls nie</a:t>
            </a:r>
            <a:r>
              <a:t>. En die </a:t>
            </a:r>
            <a:r>
              <a:rPr b="1" u="sng">
                <a:solidFill>
                  <a:srgbClr val="FFFB00"/>
                </a:solidFill>
              </a:rPr>
              <a:t>beste boer</a:t>
            </a:r>
            <a:r>
              <a:t>, die hardwerkendste in die bediening van enigeen van ons. Hy was die </a:t>
            </a:r>
            <a:r>
              <a:rPr b="1" u="sng">
                <a:solidFill>
                  <a:schemeClr val="accent6"/>
                </a:solidFill>
              </a:rPr>
              <a:t>ultimate model.</a:t>
            </a:r>
          </a:p>
          <a:p>
            <a:pPr>
              <a:defRPr sz="2100"/>
            </a:pPr>
          </a:p>
          <a:p>
            <a:pPr>
              <a:defRPr sz="2100"/>
            </a:pPr>
            <a:r>
              <a:t>Paulus sê: Timoteus terwyl jy </a:t>
            </a:r>
            <a:r>
              <a:rPr b="1" u="sng">
                <a:solidFill>
                  <a:srgbClr val="FFFB00"/>
                </a:solidFill>
              </a:rPr>
              <a:t>oorweldig voel, onthou Jesus</a:t>
            </a:r>
            <a:r>
              <a:t>, </a:t>
            </a:r>
          </a:p>
          <a:p>
            <a:pPr>
              <a:defRPr sz="2100"/>
            </a:pPr>
            <a:r>
              <a:t>onthou sy opoffering, </a:t>
            </a:r>
            <a:r>
              <a:rPr b="1" u="sng">
                <a:solidFill>
                  <a:schemeClr val="accent6"/>
                </a:solidFill>
              </a:rPr>
              <a:t>onthou sy toewyding</a:t>
            </a:r>
            <a:r>
              <a:t> en jy sal bemoedig en opgebou word in jou geloof.</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 name="Shape 51"/>
          <p:cNvSpPr/>
          <p:nvPr>
            <p:ph type="sldImg"/>
          </p:nvPr>
        </p:nvSpPr>
        <p:spPr>
          <a:prstGeom prst="rect">
            <a:avLst/>
          </a:prstGeom>
        </p:spPr>
        <p:txBody>
          <a:bodyPr/>
          <a:lstStyle/>
          <a:p>
            <a:pPr/>
          </a:p>
        </p:txBody>
      </p:sp>
      <p:sp>
        <p:nvSpPr>
          <p:cNvPr id="52" name="Shape 52"/>
          <p:cNvSpPr/>
          <p:nvPr>
            <p:ph type="body" sz="quarter" idx="1"/>
          </p:nvPr>
        </p:nvSpPr>
        <p:spPr>
          <a:prstGeom prst="rect">
            <a:avLst/>
          </a:prstGeom>
        </p:spPr>
        <p:txBody>
          <a:bodyPr/>
          <a:lstStyle/>
          <a:p>
            <a:pPr>
              <a:defRPr b="1" sz="2100" u="sng">
                <a:solidFill>
                  <a:srgbClr val="FEE933"/>
                </a:solidFill>
              </a:defRPr>
            </a:pPr>
            <a:r>
              <a:t>Verse 8 </a:t>
            </a:r>
          </a:p>
          <a:p>
            <a:pPr>
              <a:defRPr sz="2100">
                <a:solidFill>
                  <a:srgbClr val="FFFFFF"/>
                </a:solidFill>
              </a:defRPr>
            </a:pPr>
          </a:p>
          <a:p>
            <a:pPr>
              <a:defRPr sz="2100"/>
            </a:pPr>
            <a:r>
              <a:t>In elke </a:t>
            </a:r>
            <a:r>
              <a:rPr b="1" u="sng">
                <a:solidFill>
                  <a:srgbClr val="FFFB00"/>
                </a:solidFill>
              </a:rPr>
              <a:t>uitdagende situasie, elke beproewing, elke deel van die groei, ONTHOU Jesus.</a:t>
            </a:r>
            <a:r>
              <a:t> </a:t>
            </a:r>
          </a:p>
          <a:p>
            <a:pPr>
              <a:defRPr sz="2100"/>
            </a:pPr>
          </a:p>
          <a:p>
            <a:pPr>
              <a:defRPr sz="2100"/>
            </a:pPr>
            <a:r>
              <a:rPr b="1" u="sng">
                <a:solidFill>
                  <a:srgbClr val="FFFB00"/>
                </a:solidFill>
              </a:rPr>
              <a:t>Point 1</a:t>
            </a:r>
            <a:r>
              <a:t>: </a:t>
            </a:r>
            <a:r>
              <a:rPr b="1" u="sng">
                <a:solidFill>
                  <a:schemeClr val="accent5">
                    <a:lumOff val="11617"/>
                  </a:schemeClr>
                </a:solidFill>
              </a:rPr>
              <a:t>HOE lyk dit om Jesus te ONTHOU? Ons stap dieselfde pad!</a:t>
            </a:r>
          </a:p>
          <a:p>
            <a:pPr>
              <a:defRPr sz="2100"/>
            </a:pPr>
            <a:r>
              <a:t>Ons dink aan wat </a:t>
            </a:r>
            <a:r>
              <a:rPr b="1" u="sng">
                <a:solidFill>
                  <a:srgbClr val="FFFB00"/>
                </a:solidFill>
              </a:rPr>
              <a:t>Hy gekom het en vir ons gedoen</a:t>
            </a:r>
            <a:r>
              <a:t> het, die </a:t>
            </a:r>
            <a:r>
              <a:rPr b="1" u="sng">
                <a:solidFill>
                  <a:schemeClr val="accent6"/>
                </a:solidFill>
              </a:rPr>
              <a:t>weerstand wat Hy in die gesig gestaar het, die skaamte</a:t>
            </a:r>
            <a:r>
              <a:t> wat Hy verduur het, die</a:t>
            </a:r>
            <a:r>
              <a:rPr b="1" u="sng">
                <a:solidFill>
                  <a:schemeClr val="accent6"/>
                </a:solidFill>
              </a:rPr>
              <a:t> intieme band wat Hy met die vader </a:t>
            </a:r>
            <a:r>
              <a:t>behou het, die </a:t>
            </a:r>
            <a:r>
              <a:rPr b="1" u="sng">
                <a:solidFill>
                  <a:schemeClr val="accent6"/>
                </a:solidFill>
              </a:rPr>
              <a:t>manier waarop hy aan die kruis na Golgota deurgedruk</a:t>
            </a:r>
            <a:r>
              <a:t> het, alhoewel hy enige tyd kon ophou. Hy het</a:t>
            </a:r>
            <a:r>
              <a:rPr b="1" u="sng">
                <a:solidFill>
                  <a:srgbClr val="FFFB00"/>
                </a:solidFill>
              </a:rPr>
              <a:t> AL DIE Pad gegaan VOORDAT Hy VERHEWE</a:t>
            </a:r>
            <a:r>
              <a:t> was.</a:t>
            </a:r>
          </a:p>
          <a:p>
            <a:pPr>
              <a:defRPr sz="2100"/>
            </a:pPr>
            <a:r>
              <a:t>Hy het </a:t>
            </a:r>
            <a:r>
              <a:rPr b="1" u="sng">
                <a:solidFill>
                  <a:srgbClr val="FFFB00"/>
                </a:solidFill>
              </a:rPr>
              <a:t>al die werk wat die vader</a:t>
            </a:r>
            <a:r>
              <a:t> vir Hom gehad het, volbring. </a:t>
            </a:r>
          </a:p>
          <a:p>
            <a:pPr>
              <a:defRPr sz="2100"/>
            </a:pPr>
          </a:p>
          <a:p>
            <a:pPr>
              <a:defRPr sz="2100"/>
            </a:pPr>
            <a:r>
              <a:t>Jy weet,</a:t>
            </a:r>
            <a:r>
              <a:rPr b="1" u="sng">
                <a:solidFill>
                  <a:schemeClr val="accent5">
                    <a:lumOff val="11617"/>
                  </a:schemeClr>
                </a:solidFill>
              </a:rPr>
              <a:t> ons moet dit hoor. </a:t>
            </a:r>
            <a:r>
              <a:t>Dit is </a:t>
            </a:r>
            <a:r>
              <a:rPr b="1" u="sng">
                <a:solidFill>
                  <a:srgbClr val="FFFB00"/>
                </a:solidFill>
              </a:rPr>
              <a:t>redelik maklik vir my lewe om redelik maklik te wees</a:t>
            </a:r>
            <a:r>
              <a:t>. Dit is </a:t>
            </a:r>
            <a:r>
              <a:rPr b="1" u="sng">
                <a:solidFill>
                  <a:schemeClr val="accent6"/>
                </a:solidFill>
              </a:rPr>
              <a:t>maklik om nie vir die evangelie te ly</a:t>
            </a:r>
            <a:r>
              <a:t> nie. </a:t>
            </a:r>
          </a:p>
          <a:p>
            <a:pPr>
              <a:defRPr sz="2100"/>
            </a:pPr>
            <a:r>
              <a:t>As ons </a:t>
            </a:r>
            <a:r>
              <a:rPr b="1" u="sng">
                <a:solidFill>
                  <a:srgbClr val="FFFB00"/>
                </a:solidFill>
              </a:rPr>
              <a:t>ware volgelinge van Jesus</a:t>
            </a:r>
            <a:r>
              <a:t> is, kan ons nie </a:t>
            </a:r>
            <a:r>
              <a:rPr b="1" u="sng">
                <a:solidFill>
                  <a:schemeClr val="accent6"/>
                </a:solidFill>
              </a:rPr>
              <a:t>vertraag in ons roeping, of passief wees</a:t>
            </a:r>
            <a:r>
              <a:t> in gehoorsaamheid nie. </a:t>
            </a:r>
          </a:p>
          <a:p>
            <a:pPr>
              <a:defRPr sz="2100"/>
            </a:pPr>
            <a:r>
              <a:rPr b="1" u="sng">
                <a:solidFill>
                  <a:srgbClr val="FFFB00"/>
                </a:solidFill>
              </a:rPr>
              <a:t>Ons hou aan wat God ons roep</a:t>
            </a:r>
            <a:r>
              <a:t> om te doen. En Jesus het op dieselfde manier aangehou tot die einde toe. </a:t>
            </a:r>
          </a:p>
          <a:p>
            <a:pPr>
              <a:defRPr sz="2100"/>
            </a:pPr>
            <a:r>
              <a:t>Die pad van</a:t>
            </a:r>
            <a:r>
              <a:rPr b="1" u="sng">
                <a:solidFill>
                  <a:schemeClr val="accent6"/>
                </a:solidFill>
              </a:rPr>
              <a:t> selfverloëning, die weglê van selfsug</a:t>
            </a:r>
            <a:r>
              <a:t>. Putting away van trots. Hierdie pad lei na die lewe. </a:t>
            </a:r>
          </a:p>
          <a:p>
            <a:pPr>
              <a:defRPr sz="2100"/>
            </a:pPr>
          </a:p>
          <a:p>
            <a:pPr>
              <a:defRPr sz="2100"/>
            </a:pPr>
            <a:r>
              <a:t>God belowe</a:t>
            </a:r>
            <a:r>
              <a:rPr b="1" u="sng">
                <a:solidFill>
                  <a:srgbClr val="FFFB00"/>
                </a:solidFill>
              </a:rPr>
              <a:t> dat wat Hy van ons vra, Hy vir ons 'n manier sal voorsien </a:t>
            </a:r>
            <a:r>
              <a:t>om dit te doen. En ook, as ons na die ewige lewe kyk, is dit die </a:t>
            </a:r>
            <a:r>
              <a:rPr b="1" u="sng">
                <a:solidFill>
                  <a:schemeClr val="accent6"/>
                </a:solidFill>
              </a:rPr>
              <a:t>BESTE vir ons</a:t>
            </a:r>
            <a:r>
              <a:t>. In terme van uitgroei, heiligmaking ens.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 name="Shape 59"/>
          <p:cNvSpPr/>
          <p:nvPr>
            <p:ph type="sldImg"/>
          </p:nvPr>
        </p:nvSpPr>
        <p:spPr>
          <a:prstGeom prst="rect">
            <a:avLst/>
          </a:prstGeom>
        </p:spPr>
        <p:txBody>
          <a:bodyPr/>
          <a:lstStyle/>
          <a:p>
            <a:pPr/>
          </a:p>
        </p:txBody>
      </p:sp>
      <p:sp>
        <p:nvSpPr>
          <p:cNvPr id="60" name="Shape 60"/>
          <p:cNvSpPr/>
          <p:nvPr>
            <p:ph type="body" sz="quarter" idx="1"/>
          </p:nvPr>
        </p:nvSpPr>
        <p:spPr>
          <a:prstGeom prst="rect">
            <a:avLst/>
          </a:prstGeom>
        </p:spPr>
        <p:txBody>
          <a:bodyPr/>
          <a:lstStyle/>
          <a:p>
            <a:pPr>
              <a:defRPr b="1" sz="2100" u="sng">
                <a:solidFill>
                  <a:srgbClr val="FEE933"/>
                </a:solidFill>
              </a:defRPr>
            </a:pPr>
            <a:r>
              <a:t>READ - Verse 9</a:t>
            </a:r>
          </a:p>
          <a:p>
            <a:pPr>
              <a:defRPr sz="2100"/>
            </a:pPr>
          </a:p>
          <a:p>
            <a:pPr>
              <a:defRPr sz="2100"/>
            </a:pPr>
            <a:r>
              <a:t>Hoe </a:t>
            </a:r>
            <a:r>
              <a:rPr b="1" u="sng">
                <a:solidFill>
                  <a:srgbClr val="FFFB00"/>
                </a:solidFill>
              </a:rPr>
              <a:t>meer ons vorder</a:t>
            </a:r>
            <a:r>
              <a:t> in die diens van die Here, </a:t>
            </a:r>
            <a:r>
              <a:rPr b="1" u="sng">
                <a:solidFill>
                  <a:srgbClr val="FFFB00"/>
                </a:solidFill>
              </a:rPr>
              <a:t>hoe groter is die stryd.</a:t>
            </a:r>
          </a:p>
          <a:p>
            <a:pPr>
              <a:defRPr sz="2100"/>
            </a:pPr>
            <a:r>
              <a:t>Ons besef des te meer dit is nie teen </a:t>
            </a:r>
            <a:r>
              <a:rPr b="1" u="sng">
                <a:solidFill>
                  <a:schemeClr val="accent6"/>
                </a:solidFill>
              </a:rPr>
              <a:t>vlees en bloed nie</a:t>
            </a:r>
            <a:r>
              <a:t>, maar teen die owerhede. </a:t>
            </a:r>
          </a:p>
          <a:p>
            <a:pPr>
              <a:defRPr sz="2100"/>
            </a:pPr>
          </a:p>
          <a:p>
            <a:pPr>
              <a:defRPr sz="2100"/>
            </a:pPr>
            <a:r>
              <a:t>VIR - vir die evangelie.</a:t>
            </a:r>
          </a:p>
          <a:p>
            <a:pPr>
              <a:defRPr sz="2100"/>
            </a:pPr>
          </a:p>
          <a:p>
            <a:pPr>
              <a:defRPr sz="2100"/>
            </a:pPr>
            <a:r>
              <a:t>Die meeste van ons sal</a:t>
            </a:r>
            <a:r>
              <a:rPr b="1" u="sng">
                <a:solidFill>
                  <a:srgbClr val="FFFB00"/>
                </a:solidFill>
              </a:rPr>
              <a:t> waarskynlik nooit die gesig staar</a:t>
            </a:r>
            <a:r>
              <a:t> wat Paulus in die gesig gestaar het nie, as God wil. </a:t>
            </a:r>
          </a:p>
          <a:p>
            <a:pPr>
              <a:defRPr sz="2100"/>
            </a:pPr>
            <a:r>
              <a:t>Maar ons </a:t>
            </a:r>
            <a:r>
              <a:rPr b="1" u="sng">
                <a:solidFill>
                  <a:schemeClr val="accent6"/>
                </a:solidFill>
              </a:rPr>
              <a:t>MOET BEREID wees </a:t>
            </a:r>
            <a:r>
              <a:t>daartoe.</a:t>
            </a:r>
          </a:p>
          <a:p>
            <a:pPr>
              <a:defRPr sz="2100"/>
            </a:pPr>
            <a:r>
              <a:t>Ons harte moet een wees van: “God, </a:t>
            </a:r>
            <a:r>
              <a:rPr b="1" u="sng">
                <a:solidFill>
                  <a:srgbClr val="FFFB00"/>
                </a:solidFill>
              </a:rPr>
              <a:t>ek bring vanoggend my hart en my lewe nuut na U toe</a:t>
            </a:r>
            <a:r>
              <a:t>. </a:t>
            </a:r>
          </a:p>
          <a:p>
            <a:pPr>
              <a:defRPr sz="2100"/>
            </a:pPr>
            <a:r>
              <a:t>Noudat ek aan Jesus herinner word, en sien wat Paulus deur Jesus gaan, </a:t>
            </a:r>
            <a:r>
              <a:rPr b="1" u="sng">
                <a:solidFill>
                  <a:schemeClr val="accent6"/>
                </a:solidFill>
              </a:rPr>
              <a:t>draai ek net terug na jou toe.”</a:t>
            </a:r>
            <a:r>
              <a:t> </a:t>
            </a:r>
          </a:p>
          <a:p>
            <a:pPr>
              <a:defRPr sz="2100"/>
            </a:pPr>
            <a:r>
              <a:rPr b="1" u="sng">
                <a:solidFill>
                  <a:schemeClr val="accent5">
                    <a:lumOff val="11617"/>
                  </a:schemeClr>
                </a:solidFill>
              </a:rPr>
              <a:t>Ek is jammer dat ek dele van my lewe vir myself leef.</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 name="Shape 67"/>
          <p:cNvSpPr/>
          <p:nvPr>
            <p:ph type="sldImg"/>
          </p:nvPr>
        </p:nvSpPr>
        <p:spPr>
          <a:prstGeom prst="rect">
            <a:avLst/>
          </a:prstGeom>
        </p:spPr>
        <p:txBody>
          <a:bodyPr/>
          <a:lstStyle/>
          <a:p>
            <a:pPr/>
          </a:p>
        </p:txBody>
      </p:sp>
      <p:sp>
        <p:nvSpPr>
          <p:cNvPr id="68" name="Shape 68"/>
          <p:cNvSpPr/>
          <p:nvPr>
            <p:ph type="body" sz="quarter" idx="1"/>
          </p:nvPr>
        </p:nvSpPr>
        <p:spPr>
          <a:prstGeom prst="rect">
            <a:avLst/>
          </a:prstGeom>
        </p:spPr>
        <p:txBody>
          <a:bodyPr/>
          <a:lstStyle/>
          <a:p>
            <a:pPr>
              <a:defRPr b="1" sz="2100" u="sng">
                <a:solidFill>
                  <a:srgbClr val="FEE933"/>
                </a:solidFill>
              </a:defRPr>
            </a:pPr>
            <a:r>
              <a:t>Verse 9</a:t>
            </a:r>
          </a:p>
          <a:p>
            <a:pPr>
              <a:defRPr sz="2100"/>
            </a:pPr>
            <a:r>
              <a:rPr b="1" u="sng">
                <a:solidFill>
                  <a:srgbClr val="FFFB00"/>
                </a:solidFill>
              </a:rPr>
              <a:t>READ 2 COR 11:23</a:t>
            </a:r>
          </a:p>
          <a:p>
            <a:pPr>
              <a:defRPr sz="2100"/>
            </a:pPr>
          </a:p>
          <a:p>
            <a:pPr>
              <a:defRPr sz="2100"/>
            </a:pPr>
            <a:r>
              <a:t>Wanneer Paulus hierdie lyding verduidelik, is hy besig om te verduidelik </a:t>
            </a:r>
            <a:r>
              <a:rPr b="1" u="sng">
                <a:solidFill>
                  <a:srgbClr val="FFFB00"/>
                </a:solidFill>
              </a:rPr>
              <a:t>hoekom hy dit verduur</a:t>
            </a:r>
            <a:r>
              <a:t>. En natuurlik is dit vir die evangelie. </a:t>
            </a:r>
          </a:p>
          <a:p>
            <a:pPr>
              <a:defRPr sz="2100"/>
            </a:pPr>
            <a:r>
              <a:t>Ons sien in 2 Kor 11:23 – Paulus verdedig sy diensbaarheid. Sê ek ly al hierdie dinge.</a:t>
            </a:r>
          </a:p>
          <a:p>
            <a:pPr>
              <a:defRPr sz="2100"/>
            </a:pPr>
            <a:r>
              <a:t>Hy sê ek is by</a:t>
            </a:r>
            <a:r>
              <a:rPr b="1" u="sng">
                <a:solidFill>
                  <a:srgbClr val="FFFB00"/>
                </a:solidFill>
              </a:rPr>
              <a:t> 5 verskillende geleenthede met 39 HOUE</a:t>
            </a:r>
            <a:r>
              <a:t> geslaan. 'n Man kon nie </a:t>
            </a:r>
            <a:r>
              <a:rPr b="1" u="sng">
                <a:solidFill>
                  <a:schemeClr val="accent6"/>
                </a:solidFill>
              </a:rPr>
              <a:t>40 houe weerstaan ​​nie</a:t>
            </a:r>
            <a:r>
              <a:t>. Hulle het gesterf. Hy is tot op die drumpel doodgeslaan. En Hy sê vir die Korintiërs watter valse leraar sou dit doen? 3 keer met stokke. </a:t>
            </a:r>
            <a:r>
              <a:rPr b="1" u="sng">
                <a:solidFill>
                  <a:srgbClr val="FFFB00"/>
                </a:solidFill>
              </a:rPr>
              <a:t>Hy is gestenig in HANDELINGE 14</a:t>
            </a:r>
            <a:r>
              <a:t>. Weereens tot die dood toe. Hulle het hom laat dink hy is dood. Raai wat, </a:t>
            </a:r>
            <a:r>
              <a:rPr b="1" u="sng">
                <a:solidFill>
                  <a:schemeClr val="accent6"/>
                </a:solidFill>
              </a:rPr>
              <a:t>hy het opgestaan ​​en saam</a:t>
            </a:r>
            <a:r>
              <a:t> met Barnabas gegaan om weer te preek. </a:t>
            </a:r>
          </a:p>
          <a:p>
            <a:pPr>
              <a:defRPr sz="2100"/>
            </a:pPr>
          </a:p>
          <a:p>
            <a:pPr>
              <a:defRPr sz="2100"/>
            </a:pPr>
            <a:r>
              <a:t>Hierdie ou is </a:t>
            </a:r>
            <a:r>
              <a:rPr b="1" u="sng">
                <a:solidFill>
                  <a:srgbClr val="FFFB00"/>
                </a:solidFill>
              </a:rPr>
              <a:t>omtrent 60 jaar oud.</a:t>
            </a:r>
            <a:r>
              <a:t> Die meeste van ons begin op hierdie </a:t>
            </a:r>
            <a:r>
              <a:rPr b="1" u="sng">
                <a:solidFill>
                  <a:schemeClr val="accent6"/>
                </a:solidFill>
              </a:rPr>
              <a:t>ouderdom ontspan.</a:t>
            </a:r>
            <a:r>
              <a:t> Hy het nog steeds houe geneem en op hierdie ouderdom geslaan. Praat </a:t>
            </a:r>
            <a:r>
              <a:rPr b="1" u="sng">
                <a:solidFill>
                  <a:srgbClr val="FFFB00"/>
                </a:solidFill>
              </a:rPr>
              <a:t>van uithouvermoë</a:t>
            </a:r>
            <a:r>
              <a:t>, jy praat van deursettingsvermoë. Dit was Paulus. In plaas daarvan om die </a:t>
            </a:r>
            <a:r>
              <a:rPr b="1" u="sng">
                <a:solidFill>
                  <a:srgbClr val="FFFB00"/>
                </a:solidFill>
              </a:rPr>
              <a:t>fakkel en ondersteuning deur te gee</a:t>
            </a:r>
            <a:r>
              <a:t>, gaan hy steeds en preek.</a:t>
            </a:r>
          </a:p>
          <a:p>
            <a:pPr>
              <a:defRPr sz="2100"/>
            </a:pPr>
          </a:p>
          <a:p>
            <a:pPr>
              <a:defRPr sz="2100"/>
            </a:pPr>
            <a:r>
              <a:t>Elkeen van hierdie gevare was 'n </a:t>
            </a:r>
            <a:r>
              <a:rPr b="1" u="sng">
                <a:solidFill>
                  <a:schemeClr val="accent6"/>
                </a:solidFill>
              </a:rPr>
              <a:t>lewensgevaarlike gevaar.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 name="Shape 75"/>
          <p:cNvSpPr/>
          <p:nvPr>
            <p:ph type="sldImg"/>
          </p:nvPr>
        </p:nvSpPr>
        <p:spPr>
          <a:prstGeom prst="rect">
            <a:avLst/>
          </a:prstGeom>
        </p:spPr>
        <p:txBody>
          <a:bodyPr/>
          <a:lstStyle/>
          <a:p>
            <a:pPr/>
          </a:p>
        </p:txBody>
      </p:sp>
      <p:sp>
        <p:nvSpPr>
          <p:cNvPr id="76" name="Shape 76"/>
          <p:cNvSpPr/>
          <p:nvPr>
            <p:ph type="body" sz="quarter" idx="1"/>
          </p:nvPr>
        </p:nvSpPr>
        <p:spPr>
          <a:prstGeom prst="rect">
            <a:avLst/>
          </a:prstGeom>
        </p:spPr>
        <p:txBody>
          <a:bodyPr/>
          <a:lstStyle/>
          <a:p>
            <a:pPr>
              <a:defRPr b="1" sz="2100" u="sng">
                <a:solidFill>
                  <a:srgbClr val="FEE933"/>
                </a:solidFill>
              </a:defRPr>
            </a:pPr>
            <a:r>
              <a:t>Verse 9</a:t>
            </a:r>
          </a:p>
          <a:p>
            <a:pPr>
              <a:defRPr sz="2100"/>
            </a:pPr>
          </a:p>
          <a:p>
            <a:pPr>
              <a:defRPr sz="2100"/>
            </a:pPr>
            <a:r>
              <a:t>Ons sien nou die woord </a:t>
            </a:r>
            <a:r>
              <a:rPr b="1" u="sng">
                <a:solidFill>
                  <a:srgbClr val="FFFB00"/>
                </a:solidFill>
              </a:rPr>
              <a:t>MAAR</a:t>
            </a:r>
            <a:r>
              <a:t>. En Paulus herinner Timoteus weer daaraan dat God soewerein en oppermagtig is oor alles wat ons doen. Dat God se </a:t>
            </a:r>
            <a:r>
              <a:rPr b="1" u="sng">
                <a:solidFill>
                  <a:srgbClr val="FFFB00"/>
                </a:solidFill>
              </a:rPr>
              <a:t>woord onoorwinlik is.</a:t>
            </a:r>
            <a:r>
              <a:t> </a:t>
            </a:r>
          </a:p>
          <a:p>
            <a:pPr>
              <a:defRPr sz="2100"/>
            </a:pPr>
            <a:r>
              <a:t>Paulus sê dat hy die</a:t>
            </a:r>
            <a:r>
              <a:rPr b="1" u="sng">
                <a:solidFill>
                  <a:schemeClr val="accent6"/>
                </a:solidFill>
              </a:rPr>
              <a:t> boodskapper mag sterf, maar nooit die boodskap nie</a:t>
            </a:r>
            <a:r>
              <a:t>, dat die </a:t>
            </a:r>
            <a:r>
              <a:rPr b="1" u="sng">
                <a:solidFill>
                  <a:schemeClr val="accent5">
                    <a:lumOff val="11617"/>
                  </a:schemeClr>
                </a:solidFill>
              </a:rPr>
              <a:t>prediker van die Woord van God in kettings mag wees, maar NOOIT </a:t>
            </a:r>
            <a:r>
              <a:t>die evangelie nie.</a:t>
            </a:r>
          </a:p>
          <a:p>
            <a:pPr>
              <a:defRPr sz="2100"/>
            </a:pPr>
          </a:p>
          <a:p>
            <a:pPr>
              <a:defRPr sz="2100"/>
            </a:pPr>
            <a:r>
              <a:rPr b="1" u="sng">
                <a:solidFill>
                  <a:schemeClr val="accent5">
                    <a:lumOff val="11617"/>
                  </a:schemeClr>
                </a:solidFill>
              </a:rPr>
              <a:t>Verhaal van John Bunyan in Engeland,</a:t>
            </a:r>
            <a:r>
              <a:t> wat gevange geneem is. Sy prediking was kragtig, maar tog onaanvaarbaar vir leiers. Omdat hy geweier het om stil te bly, het hy in die tronkhof begin preek. Hy is diep in die tronk geplaas en verbied om hoegenaamd te preek. Het Pilgrim's Progress geskryf. Groot boek wat baie miljoene mense geraak het. </a:t>
            </a:r>
          </a:p>
          <a:p>
            <a:pPr>
              <a:defRPr sz="2100"/>
            </a:pPr>
          </a:p>
          <a:p>
            <a:pPr>
              <a:defRPr sz="2100"/>
            </a:pPr>
            <a:r>
              <a:t>Die Woord van God kan </a:t>
            </a:r>
            <a:r>
              <a:rPr b="1" u="sng">
                <a:solidFill>
                  <a:srgbClr val="FFFB00"/>
                </a:solidFill>
              </a:rPr>
              <a:t>nooit gestuit </a:t>
            </a:r>
            <a:r>
              <a:t>word nie. God sal seker maak daarvan. Die boodskap sal voortgaan. Ander sal voortgaan wanneer ek hierdie wêreld verlaat.</a:t>
            </a:r>
          </a:p>
          <a:p>
            <a:pPr>
              <a:defRPr sz="2100"/>
            </a:pPr>
          </a:p>
          <a:p>
            <a:pPr>
              <a:defRPr sz="2100"/>
            </a:pPr>
            <a:r>
              <a:t>VOLGENDE SKYFIE – LEES JESAJA 55:10</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 name="Shape 83"/>
          <p:cNvSpPr/>
          <p:nvPr>
            <p:ph type="sldImg"/>
          </p:nvPr>
        </p:nvSpPr>
        <p:spPr>
          <a:prstGeom prst="rect">
            <a:avLst/>
          </a:prstGeom>
        </p:spPr>
        <p:txBody>
          <a:bodyPr/>
          <a:lstStyle/>
          <a:p>
            <a:pPr/>
          </a:p>
        </p:txBody>
      </p:sp>
      <p:sp>
        <p:nvSpPr>
          <p:cNvPr id="84" name="Shape 84"/>
          <p:cNvSpPr/>
          <p:nvPr>
            <p:ph type="body" sz="quarter" idx="1"/>
          </p:nvPr>
        </p:nvSpPr>
        <p:spPr>
          <a:prstGeom prst="rect">
            <a:avLst/>
          </a:prstGeom>
        </p:spPr>
        <p:txBody>
          <a:bodyPr/>
          <a:lstStyle/>
          <a:p>
            <a:pPr>
              <a:defRPr b="1" sz="2100" u="sng">
                <a:solidFill>
                  <a:srgbClr val="FEE933"/>
                </a:solidFill>
              </a:defRPr>
            </a:pPr>
            <a:r>
              <a:t>Verse 9</a:t>
            </a:r>
          </a:p>
          <a:p>
            <a:pPr>
              <a:defRPr sz="2100"/>
            </a:pPr>
          </a:p>
          <a:p>
            <a:pPr>
              <a:defRPr b="1" sz="2100"/>
            </a:pPr>
            <a:r>
              <a:rPr>
                <a:solidFill>
                  <a:schemeClr val="accent3"/>
                </a:solidFill>
              </a:rPr>
              <a:t>Isaiah 55:10 - 10 Die reën en die sneeu kom uit die hemel uit</a:t>
            </a:r>
            <a:endParaRPr>
              <a:solidFill>
                <a:schemeClr val="accent3"/>
              </a:solidFill>
            </a:endParaRPr>
          </a:p>
          <a:p>
            <a:pPr>
              <a:defRPr b="1" sz="2100"/>
            </a:pPr>
            <a:r>
              <a:rPr>
                <a:solidFill>
                  <a:schemeClr val="accent3"/>
                </a:solidFill>
              </a:rPr>
              <a:t>en dit gaan nie daarheen terug nie maar deurweek die aarde en laat die plante bot en vrugte dra,</a:t>
            </a:r>
            <a:endParaRPr>
              <a:solidFill>
                <a:schemeClr val="accent3"/>
              </a:solidFill>
            </a:endParaRPr>
          </a:p>
          <a:p>
            <a:pPr>
              <a:defRPr b="1" sz="2100"/>
            </a:pPr>
            <a:r>
              <a:rPr>
                <a:solidFill>
                  <a:schemeClr val="accent3"/>
                </a:solidFill>
              </a:rPr>
              <a:t>sodat daar saad is om te saai en brood om te eet.</a:t>
            </a:r>
            <a:endParaRPr>
              <a:solidFill>
                <a:schemeClr val="accent3"/>
              </a:solidFill>
            </a:endParaRPr>
          </a:p>
          <a:p>
            <a:pPr>
              <a:defRPr b="1" sz="2100"/>
            </a:pPr>
            <a:r>
              <a:rPr>
                <a:solidFill>
                  <a:schemeClr val="accent3"/>
                </a:solidFill>
              </a:rPr>
              <a:t>11 So sal die woord wat uit my mond kom, ook wees: dit sal nie onverrigter sake na My toe terugkeer nie, maar dit sal doen wat Ek gedoen wil hê en tot stand bring waarvoor Ek dit gestuur het.</a:t>
            </a:r>
            <a:endParaRPr>
              <a:solidFill>
                <a:schemeClr val="accent3"/>
              </a:solidFill>
            </a:endParaRPr>
          </a:p>
          <a:p>
            <a:pPr>
              <a:defRPr b="1" sz="2100"/>
            </a:pPr>
          </a:p>
          <a:p>
            <a:pPr>
              <a:defRPr sz="2100"/>
            </a:pPr>
            <a:r>
              <a:t>Dit moet die </a:t>
            </a:r>
            <a:r>
              <a:rPr b="1" u="sng">
                <a:solidFill>
                  <a:srgbClr val="FFFB00"/>
                </a:solidFill>
              </a:rPr>
              <a:t>geloof van almal </a:t>
            </a:r>
            <a:r>
              <a:t>wees. </a:t>
            </a:r>
            <a:r>
              <a:rPr b="1" u="sng">
                <a:solidFill>
                  <a:schemeClr val="accent6"/>
                </a:solidFill>
              </a:rPr>
              <a:t>Dat my arbeid</a:t>
            </a:r>
            <a:r>
              <a:t> vir die Here </a:t>
            </a:r>
            <a:r>
              <a:rPr b="1" u="sng">
                <a:solidFill>
                  <a:schemeClr val="accent6"/>
                </a:solidFill>
              </a:rPr>
              <a:t>NIE tevergeefs is nie</a:t>
            </a:r>
            <a:r>
              <a:t>! Ons behoort hierdie </a:t>
            </a:r>
            <a:r>
              <a:rPr b="1" u="sng">
                <a:solidFill>
                  <a:schemeClr val="accent6"/>
                </a:solidFill>
              </a:rPr>
              <a:t>sekerheid te hê</a:t>
            </a:r>
            <a:r>
              <a:t> dat God se woord nie </a:t>
            </a:r>
            <a:r>
              <a:rPr b="1" u="sng">
                <a:solidFill>
                  <a:srgbClr val="FFFB00"/>
                </a:solidFill>
              </a:rPr>
              <a:t>verniet sal terugkeer</a:t>
            </a:r>
            <a:r>
              <a:t> nie.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1" name="Shape 91"/>
          <p:cNvSpPr/>
          <p:nvPr>
            <p:ph type="sldImg"/>
          </p:nvPr>
        </p:nvSpPr>
        <p:spPr>
          <a:prstGeom prst="rect">
            <a:avLst/>
          </a:prstGeom>
        </p:spPr>
        <p:txBody>
          <a:bodyPr/>
          <a:lstStyle/>
          <a:p>
            <a:pPr/>
          </a:p>
        </p:txBody>
      </p:sp>
      <p:sp>
        <p:nvSpPr>
          <p:cNvPr id="92" name="Shape 92"/>
          <p:cNvSpPr/>
          <p:nvPr>
            <p:ph type="body" sz="quarter" idx="1"/>
          </p:nvPr>
        </p:nvSpPr>
        <p:spPr>
          <a:prstGeom prst="rect">
            <a:avLst/>
          </a:prstGeom>
        </p:spPr>
        <p:txBody>
          <a:bodyPr/>
          <a:lstStyle/>
          <a:p>
            <a:pPr>
              <a:defRPr b="1" sz="2100" u="sng">
                <a:solidFill>
                  <a:srgbClr val="FEE933"/>
                </a:solidFill>
              </a:defRPr>
            </a:pPr>
            <a:r>
              <a:t>Verse 10</a:t>
            </a:r>
          </a:p>
          <a:p>
            <a:pPr>
              <a:defRPr sz="2100"/>
            </a:pPr>
          </a:p>
          <a:p>
            <a:pPr>
              <a:defRPr sz="2100"/>
            </a:pPr>
            <a:r>
              <a:rPr b="1" u="sng">
                <a:solidFill>
                  <a:schemeClr val="accent5">
                    <a:lumOff val="11617"/>
                  </a:schemeClr>
                </a:solidFill>
              </a:rPr>
              <a:t>Wie is die uitverkorenes?</a:t>
            </a:r>
          </a:p>
          <a:p>
            <a:pPr>
              <a:defRPr sz="2100"/>
            </a:pPr>
          </a:p>
          <a:p>
            <a:pPr>
              <a:defRPr sz="2100"/>
            </a:pPr>
            <a:r>
              <a:t>Dikwels kan ons </a:t>
            </a:r>
            <a:r>
              <a:rPr b="1" u="sng">
                <a:solidFill>
                  <a:srgbClr val="FFFB00"/>
                </a:solidFill>
              </a:rPr>
              <a:t>hierdie woord "uitverkorenes" raakloop</a:t>
            </a:r>
            <a:r>
              <a:t> of senuweeagtig raak en probeer om die duidelike betekenis daarvan te verminder of weg te verduidelik. Maar ook kry ons 'n </a:t>
            </a:r>
            <a:r>
              <a:rPr b="1" u="sng">
                <a:solidFill>
                  <a:schemeClr val="accent6"/>
                </a:solidFill>
              </a:rPr>
              <a:t>ongesonde soeke na die betekenis</a:t>
            </a:r>
            <a:r>
              <a:t> van uitverkorenes. </a:t>
            </a:r>
          </a:p>
          <a:p>
            <a:pPr>
              <a:defRPr sz="2100"/>
            </a:pPr>
            <a:r>
              <a:t>En dikwels kan ons die </a:t>
            </a:r>
            <a:r>
              <a:rPr b="1" u="sng">
                <a:solidFill>
                  <a:srgbClr val="FFFB00"/>
                </a:solidFill>
              </a:rPr>
              <a:t>teks se fokus skuif op uitverkiesing </a:t>
            </a:r>
            <a:r>
              <a:t>(Calvinsim en Arminianisme) verander dat ons die waarheid vergeet wat die woord ons wil leer.</a:t>
            </a:r>
          </a:p>
          <a:p>
            <a:pPr>
              <a:defRPr sz="2100"/>
            </a:pPr>
          </a:p>
          <a:p>
            <a:pPr>
              <a:defRPr sz="2100"/>
            </a:pPr>
            <a:r>
              <a:rPr b="1" u="sng">
                <a:solidFill>
                  <a:srgbClr val="FFFB00"/>
                </a:solidFill>
              </a:rPr>
              <a:t>Erken natuurlik en vra altyd</a:t>
            </a:r>
            <a:r>
              <a:t> hoekom staan ​​</a:t>
            </a:r>
            <a:r>
              <a:rPr b="1" u="sng">
                <a:solidFill>
                  <a:schemeClr val="accent6"/>
                </a:solidFill>
              </a:rPr>
              <a:t>daar uitverkorenes</a:t>
            </a:r>
            <a:r>
              <a:t>, maar </a:t>
            </a:r>
            <a:r>
              <a:rPr b="1" u="sng">
                <a:solidFill>
                  <a:schemeClr val="accent5">
                    <a:lumOff val="11617"/>
                  </a:schemeClr>
                </a:solidFill>
              </a:rPr>
              <a:t>moenie mis wat die woord</a:t>
            </a:r>
            <a:r>
              <a:t> probeer sê nie.</a:t>
            </a:r>
          </a:p>
          <a:p>
            <a:pPr>
              <a:defRPr sz="2100"/>
            </a:pPr>
          </a:p>
          <a:p>
            <a:pPr>
              <a:defRPr sz="2100"/>
            </a:pPr>
            <a:r>
              <a:t>Uitverkorenes beteken in 'n</a:t>
            </a:r>
            <a:r>
              <a:rPr b="1" u="sng">
                <a:solidFill>
                  <a:srgbClr val="FFFB00"/>
                </a:solidFill>
              </a:rPr>
              <a:t> sekere sin "God het uitverkies / gekies“. </a:t>
            </a:r>
          </a:p>
          <a:p>
            <a:pPr>
              <a:defRPr sz="2100"/>
            </a:pPr>
            <a:r>
              <a:t>En dit kry ons kan ons in die hele debat tussen </a:t>
            </a:r>
            <a:r>
              <a:rPr b="1" u="sng">
                <a:solidFill>
                  <a:schemeClr val="accent6"/>
                </a:solidFill>
              </a:rPr>
              <a:t>God se soewereiniteit en die mens se verantwoordelikheid</a:t>
            </a:r>
            <a:r>
              <a:t> wanneer dit by </a:t>
            </a:r>
            <a:r>
              <a:rPr b="1" u="sng">
                <a:solidFill>
                  <a:srgbClr val="FFFB00"/>
                </a:solidFill>
              </a:rPr>
              <a:t>redding kom</a:t>
            </a:r>
            <a:r>
              <a:t>. Maar dit is </a:t>
            </a:r>
            <a:r>
              <a:rPr b="1" u="sng">
                <a:solidFill>
                  <a:schemeClr val="accent5">
                    <a:lumOff val="11617"/>
                  </a:schemeClr>
                </a:solidFill>
              </a:rPr>
              <a:t>NIE WAARNA dit HIER verwys</a:t>
            </a:r>
            <a:r>
              <a:t> nie.</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1826683" y="769937"/>
            <a:ext cx="9753601" cy="16684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lstStyle/>
          <a:p>
            <a:pPr/>
            <a:r>
              <a:t>Title Text</a:t>
            </a:r>
          </a:p>
        </p:txBody>
      </p:sp>
      <p:sp>
        <p:nvSpPr>
          <p:cNvPr id="3" name="Body Level One…"/>
          <p:cNvSpPr txBox="1"/>
          <p:nvPr>
            <p:ph type="body" idx="1"/>
          </p:nvPr>
        </p:nvSpPr>
        <p:spPr>
          <a:xfrm>
            <a:off x="6805083" y="2438400"/>
            <a:ext cx="4775201" cy="44196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56191" y="6248400"/>
            <a:ext cx="321410" cy="294638"/>
          </a:xfrm>
          <a:prstGeom prst="rect">
            <a:avLst/>
          </a:prstGeom>
          <a:ln w="12700">
            <a:miter lim="400000"/>
          </a:ln>
        </p:spPr>
        <p:txBody>
          <a:bodyPr wrap="none" lIns="45718" tIns="45718" rIns="45718" bIns="45718">
            <a:spAutoFit/>
          </a:bodyPr>
          <a:lstStyle>
            <a:lvl1pPr algn="r">
              <a:defRPr sz="1400">
                <a:solidFill>
                  <a:srgbClr val="FFFFFF"/>
                </a:solidFill>
                <a:latin typeface="Trade Gothic LT"/>
                <a:ea typeface="Trade Gothic LT"/>
                <a:cs typeface="Trade Gothic LT"/>
                <a:sym typeface="Trade Gothic L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1pPr>
      <a:lvl2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2pPr>
      <a:lvl3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3pPr>
      <a:lvl4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4pPr>
      <a:lvl5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5pPr>
      <a:lvl6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6pPr>
      <a:lvl7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7pPr>
      <a:lvl8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8pPr>
      <a:lvl9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5pPr>
      <a:lvl6pPr marL="0" marR="0" indent="2286000" algn="l" defTabSz="914400" rtl="0" latinLnBrk="0">
        <a:lnSpc>
          <a:spcPct val="100000"/>
        </a:lnSpc>
        <a:spcBef>
          <a:spcPts val="700"/>
        </a:spcBef>
        <a:spcAft>
          <a:spcPts val="0"/>
        </a:spcAft>
        <a:buClrTx/>
        <a:buSzTx/>
        <a:buFont typeface="Helvetica"/>
        <a:buNone/>
        <a:tabLst/>
        <a:defRPr b="0" baseline="0" cap="none" i="0" spc="0" strike="noStrike" sz="3000" u="none">
          <a:solidFill>
            <a:srgbClr val="FFFFFF"/>
          </a:solidFill>
          <a:uFillTx/>
          <a:latin typeface="Trade Gothic LT"/>
          <a:ea typeface="Trade Gothic LT"/>
          <a:cs typeface="Trade Gothic LT"/>
          <a:sym typeface="Trade Gothic LT"/>
        </a:defRPr>
      </a:lvl6pPr>
      <a:lvl7pPr marL="0" marR="0" indent="2743200" algn="l" defTabSz="914400" rtl="0" latinLnBrk="0">
        <a:lnSpc>
          <a:spcPct val="100000"/>
        </a:lnSpc>
        <a:spcBef>
          <a:spcPts val="700"/>
        </a:spcBef>
        <a:spcAft>
          <a:spcPts val="0"/>
        </a:spcAft>
        <a:buClrTx/>
        <a:buSzTx/>
        <a:buFont typeface="Helvetica"/>
        <a:buNone/>
        <a:tabLst/>
        <a:defRPr b="0" baseline="0" cap="none" i="0" spc="0" strike="noStrike" sz="3000" u="none">
          <a:solidFill>
            <a:srgbClr val="FFFFFF"/>
          </a:solidFill>
          <a:uFillTx/>
          <a:latin typeface="Trade Gothic LT"/>
          <a:ea typeface="Trade Gothic LT"/>
          <a:cs typeface="Trade Gothic LT"/>
          <a:sym typeface="Trade Gothic LT"/>
        </a:defRPr>
      </a:lvl7pPr>
      <a:lvl8pPr marL="0" marR="0" indent="3200400" algn="l" defTabSz="914400" rtl="0" latinLnBrk="0">
        <a:lnSpc>
          <a:spcPct val="100000"/>
        </a:lnSpc>
        <a:spcBef>
          <a:spcPts val="700"/>
        </a:spcBef>
        <a:spcAft>
          <a:spcPts val="0"/>
        </a:spcAft>
        <a:buClrTx/>
        <a:buSzTx/>
        <a:buFont typeface="Helvetica"/>
        <a:buNone/>
        <a:tabLst/>
        <a:defRPr b="0" baseline="0" cap="none" i="0" spc="0" strike="noStrike" sz="3000" u="none">
          <a:solidFill>
            <a:srgbClr val="FFFFFF"/>
          </a:solidFill>
          <a:uFillTx/>
          <a:latin typeface="Trade Gothic LT"/>
          <a:ea typeface="Trade Gothic LT"/>
          <a:cs typeface="Trade Gothic LT"/>
          <a:sym typeface="Trade Gothic LT"/>
        </a:defRPr>
      </a:lvl8pPr>
      <a:lvl9pPr marL="0" marR="0" indent="3657600" algn="l" defTabSz="914400" rtl="0" latinLnBrk="0">
        <a:lnSpc>
          <a:spcPct val="100000"/>
        </a:lnSpc>
        <a:spcBef>
          <a:spcPts val="700"/>
        </a:spcBef>
        <a:spcAft>
          <a:spcPts val="0"/>
        </a:spcAft>
        <a:buClrTx/>
        <a:buSzTx/>
        <a:buFont typeface="Helvetica"/>
        <a:buNone/>
        <a:tabLst/>
        <a:defRPr b="0" baseline="0" cap="none" i="0" spc="0" strike="noStrike" sz="3000" u="none">
          <a:solidFill>
            <a:srgbClr val="FFFFFF"/>
          </a:solidFill>
          <a:uFillTx/>
          <a:latin typeface="Trade Gothic LT"/>
          <a:ea typeface="Trade Gothic LT"/>
          <a:cs typeface="Trade Gothic LT"/>
          <a:sym typeface="Trade 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1pPr>
      <a:lvl2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2pPr>
      <a:lvl3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3pPr>
      <a:lvl4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4pPr>
      <a:lvl5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 Id="rId4"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2" name="Group"/>
          <p:cNvGrpSpPr/>
          <p:nvPr/>
        </p:nvGrpSpPr>
        <p:grpSpPr>
          <a:xfrm>
            <a:off x="-3288" y="-1"/>
            <a:ext cx="13107200" cy="8013249"/>
            <a:chOff x="0" y="0"/>
            <a:chExt cx="13107199" cy="8013247"/>
          </a:xfrm>
        </p:grpSpPr>
        <p:pic>
          <p:nvPicPr>
            <p:cNvPr id="20" name="photo-1421977870504-378093748ae6.jpeg" descr="photo-1421977870504-378093748ae6.jpeg"/>
            <p:cNvPicPr>
              <a:picLocks noChangeAspect="1"/>
            </p:cNvPicPr>
            <p:nvPr/>
          </p:nvPicPr>
          <p:blipFill>
            <a:blip r:embed="rId3">
              <a:extLst/>
            </a:blip>
            <a:srcRect l="5299" t="12603" r="5944" b="12500"/>
            <a:stretch>
              <a:fillRect/>
            </a:stretch>
          </p:blipFill>
          <p:spPr>
            <a:xfrm>
              <a:off x="0" y="0"/>
              <a:ext cx="12143003" cy="6830442"/>
            </a:xfrm>
            <a:prstGeom prst="rect">
              <a:avLst/>
            </a:prstGeom>
            <a:ln w="12700" cap="flat">
              <a:noFill/>
              <a:miter lim="400000"/>
            </a:ln>
            <a:effectLst/>
          </p:spPr>
        </p:pic>
        <p:pic>
          <p:nvPicPr>
            <p:cNvPr id="21" name="logo_shofar orange.png" descr="logo_shofar orange.png"/>
            <p:cNvPicPr>
              <a:picLocks noChangeAspect="1"/>
            </p:cNvPicPr>
            <p:nvPr/>
          </p:nvPicPr>
          <p:blipFill>
            <a:blip r:embed="rId4">
              <a:extLst/>
            </a:blip>
            <a:stretch>
              <a:fillRect/>
            </a:stretch>
          </p:blipFill>
          <p:spPr>
            <a:xfrm>
              <a:off x="11801938" y="7107480"/>
              <a:ext cx="1305262" cy="905769"/>
            </a:xfrm>
            <a:prstGeom prst="rect">
              <a:avLst/>
            </a:prstGeom>
            <a:ln w="12700" cap="flat">
              <a:noFill/>
              <a:miter lim="400000"/>
            </a:ln>
            <a:effectLst/>
          </p:spPr>
        </p:pic>
      </p:grpSp>
      <p:sp>
        <p:nvSpPr>
          <p:cNvPr id="23" name="1 Tim 1:5-7"/>
          <p:cNvSpPr txBox="1"/>
          <p:nvPr/>
        </p:nvSpPr>
        <p:spPr>
          <a:xfrm>
            <a:off x="-341250" y="3946869"/>
            <a:ext cx="879242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lnSpc>
                <a:spcPct val="90000"/>
              </a:lnSpc>
              <a:defRPr b="1" sz="5400">
                <a:effectLst>
                  <a:outerShdw sx="100000" sy="100000" kx="0" ky="0" algn="b" rotWithShape="0" blurRad="12700" dist="38100" dir="2700000">
                    <a:srgbClr val="FFFFFF"/>
                  </a:outerShdw>
                </a:effectLst>
                <a:latin typeface="Ink Free"/>
                <a:ea typeface="Ink Free"/>
                <a:cs typeface="Ink Free"/>
                <a:sym typeface="Ink Free"/>
              </a:defRPr>
            </a:lvl1pPr>
          </a:lstStyle>
          <a:p>
            <a:pPr/>
            <a:r>
              <a:t>2 Tim 2:8-10</a:t>
            </a:r>
          </a:p>
        </p:txBody>
      </p:sp>
      <p:sp>
        <p:nvSpPr>
          <p:cNvPr id="24" name="Concerns for Pastoral Ministry…"/>
          <p:cNvSpPr txBox="1"/>
          <p:nvPr/>
        </p:nvSpPr>
        <p:spPr>
          <a:xfrm>
            <a:off x="1115327" y="4962148"/>
            <a:ext cx="9961346" cy="726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4200">
                <a:effectLst>
                  <a:outerShdw sx="100000" sy="100000" kx="0" ky="0" algn="b" rotWithShape="0" blurRad="12700" dist="38100" dir="2700000">
                    <a:srgbClr val="FFFFFF"/>
                  </a:outerShdw>
                </a:effectLst>
                <a:latin typeface="Ink Free"/>
                <a:ea typeface="Ink Free"/>
                <a:cs typeface="Ink Free"/>
                <a:sym typeface="Ink Free"/>
              </a:defRPr>
            </a:lvl1pPr>
          </a:lstStyle>
          <a:p>
            <a:pPr/>
            <a:r>
              <a:t>Hou aan vir die Evangelie</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97" name="Group"/>
          <p:cNvGrpSpPr/>
          <p:nvPr/>
        </p:nvGrpSpPr>
        <p:grpSpPr>
          <a:xfrm>
            <a:off x="-2" y="-1"/>
            <a:ext cx="12192003" cy="6867526"/>
            <a:chOff x="-1" y="4761"/>
            <a:chExt cx="12192001" cy="6867525"/>
          </a:xfrm>
        </p:grpSpPr>
        <p:pic>
          <p:nvPicPr>
            <p:cNvPr id="94"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95" name="Rectangle"/>
            <p:cNvSpPr/>
            <p:nvPr/>
          </p:nvSpPr>
          <p:spPr>
            <a:xfrm>
              <a:off x="-2" y="4761"/>
              <a:ext cx="12192002" cy="6867526"/>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sp>
          <p:nvSpPr>
            <p:cNvPr id="96" name="10 Daarom verdra ek alles ter wille van die uitverkorenes, sodat ook hulle die verlossing, wat daar in Christus Jesus is, en die ewige heerlikheid kan ontvang."/>
            <p:cNvSpPr txBox="1"/>
            <p:nvPr/>
          </p:nvSpPr>
          <p:spPr>
            <a:xfrm>
              <a:off x="436799" y="4994550"/>
              <a:ext cx="11318400" cy="16535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sz="3400">
                  <a:solidFill>
                    <a:srgbClr val="FFFFFF"/>
                  </a:solidFill>
                </a:defRPr>
              </a:lvl1pPr>
            </a:lstStyle>
            <a:p>
              <a:pPr/>
              <a:r>
                <a:t>10 Daarom verdra ek alles ter wille van die uitverkorenes, sodat ook hulle die verlossing, wat daar in Christus Jesus is, en die ewige heerlikheid kan ontvang.</a:t>
              </a:r>
            </a:p>
          </p:txBody>
        </p:sp>
      </p:grpSp>
      <p:sp>
        <p:nvSpPr>
          <p:cNvPr id="98" name="1 Tim 1:3-7"/>
          <p:cNvSpPr txBox="1"/>
          <p:nvPr/>
        </p:nvSpPr>
        <p:spPr>
          <a:xfrm>
            <a:off x="459096" y="4322424"/>
            <a:ext cx="7180899" cy="701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40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2:8-10</a:t>
            </a:r>
          </a:p>
        </p:txBody>
      </p:sp>
      <p:sp>
        <p:nvSpPr>
          <p:cNvPr id="99" name="1 Tim 1:3-7"/>
          <p:cNvSpPr txBox="1"/>
          <p:nvPr/>
        </p:nvSpPr>
        <p:spPr>
          <a:xfrm>
            <a:off x="551771" y="579684"/>
            <a:ext cx="941279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Volhard vir die evangelie</a:t>
            </a:r>
          </a:p>
        </p:txBody>
      </p:sp>
      <p:sp>
        <p:nvSpPr>
          <p:cNvPr id="100"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23213" y="1695404"/>
            <a:ext cx="10902754" cy="2428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08000" indent="-508000">
              <a:buSzPct val="100000"/>
              <a:buAutoNum type="arabicPeriod" startAt="1"/>
              <a:defRPr sz="3800">
                <a:solidFill>
                  <a:srgbClr val="FFFFFF"/>
                </a:solidFill>
                <a:latin typeface="Trade Gothic LT Std"/>
                <a:ea typeface="Trade Gothic LT Std"/>
                <a:cs typeface="Trade Gothic LT Std"/>
                <a:sym typeface="Trade Gothic LT Std"/>
              </a:defRPr>
            </a:pPr>
            <a:r>
              <a:t>Om te volhard, moet ons streef om dieselfde pad te stap as Jesus</a:t>
            </a:r>
          </a:p>
          <a:p>
            <a:pPr marL="508000" indent="-508000">
              <a:buSzPct val="100000"/>
              <a:buAutoNum type="arabicPeriod" startAt="1"/>
              <a:defRPr sz="3800">
                <a:solidFill>
                  <a:srgbClr val="FFFFFF"/>
                </a:solidFill>
                <a:latin typeface="Trade Gothic LT Std"/>
                <a:ea typeface="Trade Gothic LT Std"/>
                <a:cs typeface="Trade Gothic LT Std"/>
                <a:sym typeface="Trade Gothic LT Std"/>
              </a:defRPr>
            </a:pPr>
            <a:r>
              <a:t>Om te volhard, moet ons onthou van die verlorenes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06" name="Image Gallery"/>
          <p:cNvGrpSpPr/>
          <p:nvPr/>
        </p:nvGrpSpPr>
        <p:grpSpPr>
          <a:xfrm>
            <a:off x="-56968" y="-16253"/>
            <a:ext cx="12305937" cy="7476533"/>
            <a:chOff x="0" y="0"/>
            <a:chExt cx="12305936" cy="7476532"/>
          </a:xfrm>
        </p:grpSpPr>
        <p:pic>
          <p:nvPicPr>
            <p:cNvPr id="104" name="Untitled.jpg" descr="Untitled.jpg"/>
            <p:cNvPicPr>
              <a:picLocks noChangeAspect="1"/>
            </p:cNvPicPr>
            <p:nvPr/>
          </p:nvPicPr>
          <p:blipFill>
            <a:blip r:embed="rId3">
              <a:extLst/>
            </a:blip>
            <a:srcRect l="0" t="1369" r="0" b="1369"/>
            <a:stretch>
              <a:fillRect/>
            </a:stretch>
          </p:blipFill>
          <p:spPr>
            <a:xfrm>
              <a:off x="0" y="0"/>
              <a:ext cx="12305936" cy="6892333"/>
            </a:xfrm>
            <a:prstGeom prst="rect">
              <a:avLst/>
            </a:prstGeom>
            <a:ln w="12700" cap="flat">
              <a:noFill/>
              <a:miter lim="400000"/>
            </a:ln>
            <a:effectLst/>
          </p:spPr>
        </p:pic>
        <p:sp>
          <p:nvSpPr>
            <p:cNvPr id="105" name="Caption"/>
            <p:cNvSpPr txBox="1"/>
            <p:nvPr/>
          </p:nvSpPr>
          <p:spPr>
            <a:xfrm>
              <a:off x="0" y="6968532"/>
              <a:ext cx="12305937"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a:latin typeface="Trade Gothic LT"/>
                  <a:ea typeface="Trade Gothic LT"/>
                  <a:cs typeface="Trade Gothic LT"/>
                  <a:sym typeface="Trade Gothic LT"/>
                </a:defRPr>
              </a:lvl1pPr>
            </a:lstStyle>
            <a:p>
              <a:pPr/>
              <a:r>
                <a:t>Caption</a:t>
              </a:r>
            </a:p>
          </p:txBody>
        </p:sp>
      </p:grpSp>
      <p:sp>
        <p:nvSpPr>
          <p:cNvPr id="107" name="Prayer Points"/>
          <p:cNvSpPr txBox="1"/>
          <p:nvPr/>
        </p:nvSpPr>
        <p:spPr>
          <a:xfrm>
            <a:off x="382744" y="330400"/>
            <a:ext cx="11426512"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2239961">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Gebedspunte</a:t>
            </a:r>
          </a:p>
        </p:txBody>
      </p:sp>
      <p:sp>
        <p:nvSpPr>
          <p:cNvPr id="108" name="Is your goal to love God and people more?…"/>
          <p:cNvSpPr txBox="1"/>
          <p:nvPr/>
        </p:nvSpPr>
        <p:spPr>
          <a:xfrm>
            <a:off x="882131" y="1429753"/>
            <a:ext cx="10427737" cy="2529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74841" indent="-574841" defTabSz="2239961">
              <a:buSzPct val="100000"/>
              <a:buAutoNum type="arabicPeriod" startAt="1"/>
              <a:defRPr sz="4000">
                <a:solidFill>
                  <a:srgbClr val="FFFFFF"/>
                </a:solidFill>
                <a:latin typeface="Trade Gothic LT Std"/>
                <a:ea typeface="Trade Gothic LT Std"/>
                <a:cs typeface="Trade Gothic LT Std"/>
                <a:sym typeface="Trade Gothic LT Std"/>
              </a:defRPr>
            </a:pPr>
            <a:r>
              <a:t>Vir ’n bereidwilligheid, om die pad te stap wat Jesus het en Hom te onthou in alles</a:t>
            </a:r>
          </a:p>
          <a:p>
            <a:pPr marL="574841" indent="-574841" defTabSz="2239961">
              <a:buSzPct val="100000"/>
              <a:buAutoNum type="arabicPeriod" startAt="1"/>
              <a:defRPr sz="4000">
                <a:solidFill>
                  <a:srgbClr val="FFFFFF"/>
                </a:solidFill>
                <a:latin typeface="Trade Gothic LT Std"/>
                <a:ea typeface="Trade Gothic LT Std"/>
                <a:cs typeface="Trade Gothic LT Std"/>
                <a:sym typeface="Trade Gothic LT Std"/>
              </a:defRPr>
            </a:pPr>
            <a:r>
              <a:t>Vir ’n hart om aan te hou in die geloof, sodat ander gered kan word</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0" name="Group"/>
          <p:cNvGrpSpPr/>
          <p:nvPr/>
        </p:nvGrpSpPr>
        <p:grpSpPr>
          <a:xfrm>
            <a:off x="-2" y="-9525"/>
            <a:ext cx="12192002" cy="6867525"/>
            <a:chOff x="0" y="0"/>
            <a:chExt cx="12192001" cy="6867525"/>
          </a:xfrm>
        </p:grpSpPr>
        <p:pic>
          <p:nvPicPr>
            <p:cNvPr id="28"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29"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31"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162478"/>
            <a:ext cx="11098440" cy="5501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200">
                <a:solidFill>
                  <a:srgbClr val="FFFFFF"/>
                </a:solidFill>
                <a:latin typeface="Trade Gothic LT Std"/>
                <a:ea typeface="Trade Gothic LT Std"/>
                <a:cs typeface="Trade Gothic LT Std"/>
                <a:sym typeface="Trade Gothic LT Std"/>
              </a:defRPr>
            </a:pPr>
            <a:r>
              <a:rPr sz="3900"/>
              <a:t>8 Onthou altyd dat Jesus Christus, 'n nakomeling van Dawid, uit die dood opgewek is. Dit is die evangelie wat ek verkondig. 9 Vir hierdie evangelie ly ek verdrukking, selfs in boeie soos 'n misdadiger, maar die woord van God kan nie geboei word nie. 10 Daarom verdra ek alles ter wille van die uitverkorenes, sodat ook hulle die verlossing, wat daar in Christus Jesus is, en die ewige heerlikheid kan </a:t>
            </a:r>
            <a:r>
              <a:t>ontvang.</a:t>
            </a:r>
          </a:p>
        </p:txBody>
      </p:sp>
      <p:sp>
        <p:nvSpPr>
          <p:cNvPr id="32" name="1 Tim 1:3-7"/>
          <p:cNvSpPr txBox="1"/>
          <p:nvPr/>
        </p:nvSpPr>
        <p:spPr>
          <a:xfrm>
            <a:off x="576931" y="290899"/>
            <a:ext cx="7180899"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2:8-10</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8" name="Group"/>
          <p:cNvGrpSpPr/>
          <p:nvPr/>
        </p:nvGrpSpPr>
        <p:grpSpPr>
          <a:xfrm>
            <a:off x="-2" y="-9525"/>
            <a:ext cx="12192002" cy="6867525"/>
            <a:chOff x="0" y="0"/>
            <a:chExt cx="12192001" cy="6867525"/>
          </a:xfrm>
        </p:grpSpPr>
        <p:pic>
          <p:nvPicPr>
            <p:cNvPr id="36"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37"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39" name="1 Tim 1:3-7"/>
          <p:cNvSpPr txBox="1"/>
          <p:nvPr/>
        </p:nvSpPr>
        <p:spPr>
          <a:xfrm>
            <a:off x="576931" y="253829"/>
            <a:ext cx="7180899"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2:8-10</a:t>
            </a:r>
          </a:p>
        </p:txBody>
      </p:sp>
      <p:sp>
        <p:nvSpPr>
          <p:cNvPr id="40"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162478"/>
            <a:ext cx="11098440" cy="5501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200">
                <a:solidFill>
                  <a:srgbClr val="FFFFFF"/>
                </a:solidFill>
                <a:latin typeface="Trade Gothic LT Std"/>
                <a:ea typeface="Trade Gothic LT Std"/>
                <a:cs typeface="Trade Gothic LT Std"/>
                <a:sym typeface="Trade Gothic LT Std"/>
              </a:defRPr>
            </a:pPr>
            <a:r>
              <a:rPr b="1" sz="3900" u="sng"/>
              <a:t>8 Onthou altyd dat Jesus Christus, 'n nakomeling van Dawid, uit die dood opgewek is. Dit is die evangelie wat ek verkondig.</a:t>
            </a:r>
            <a:r>
              <a:rPr sz="3900"/>
              <a:t> 9 Vir hierdie evangelie ly ek verdrukking, selfs in boeie soos 'n misdadiger, maar die woord van God kan nie geboei word nie. 10 Daarom verdra ek alles ter wille van die uitverkorenes, sodat ook hulle die verlossing, wat daar in Christus Jesus is, en die ewige heerlikheid kan </a:t>
            </a:r>
            <a:r>
              <a:t>ontvang.</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Group"/>
          <p:cNvGrpSpPr/>
          <p:nvPr/>
        </p:nvGrpSpPr>
        <p:grpSpPr>
          <a:xfrm>
            <a:off x="-2" y="-9525"/>
            <a:ext cx="12192002" cy="6867525"/>
            <a:chOff x="0" y="0"/>
            <a:chExt cx="12192001" cy="6867525"/>
          </a:xfrm>
        </p:grpSpPr>
        <p:pic>
          <p:nvPicPr>
            <p:cNvPr id="44"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45"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47"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5079888"/>
            <a:ext cx="11098440" cy="1259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3800">
                <a:solidFill>
                  <a:srgbClr val="FFFFFF"/>
                </a:solidFill>
                <a:latin typeface="Trade Gothic LT Std"/>
                <a:ea typeface="Trade Gothic LT Std"/>
                <a:cs typeface="Trade Gothic LT Std"/>
                <a:sym typeface="Trade Gothic LT Std"/>
              </a:defRPr>
            </a:lvl1pPr>
          </a:lstStyle>
          <a:p>
            <a:pPr/>
            <a:r>
              <a:t>8 Remember Jesus Christ, risen from the dead, the offspring of David, as preached in my gospel,</a:t>
            </a:r>
          </a:p>
        </p:txBody>
      </p:sp>
      <p:sp>
        <p:nvSpPr>
          <p:cNvPr id="48" name="1 Tim 1:3-7"/>
          <p:cNvSpPr txBox="1"/>
          <p:nvPr/>
        </p:nvSpPr>
        <p:spPr>
          <a:xfrm>
            <a:off x="551771" y="4317673"/>
            <a:ext cx="7180900" cy="701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40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2:8-10</a:t>
            </a:r>
          </a:p>
        </p:txBody>
      </p:sp>
      <p:sp>
        <p:nvSpPr>
          <p:cNvPr id="49"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23213" y="1695404"/>
            <a:ext cx="10281972" cy="1259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3800">
                <a:solidFill>
                  <a:srgbClr val="FFFFFF"/>
                </a:solidFill>
                <a:latin typeface="Trade Gothic LT Std"/>
                <a:ea typeface="Trade Gothic LT Std"/>
                <a:cs typeface="Trade Gothic LT Std"/>
                <a:sym typeface="Trade Gothic LT Std"/>
              </a:defRPr>
            </a:lvl1pPr>
          </a:lstStyle>
          <a:p>
            <a:pPr/>
            <a:r>
              <a:t>1. Om te volhard, moet ons streef om dieselfde pad te stap as Jesus</a:t>
            </a:r>
          </a:p>
        </p:txBody>
      </p:sp>
      <p:sp>
        <p:nvSpPr>
          <p:cNvPr id="50" name="1 Tim 1:3-7"/>
          <p:cNvSpPr txBox="1"/>
          <p:nvPr/>
        </p:nvSpPr>
        <p:spPr>
          <a:xfrm>
            <a:off x="551771" y="579684"/>
            <a:ext cx="941279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Volhard vir die evangelie</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6" name="Group"/>
          <p:cNvGrpSpPr/>
          <p:nvPr/>
        </p:nvGrpSpPr>
        <p:grpSpPr>
          <a:xfrm>
            <a:off x="-2" y="-9525"/>
            <a:ext cx="12192002" cy="6867525"/>
            <a:chOff x="0" y="0"/>
            <a:chExt cx="12192001" cy="6867525"/>
          </a:xfrm>
        </p:grpSpPr>
        <p:pic>
          <p:nvPicPr>
            <p:cNvPr id="54"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55"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57" name="1 Tim 1:3-7"/>
          <p:cNvSpPr txBox="1"/>
          <p:nvPr/>
        </p:nvSpPr>
        <p:spPr>
          <a:xfrm>
            <a:off x="558396" y="272364"/>
            <a:ext cx="7180899"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2:8-10</a:t>
            </a:r>
          </a:p>
        </p:txBody>
      </p:sp>
      <p:sp>
        <p:nvSpPr>
          <p:cNvPr id="58"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162478"/>
            <a:ext cx="11098440" cy="5501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200">
                <a:solidFill>
                  <a:srgbClr val="FFFFFF"/>
                </a:solidFill>
                <a:latin typeface="Trade Gothic LT Std"/>
                <a:ea typeface="Trade Gothic LT Std"/>
                <a:cs typeface="Trade Gothic LT Std"/>
                <a:sym typeface="Trade Gothic LT Std"/>
              </a:defRPr>
            </a:pPr>
            <a:r>
              <a:rPr sz="3900"/>
              <a:t>8 Onthou altyd dat Jesus Christus, 'n nakomeling van Dawid, uit die dood opgewek is. Dit is die evangelie wat ek verkondig. </a:t>
            </a:r>
            <a:r>
              <a:rPr b="1" sz="3900" u="sng"/>
              <a:t>9 Vir hierdie evangelie ly ek verdrukking, selfs in boeie soos 'n misdadiger, maar die woord van God kan nie geboei word nie.</a:t>
            </a:r>
            <a:r>
              <a:rPr sz="3900"/>
              <a:t> 10 Daarom verdra ek alles ter wille van die uitverkorenes, sodat ook hulle die verlossing, wat daar in Christus Jesus is, en die ewige heerlikheid kan </a:t>
            </a:r>
            <a:r>
              <a:t>ontvang.</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4" name="Group"/>
          <p:cNvGrpSpPr/>
          <p:nvPr/>
        </p:nvGrpSpPr>
        <p:grpSpPr>
          <a:xfrm>
            <a:off x="-2" y="-9525"/>
            <a:ext cx="12192002" cy="6867525"/>
            <a:chOff x="0" y="0"/>
            <a:chExt cx="12192001" cy="6867525"/>
          </a:xfrm>
        </p:grpSpPr>
        <p:pic>
          <p:nvPicPr>
            <p:cNvPr id="62"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63"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65"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258591" y="1078529"/>
            <a:ext cx="11674818" cy="5679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3300">
                <a:solidFill>
                  <a:srgbClr val="FFFFFF"/>
                </a:solidFill>
                <a:latin typeface="Trade Gothic LT Std"/>
                <a:ea typeface="Trade Gothic LT Std"/>
                <a:cs typeface="Trade Gothic LT Std"/>
                <a:sym typeface="Trade Gothic LT Std"/>
              </a:defRPr>
            </a:lvl1pPr>
          </a:lstStyle>
          <a:p>
            <a:pPr/>
            <a:r>
              <a:t> 24 Vyf maal het ek van die Jode die gebruiklike straf van nege en dertig houe gekry, 25 drie maal het ek lyfstraf gekry, en een maal is ek met klippe gegooi. Drie maal het ek skipbreuk gely en een maal het ek 'n dag en 'n nag in die oop see deurgebring. 26 Ek was dikwels op reis en in gevaar: daar was gevare van riviere, gevare van rowers, gevare van my volksgenote en gevare van heidene; gevare in die stad en gevare in die veld; gevare op see en gevare onder vals broers. 27 Daar was vir my harde werk en swaarkry, dikwels nagte sonder slaap, dikwels honger en dors; en dikwels was ek sonder kos, sonder skuiling of bedekking teen die koue. </a:t>
            </a:r>
          </a:p>
        </p:txBody>
      </p:sp>
      <p:sp>
        <p:nvSpPr>
          <p:cNvPr id="66" name="1 Tim 1:3-7"/>
          <p:cNvSpPr txBox="1"/>
          <p:nvPr/>
        </p:nvSpPr>
        <p:spPr>
          <a:xfrm>
            <a:off x="501198" y="169879"/>
            <a:ext cx="7180899"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Kor 11:24-27</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2" name="Group"/>
          <p:cNvGrpSpPr/>
          <p:nvPr/>
        </p:nvGrpSpPr>
        <p:grpSpPr>
          <a:xfrm>
            <a:off x="-2" y="-9525"/>
            <a:ext cx="12192002" cy="6867525"/>
            <a:chOff x="0" y="0"/>
            <a:chExt cx="12192001" cy="6867525"/>
          </a:xfrm>
        </p:grpSpPr>
        <p:pic>
          <p:nvPicPr>
            <p:cNvPr id="70"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71"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73" name="1 Tim 1:3-7"/>
          <p:cNvSpPr txBox="1"/>
          <p:nvPr/>
        </p:nvSpPr>
        <p:spPr>
          <a:xfrm>
            <a:off x="539860" y="327969"/>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2:8-10</a:t>
            </a:r>
          </a:p>
        </p:txBody>
      </p:sp>
      <p:sp>
        <p:nvSpPr>
          <p:cNvPr id="74"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162478"/>
            <a:ext cx="11098440" cy="5501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200">
                <a:solidFill>
                  <a:srgbClr val="FFFFFF"/>
                </a:solidFill>
                <a:latin typeface="Trade Gothic LT Std"/>
                <a:ea typeface="Trade Gothic LT Std"/>
                <a:cs typeface="Trade Gothic LT Std"/>
                <a:sym typeface="Trade Gothic LT Std"/>
              </a:defRPr>
            </a:pPr>
            <a:r>
              <a:rPr sz="3900"/>
              <a:t>8 Onthou altyd dat Jesus Christus, 'n nakomeling van Dawid, uit die dood opgewek is. Dit is die evangelie wat ek verkondig. </a:t>
            </a:r>
            <a:r>
              <a:rPr b="1" sz="3900" u="sng"/>
              <a:t>9 Vir hierdie evangelie ly ek verdrukking, selfs in boeie soos 'n misdadiger, maar die woord van God kan nie geboei word nie.</a:t>
            </a:r>
            <a:r>
              <a:rPr sz="3900"/>
              <a:t> 10 Daarom verdra ek alles ter wille van die uitverkorenes, sodat ook hulle die verlossing, wat daar in Christus Jesus is, en die ewige heerlikheid kan </a:t>
            </a:r>
            <a:r>
              <a:t>ontvang.</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0" name="Group"/>
          <p:cNvGrpSpPr/>
          <p:nvPr/>
        </p:nvGrpSpPr>
        <p:grpSpPr>
          <a:xfrm>
            <a:off x="-2" y="-9525"/>
            <a:ext cx="12192002" cy="6867525"/>
            <a:chOff x="0" y="0"/>
            <a:chExt cx="12192001" cy="6867525"/>
          </a:xfrm>
        </p:grpSpPr>
        <p:pic>
          <p:nvPicPr>
            <p:cNvPr id="78"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79"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81"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342894" y="1514646"/>
            <a:ext cx="11608879" cy="475117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defRPr sz="3900">
                <a:solidFill>
                  <a:srgbClr val="FFFFFF"/>
                </a:solidFill>
                <a:latin typeface="Helvetica Neue"/>
                <a:ea typeface="Helvetica Neue"/>
                <a:cs typeface="Helvetica Neue"/>
                <a:sym typeface="Helvetica Neue"/>
              </a:defRPr>
            </a:pPr>
            <a:r>
              <a:t>10 Die reën en die sneeu kom uit die hemel uit</a:t>
            </a:r>
          </a:p>
          <a:p>
            <a:pPr defTabSz="457200">
              <a:defRPr sz="3900">
                <a:solidFill>
                  <a:srgbClr val="FFFFFF"/>
                </a:solidFill>
                <a:latin typeface="Helvetica Neue"/>
                <a:ea typeface="Helvetica Neue"/>
                <a:cs typeface="Helvetica Neue"/>
                <a:sym typeface="Helvetica Neue"/>
              </a:defRPr>
            </a:pPr>
            <a:r>
              <a:t>en dit gaan nie daarheen terug nie maar deurweek die aarde en laat die plante bot en vrugte dra,</a:t>
            </a:r>
          </a:p>
          <a:p>
            <a:pPr defTabSz="457200">
              <a:defRPr sz="3900">
                <a:solidFill>
                  <a:srgbClr val="FFFFFF"/>
                </a:solidFill>
                <a:latin typeface="Helvetica Neue"/>
                <a:ea typeface="Helvetica Neue"/>
                <a:cs typeface="Helvetica Neue"/>
                <a:sym typeface="Helvetica Neue"/>
              </a:defRPr>
            </a:pPr>
            <a:r>
              <a:t>sodat daar saad is om te saai en brood om te eet.</a:t>
            </a:r>
          </a:p>
          <a:p>
            <a:pPr defTabSz="457200">
              <a:defRPr sz="3900">
                <a:solidFill>
                  <a:srgbClr val="FFFFFF"/>
                </a:solidFill>
                <a:latin typeface="Helvetica Neue"/>
                <a:ea typeface="Helvetica Neue"/>
                <a:cs typeface="Helvetica Neue"/>
                <a:sym typeface="Helvetica Neue"/>
              </a:defRPr>
            </a:pPr>
            <a:r>
              <a:t>11 So sal die woord wat uit my mond kom, ook wees: dit sal nie onverrigter sake na My toe terugkeer nie, maar dit sal doen wat Ek gedoen wil hê en tot stand bring waarvoor Ek dit gestuur het.</a:t>
            </a:r>
          </a:p>
        </p:txBody>
      </p:sp>
      <p:sp>
        <p:nvSpPr>
          <p:cNvPr id="82"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Jes 55:10-11</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8" name="Group"/>
          <p:cNvGrpSpPr/>
          <p:nvPr/>
        </p:nvGrpSpPr>
        <p:grpSpPr>
          <a:xfrm>
            <a:off x="-2" y="-9525"/>
            <a:ext cx="12192002" cy="6867525"/>
            <a:chOff x="0" y="0"/>
            <a:chExt cx="12192001" cy="6867525"/>
          </a:xfrm>
        </p:grpSpPr>
        <p:pic>
          <p:nvPicPr>
            <p:cNvPr id="86"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87"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89" name="1 Tim 1:3-7"/>
          <p:cNvSpPr txBox="1"/>
          <p:nvPr/>
        </p:nvSpPr>
        <p:spPr>
          <a:xfrm>
            <a:off x="614001" y="309434"/>
            <a:ext cx="7180899"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2:8-10</a:t>
            </a:r>
          </a:p>
        </p:txBody>
      </p:sp>
      <p:sp>
        <p:nvSpPr>
          <p:cNvPr id="90"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162478"/>
            <a:ext cx="11098440" cy="5501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200">
                <a:solidFill>
                  <a:srgbClr val="FFFFFF"/>
                </a:solidFill>
                <a:latin typeface="Trade Gothic LT Std"/>
                <a:ea typeface="Trade Gothic LT Std"/>
                <a:cs typeface="Trade Gothic LT Std"/>
                <a:sym typeface="Trade Gothic LT Std"/>
              </a:defRPr>
            </a:pPr>
            <a:r>
              <a:rPr sz="3900"/>
              <a:t>8 Onthou altyd dat Jesus Christus, 'n nakomeling van Dawid, uit die dood opgewek is. Dit is die evangelie wat ek verkondig. 9 Vir hierdie evangelie ly ek verdrukking, selfs in boeie soos 'n misdadiger, maar die woord van God kan nie geboei word nie. </a:t>
            </a:r>
            <a:r>
              <a:rPr b="1" sz="3900" u="sng"/>
              <a:t>10 Daarom verdra ek alles ter wille van die uitverkorenes, sodat ook hulle die verlossing, wat daar in Christus Jesus is, en die ewige heerlikheid kan </a:t>
            </a:r>
            <a:r>
              <a:rPr b="1" u="sng"/>
              <a:t>ontvang.</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