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2000"/>
            </a:pPr>
            <a:r>
              <a:t>PRAY. Read the scripture BEFORE. Book of Tim. </a:t>
            </a:r>
            <a:r>
              <a:rPr b="1" u="sng">
                <a:solidFill>
                  <a:srgbClr val="FFFB00"/>
                </a:solidFill>
              </a:rPr>
              <a:t>Pauls last letter.</a:t>
            </a:r>
            <a:r>
              <a:t> Sitting down to sit your last letter. </a:t>
            </a:r>
          </a:p>
          <a:p>
            <a:pPr>
              <a:defRPr sz="2000"/>
            </a:pPr>
          </a:p>
          <a:p>
            <a:pPr>
              <a:defRPr sz="2000"/>
            </a:pPr>
            <a:r>
              <a:t>I want to tell you</a:t>
            </a:r>
            <a:r>
              <a:rPr b="1" u="sng">
                <a:solidFill>
                  <a:srgbClr val="FFFB00"/>
                </a:solidFill>
              </a:rPr>
              <a:t> this story of kids learning</a:t>
            </a:r>
            <a:r>
              <a:t> to play the </a:t>
            </a:r>
            <a:r>
              <a:rPr b="1" u="sng">
                <a:solidFill>
                  <a:schemeClr val="accent6"/>
                </a:solidFill>
              </a:rPr>
              <a:t>saxofone</a:t>
            </a:r>
            <a:r>
              <a:t> or some kind of instrument. (And then research shows the</a:t>
            </a:r>
            <a:r>
              <a:rPr b="1" u="sng">
                <a:solidFill>
                  <a:schemeClr val="accent5">
                    <a:lumOff val="11617"/>
                  </a:schemeClr>
                </a:solidFill>
              </a:rPr>
              <a:t> MOST SUCCESSFUL</a:t>
            </a:r>
            <a:r>
              <a:t> ones, that </a:t>
            </a:r>
            <a:r>
              <a:rPr b="1" u="sng">
                <a:solidFill>
                  <a:srgbClr val="FFFB00"/>
                </a:solidFill>
              </a:rPr>
              <a:t>it’s not the IQ or even their ability</a:t>
            </a:r>
            <a:r>
              <a:t>, but the ones who Excell are the one’s that started with a </a:t>
            </a:r>
            <a:r>
              <a:rPr b="1" u="sng">
                <a:solidFill>
                  <a:schemeClr val="accent6"/>
                </a:solidFill>
              </a:rPr>
              <a:t>vision of seeing</a:t>
            </a:r>
            <a:r>
              <a:t> themselves </a:t>
            </a:r>
            <a:r>
              <a:rPr b="1" u="sng">
                <a:solidFill>
                  <a:schemeClr val="accent6"/>
                </a:solidFill>
              </a:rPr>
              <a:t>playing for their whole lives</a:t>
            </a:r>
            <a:r>
              <a:t>, the ones who work towards </a:t>
            </a:r>
            <a:r>
              <a:rPr b="1" u="sng">
                <a:solidFill>
                  <a:srgbClr val="FFFB00"/>
                </a:solidFill>
              </a:rPr>
              <a:t>a goal that doesn’t end</a:t>
            </a:r>
            <a:r>
              <a:t>). Those who were willing to </a:t>
            </a:r>
            <a:r>
              <a:rPr b="1" u="sng">
                <a:solidFill>
                  <a:srgbClr val="FFFB00"/>
                </a:solidFill>
              </a:rPr>
              <a:t>put in all the time and practice</a:t>
            </a:r>
            <a:r>
              <a:t>. The same with the Christian life. The ones who have</a:t>
            </a:r>
            <a:r>
              <a:rPr b="1" u="sng">
                <a:solidFill>
                  <a:srgbClr val="FFFB00"/>
                </a:solidFill>
              </a:rPr>
              <a:t> an vision of lifelong willingness to serve, to love JESUS,</a:t>
            </a:r>
            <a:r>
              <a:t> are the one who will</a:t>
            </a:r>
            <a:r>
              <a:rPr b="1" u="sng">
                <a:solidFill>
                  <a:schemeClr val="accent6"/>
                </a:solidFill>
              </a:rPr>
              <a:t> bear the most fruit </a:t>
            </a:r>
            <a:r>
              <a:t>until the end. Even when it will cost us something. </a:t>
            </a:r>
          </a:p>
          <a:p>
            <a:pPr>
              <a:defRPr sz="2000"/>
            </a:pPr>
          </a:p>
          <a:p>
            <a:pPr>
              <a:defRPr sz="2000"/>
            </a:pPr>
            <a:r>
              <a:t>We all know that </a:t>
            </a:r>
            <a:r>
              <a:rPr b="1" u="sng">
                <a:solidFill>
                  <a:schemeClr val="accent6"/>
                </a:solidFill>
              </a:rPr>
              <a:t>serving the</a:t>
            </a:r>
            <a:r>
              <a:t> Lord </a:t>
            </a:r>
            <a:r>
              <a:rPr b="1" u="sng">
                <a:solidFill>
                  <a:srgbClr val="FFFB00"/>
                </a:solidFill>
              </a:rPr>
              <a:t>comes with demands.</a:t>
            </a:r>
            <a:r>
              <a:t> We face </a:t>
            </a:r>
            <a:r>
              <a:rPr b="1" u="sng">
                <a:solidFill>
                  <a:srgbClr val="FFFB00"/>
                </a:solidFill>
              </a:rPr>
              <a:t>difficulties, challenges, and disappointments. </a:t>
            </a:r>
            <a:r>
              <a:t>We get attacked by the enemy. We have to endure whilst having kids, </a:t>
            </a:r>
            <a:r>
              <a:rPr b="1" u="sng">
                <a:solidFill>
                  <a:schemeClr val="accent6"/>
                </a:solidFill>
              </a:rPr>
              <a:t>spending time in quiet time. </a:t>
            </a:r>
            <a:endParaRPr b="1" u="sng">
              <a:solidFill>
                <a:schemeClr val="accent6"/>
              </a:solidFill>
            </a:endParaRPr>
          </a:p>
          <a:p>
            <a:pPr>
              <a:defRPr sz="2000"/>
            </a:pPr>
            <a:r>
              <a:t>Not even to mention the </a:t>
            </a:r>
            <a:r>
              <a:rPr b="1" u="sng">
                <a:solidFill>
                  <a:schemeClr val="accent6"/>
                </a:solidFill>
              </a:rPr>
              <a:t>demand we need to reach the world.</a:t>
            </a:r>
          </a:p>
          <a:p>
            <a:pPr>
              <a:defRPr sz="2000"/>
            </a:pPr>
          </a:p>
          <a:p>
            <a:pPr>
              <a:defRPr sz="2000"/>
            </a:pPr>
            <a:r>
              <a:t>We should remember that </a:t>
            </a:r>
            <a:r>
              <a:rPr b="1" u="sng">
                <a:solidFill>
                  <a:srgbClr val="FFFB00"/>
                </a:solidFill>
              </a:rPr>
              <a:t>Christianity is not a 100m dash</a:t>
            </a:r>
            <a:r>
              <a:t>. Its a marathon. And it’s easy to begin a marathon, but the test comes in the last 10km. Can you endure until the finish?</a:t>
            </a:r>
          </a:p>
          <a:p>
            <a:pPr>
              <a:defRPr sz="2000"/>
            </a:pPr>
          </a:p>
          <a:p>
            <a:pPr>
              <a:defRPr sz="2000"/>
            </a:pPr>
            <a:r>
              <a:rPr b="1" u="sng">
                <a:solidFill>
                  <a:srgbClr val="FFFB00"/>
                </a:solidFill>
              </a:rPr>
              <a:t>We are called to endure until the end</a:t>
            </a:r>
            <a:r>
              <a:t>, and we are saved to to serve and live a life following a calling God has for us and to to serve others. Not one of us is saved to sit and do nothing. </a:t>
            </a:r>
          </a:p>
          <a:p>
            <a:pPr>
              <a:defRPr sz="2000"/>
            </a:pPr>
            <a:r>
              <a:t>We are thrusted into ministry and can</a:t>
            </a:r>
            <a:r>
              <a:rPr b="1" u="sng">
                <a:solidFill>
                  <a:srgbClr val="FFFB00"/>
                </a:solidFill>
              </a:rPr>
              <a:t> become overwhelmed with ministry, because </a:t>
            </a:r>
            <a:endParaRPr b="1" u="sng">
              <a:solidFill>
                <a:srgbClr val="FFFB00"/>
              </a:solidFill>
            </a:endParaRPr>
          </a:p>
          <a:p>
            <a:pPr>
              <a:defRPr sz="2000"/>
            </a:pPr>
            <a:r>
              <a:rPr b="1" u="sng">
                <a:solidFill>
                  <a:schemeClr val="accent5">
                    <a:lumOff val="11617"/>
                  </a:schemeClr>
                </a:solidFill>
              </a:rPr>
              <a:t>We can never reach the mark which others has or set for us</a:t>
            </a:r>
            <a:r>
              <a:t>. It is </a:t>
            </a:r>
            <a:r>
              <a:rPr b="1" u="sng">
                <a:solidFill>
                  <a:schemeClr val="accent6"/>
                </a:solidFill>
              </a:rPr>
              <a:t>so difficult to please everyone.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a:p>
        </p:txBody>
      </p:sp>
      <p:sp>
        <p:nvSpPr>
          <p:cNvPr id="102" name="Shape 102"/>
          <p:cNvSpPr/>
          <p:nvPr>
            <p:ph type="body" sz="quarter" idx="1"/>
          </p:nvPr>
        </p:nvSpPr>
        <p:spPr>
          <a:prstGeom prst="rect">
            <a:avLst/>
          </a:prstGeom>
        </p:spPr>
        <p:txBody>
          <a:bodyPr/>
          <a:lstStyle/>
          <a:p>
            <a:pPr>
              <a:defRPr sz="2100"/>
            </a:pPr>
            <a:r>
              <a:t>There are some views that this </a:t>
            </a:r>
            <a:r>
              <a:rPr b="1" u="sng">
                <a:solidFill>
                  <a:schemeClr val="accent6"/>
                </a:solidFill>
              </a:rPr>
              <a:t>refers to Calvinism</a:t>
            </a:r>
            <a:r>
              <a:t>. And you may ask some questions after. But that is defnitely what the text is focusing on. </a:t>
            </a:r>
          </a:p>
          <a:p>
            <a:pPr>
              <a:defRPr sz="2100"/>
            </a:pPr>
          </a:p>
          <a:p>
            <a:pPr>
              <a:defRPr sz="2100"/>
            </a:pPr>
            <a:r>
              <a:t>What I feel this text actually refers to is that </a:t>
            </a:r>
            <a:r>
              <a:rPr b="1" u="sng">
                <a:solidFill>
                  <a:srgbClr val="FFFB00"/>
                </a:solidFill>
              </a:rPr>
              <a:t>we see Paul referring to Israel</a:t>
            </a:r>
            <a:r>
              <a:t>, as the elect nation, the Jews under </a:t>
            </a:r>
            <a:r>
              <a:rPr b="1" u="sng">
                <a:solidFill>
                  <a:schemeClr val="accent6"/>
                </a:solidFill>
              </a:rPr>
              <a:t>which He has been suffering is the elect nation</a:t>
            </a:r>
            <a:r>
              <a:t>. And what I feel He is saying </a:t>
            </a:r>
            <a:r>
              <a:rPr b="1" u="sng">
                <a:solidFill>
                  <a:srgbClr val="FFFB00"/>
                </a:solidFill>
              </a:rPr>
              <a:t>is that He will endure all things, </a:t>
            </a:r>
            <a:r>
              <a:t>actively persevering,</a:t>
            </a:r>
            <a:r>
              <a:rPr b="1" u="sng">
                <a:solidFill>
                  <a:srgbClr val="FFFB00"/>
                </a:solidFill>
              </a:rPr>
              <a:t> becuase of the elect nation Israel</a:t>
            </a:r>
            <a:r>
              <a:t>, the Jews. So that they </a:t>
            </a:r>
            <a:r>
              <a:rPr b="1" u="sng">
                <a:solidFill>
                  <a:schemeClr val="accent6"/>
                </a:solidFill>
              </a:rPr>
              <a:t>may come to salvation</a:t>
            </a:r>
            <a:r>
              <a:t>.</a:t>
            </a:r>
          </a:p>
          <a:p>
            <a:pPr>
              <a:defRPr sz="2100"/>
            </a:pPr>
          </a:p>
          <a:p>
            <a:pPr>
              <a:defRPr sz="2100"/>
            </a:pPr>
            <a:r>
              <a:t>It does not even say that </a:t>
            </a:r>
            <a:r>
              <a:rPr b="1" u="sng">
                <a:solidFill>
                  <a:srgbClr val="FFFB00"/>
                </a:solidFill>
              </a:rPr>
              <a:t>they WILL come to salvation</a:t>
            </a:r>
            <a:r>
              <a:t>, which kind of </a:t>
            </a:r>
            <a:r>
              <a:rPr b="1" u="sng">
                <a:solidFill>
                  <a:srgbClr val="FFFB00"/>
                </a:solidFill>
              </a:rPr>
              <a:t>eliminates the Calvinistic view</a:t>
            </a:r>
            <a:r>
              <a:t>, as well as he is also saying that </a:t>
            </a:r>
            <a:r>
              <a:rPr b="1" u="sng">
                <a:solidFill>
                  <a:schemeClr val="accent6"/>
                </a:solidFill>
              </a:rPr>
              <a:t>through his enduring for Christ</a:t>
            </a:r>
            <a:r>
              <a:t> they may come to salvation. Meaning that, through his </a:t>
            </a:r>
            <a:r>
              <a:rPr b="1" u="sng">
                <a:solidFill>
                  <a:schemeClr val="accent5">
                    <a:lumOff val="11617"/>
                  </a:schemeClr>
                </a:solidFill>
              </a:rPr>
              <a:t>enduring in suffering some people may see his faith in Jesus</a:t>
            </a:r>
            <a:r>
              <a:t> and also start beliving in Jesus. Amazing. </a:t>
            </a:r>
          </a:p>
          <a:p>
            <a:pPr>
              <a:defRPr b="1" sz="2100" u="sng">
                <a:solidFill>
                  <a:srgbClr val="FEE933"/>
                </a:solidFill>
              </a:defRPr>
            </a:pPr>
            <a:r>
              <a:t> </a:t>
            </a:r>
          </a:p>
          <a:p>
            <a:pPr>
              <a:defRPr b="1" sz="2100" u="sng">
                <a:solidFill>
                  <a:srgbClr val="FEE933"/>
                </a:solidFill>
              </a:defRPr>
            </a:pPr>
            <a:r>
              <a:t>The </a:t>
            </a:r>
            <a:r>
              <a:rPr>
                <a:solidFill>
                  <a:schemeClr val="accent5">
                    <a:lumOff val="11617"/>
                  </a:schemeClr>
                </a:solidFill>
              </a:rPr>
              <a:t>crucial part is this, maybe all of this flew over your head, let’s come back:</a:t>
            </a:r>
            <a:endParaRPr>
              <a:solidFill>
                <a:schemeClr val="accent5">
                  <a:lumOff val="11617"/>
                </a:schemeClr>
              </a:solidFill>
            </a:endParaRPr>
          </a:p>
          <a:p>
            <a:pPr>
              <a:defRPr sz="2000"/>
            </a:pPr>
            <a:r>
              <a:t>What Paul wants us to </a:t>
            </a:r>
            <a:r>
              <a:rPr b="1" u="sng">
                <a:solidFill>
                  <a:schemeClr val="accent6"/>
                </a:solidFill>
              </a:rPr>
              <a:t>get to at the end is:</a:t>
            </a:r>
            <a:r>
              <a:t> That this verse </a:t>
            </a:r>
            <a:r>
              <a:rPr b="1" u="sng">
                <a:solidFill>
                  <a:srgbClr val="FFFB00"/>
                </a:solidFill>
              </a:rPr>
              <a:t>must create a stronger heart in us to remember the lost</a:t>
            </a:r>
            <a:r>
              <a:t>, to </a:t>
            </a:r>
            <a:r>
              <a:rPr b="1" u="sng">
                <a:solidFill>
                  <a:srgbClr val="FFFB00"/>
                </a:solidFill>
              </a:rPr>
              <a:t>endure through suffering</a:t>
            </a:r>
            <a:r>
              <a:t>, and to </a:t>
            </a:r>
            <a:r>
              <a:rPr b="1" u="sng">
                <a:solidFill>
                  <a:schemeClr val="accent6"/>
                </a:solidFill>
              </a:rPr>
              <a:t>love others well</a:t>
            </a:r>
            <a:r>
              <a:t> in such a </a:t>
            </a:r>
            <a:r>
              <a:rPr b="1" u="sng">
                <a:solidFill>
                  <a:schemeClr val="accent6"/>
                </a:solidFill>
              </a:rPr>
              <a:t>way that we inspire others to love God more</a:t>
            </a:r>
            <a:r>
              <a:t>. </a:t>
            </a:r>
          </a:p>
          <a:p>
            <a:pPr>
              <a:defRPr sz="2000"/>
            </a:pPr>
          </a:p>
          <a:p>
            <a:pPr>
              <a:defRPr sz="2000"/>
            </a:pPr>
            <a:r>
              <a:rPr b="1" u="sng">
                <a:solidFill>
                  <a:schemeClr val="accent5">
                    <a:lumOff val="11617"/>
                  </a:schemeClr>
                </a:solidFill>
              </a:rPr>
              <a:t>Suffering is a unique special opportunity to reach the lost, through showing character. </a:t>
            </a:r>
            <a:endParaRPr b="1" u="sng">
              <a:solidFill>
                <a:srgbClr val="FFFB00"/>
              </a:solidFill>
            </a:endParaRPr>
          </a:p>
          <a:p>
            <a:pPr>
              <a:defRPr sz="2000"/>
            </a:pPr>
            <a:r>
              <a:rPr b="1" u="sng">
                <a:solidFill>
                  <a:schemeClr val="accent5">
                    <a:lumOff val="11617"/>
                  </a:schemeClr>
                </a:solidFill>
              </a:rPr>
              <a:t>Pauls says endure everything, and I will keep on so that some may obtain salvation.</a:t>
            </a:r>
            <a:endParaRPr b="1" u="sng">
              <a:solidFill>
                <a:schemeClr val="accent5">
                  <a:lumOff val="11617"/>
                </a:schemeClr>
              </a:solidFill>
            </a:endParaRPr>
          </a:p>
          <a:p>
            <a:pPr>
              <a:defRPr sz="2000"/>
            </a:pPr>
          </a:p>
          <a:p>
            <a:pPr>
              <a:defRPr b="1" sz="2100" u="sng">
                <a:solidFill>
                  <a:srgbClr val="FEE933"/>
                </a:solidFill>
              </a:defRPr>
            </a:pPr>
            <a:r>
              <a:t>POINT 2 - To endure, we must remember the lost</a:t>
            </a:r>
          </a:p>
          <a:p>
            <a:pPr>
              <a:defRPr b="1" sz="2100" u="sng">
                <a:solidFill>
                  <a:srgbClr val="FEE933"/>
                </a:solidFill>
              </a:defRPr>
            </a:pPr>
            <a:r>
              <a:t>We Endure - Because of the lost.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a:p>
        </p:txBody>
      </p:sp>
      <p:sp>
        <p:nvSpPr>
          <p:cNvPr id="110" name="Shape 110"/>
          <p:cNvSpPr/>
          <p:nvPr>
            <p:ph type="body" sz="quarter" idx="1"/>
          </p:nvPr>
        </p:nvSpPr>
        <p:spPr>
          <a:prstGeom prst="rect">
            <a:avLst/>
          </a:prstGeom>
        </p:spPr>
        <p:txBody>
          <a:bodyPr/>
          <a:lstStyle/>
          <a:p>
            <a:pPr>
              <a:defRPr sz="2000"/>
            </a:pPr>
            <a:r>
              <a:t>Q: </a:t>
            </a:r>
            <a:r>
              <a:rPr b="1" u="sng">
                <a:solidFill>
                  <a:schemeClr val="accent5">
                    <a:lumOff val="11617"/>
                  </a:schemeClr>
                </a:solidFill>
              </a:rPr>
              <a:t>Will Paul speak the same way about you today? </a:t>
            </a:r>
          </a:p>
          <a:p>
            <a:pPr>
              <a:defRPr sz="2000"/>
            </a:pPr>
          </a:p>
          <a:p>
            <a:pPr>
              <a:defRPr sz="2000"/>
            </a:pPr>
            <a:r>
              <a:rPr b="1" u="sng">
                <a:solidFill>
                  <a:srgbClr val="FFFB00"/>
                </a:solidFill>
              </a:rPr>
              <a:t>2 Prayer points:</a:t>
            </a:r>
            <a:endParaRPr b="1" u="sng">
              <a:solidFill>
                <a:srgbClr val="FFFB00"/>
              </a:solidFill>
            </a:endParaRPr>
          </a:p>
          <a:p>
            <a:pPr marL="267368" indent="-267368">
              <a:buSzPct val="100000"/>
              <a:buAutoNum type="arabicPeriod" startAt="1"/>
              <a:defRPr sz="2000"/>
            </a:pPr>
            <a:r>
              <a:rPr b="1" u="sng">
                <a:solidFill>
                  <a:srgbClr val="FFFB00"/>
                </a:solidFill>
              </a:rPr>
              <a:t>Willingness</a:t>
            </a:r>
            <a:endParaRPr b="1" u="sng">
              <a:solidFill>
                <a:srgbClr val="FFFB00"/>
              </a:solidFill>
            </a:endParaRPr>
          </a:p>
          <a:p>
            <a:pPr marL="267368" indent="-267368">
              <a:buSzPct val="100000"/>
              <a:buAutoNum type="arabicPeriod" startAt="1"/>
              <a:defRPr sz="2000"/>
            </a:pPr>
            <a:r>
              <a:rPr b="1" u="sng">
                <a:solidFill>
                  <a:srgbClr val="FFFB00"/>
                </a:solidFill>
              </a:rPr>
              <a:t>Boldness</a:t>
            </a:r>
          </a:p>
          <a:p>
            <a:pPr>
              <a:defRPr sz="2000"/>
            </a:pPr>
          </a:p>
          <a:p>
            <a:pPr>
              <a:defRPr sz="2000"/>
            </a:pPr>
            <a:r>
              <a:t>Pray</a:t>
            </a:r>
          </a:p>
          <a:p>
            <a:pPr>
              <a:defRPr sz="2000"/>
            </a:pPr>
            <a:r>
              <a:t>May we be stirred with a new passion to follow Jesus Christ. To ask ourselves where are we sacrificing for Jesus, is my life just an easy simple life, without sacrifice. </a:t>
            </a:r>
          </a:p>
          <a:p>
            <a:pPr>
              <a:defRPr sz="2000"/>
            </a:pPr>
          </a:p>
          <a:p>
            <a:pPr>
              <a:defRPr sz="2000"/>
            </a:pPr>
            <a:r>
              <a:t>Help us to humble ourselves, to accept the rebuke. May your truth have your God intended purpose towards our hearts, may it not discourage us but encourage us to do your will and to witness for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p>
            <a:pPr>
              <a:defRPr b="1" sz="2100" u="sng">
                <a:solidFill>
                  <a:srgbClr val="FEE933"/>
                </a:solidFill>
              </a:defRPr>
            </a:pPr>
            <a:r>
              <a:t>Verse 8 </a:t>
            </a:r>
          </a:p>
          <a:p>
            <a:pPr>
              <a:defRPr sz="2100"/>
            </a:pPr>
            <a:r>
              <a:t>Immediately Paul aligns the Focus again of our ministry. </a:t>
            </a:r>
          </a:p>
          <a:p>
            <a:pPr>
              <a:defRPr sz="2100"/>
            </a:pPr>
            <a:r>
              <a:rPr b="1" u="sng">
                <a:solidFill>
                  <a:schemeClr val="accent5">
                    <a:lumOff val="11617"/>
                  </a:schemeClr>
                </a:solidFill>
              </a:rPr>
              <a:t>REMEMBER JESUS CHRIST. Do not EVER take your eyes off HIM!</a:t>
            </a:r>
            <a:endParaRPr b="1" u="sng">
              <a:solidFill>
                <a:schemeClr val="accent5">
                  <a:lumOff val="11617"/>
                </a:schemeClr>
              </a:solidFill>
            </a:endParaRPr>
          </a:p>
          <a:p>
            <a:pPr>
              <a:defRPr sz="2100"/>
            </a:pPr>
            <a:endParaRPr b="1" u="sng">
              <a:solidFill>
                <a:schemeClr val="accent5">
                  <a:lumOff val="11617"/>
                </a:schemeClr>
              </a:solidFill>
            </a:endParaRPr>
          </a:p>
          <a:p>
            <a:pPr>
              <a:defRPr sz="2100"/>
            </a:pPr>
            <a:r>
              <a:rPr b="1" u="sng">
                <a:solidFill>
                  <a:schemeClr val="accent5">
                    <a:lumOff val="11617"/>
                  </a:schemeClr>
                </a:solidFill>
              </a:rPr>
              <a:t>Just before this in verse 7 Paul says </a:t>
            </a:r>
            <a:r>
              <a:rPr b="1" u="sng">
                <a:solidFill>
                  <a:schemeClr val="accent3"/>
                </a:solidFill>
              </a:rPr>
              <a:t>“7 Think over what I say, for the Lord will give you understanding in everything.”</a:t>
            </a:r>
            <a:endParaRPr b="1" u="sng">
              <a:solidFill>
                <a:schemeClr val="accent3"/>
              </a:solidFill>
            </a:endParaRPr>
          </a:p>
          <a:p>
            <a:pPr>
              <a:defRPr sz="2100"/>
            </a:pPr>
            <a:endParaRPr b="1" u="sng">
              <a:solidFill>
                <a:schemeClr val="accent3"/>
              </a:solidFill>
            </a:endParaRPr>
          </a:p>
          <a:p>
            <a:pPr>
              <a:defRPr sz="2100"/>
            </a:pPr>
            <a:r>
              <a:t>Story of the </a:t>
            </a:r>
            <a:r>
              <a:rPr b="1" u="sng">
                <a:solidFill>
                  <a:srgbClr val="FFFB00"/>
                </a:solidFill>
              </a:rPr>
              <a:t>butterfly and the bee</a:t>
            </a:r>
            <a:r>
              <a:t>. Butterflies go from one flower to another. A bee stops and sucks all the nectar before he goes on. Then </a:t>
            </a:r>
            <a:r>
              <a:rPr b="1" u="sng">
                <a:solidFill>
                  <a:schemeClr val="accent6"/>
                </a:solidFill>
              </a:rPr>
              <a:t>we will also understand the Bible</a:t>
            </a:r>
            <a:r>
              <a:t> better. </a:t>
            </a:r>
            <a:endParaRPr b="1" u="sng">
              <a:solidFill>
                <a:schemeClr val="accent5">
                  <a:lumOff val="11617"/>
                </a:schemeClr>
              </a:solidFill>
            </a:endParaRPr>
          </a:p>
          <a:p>
            <a:pPr>
              <a:defRPr sz="2100"/>
            </a:pPr>
            <a:endParaRPr b="1" u="sng">
              <a:solidFill>
                <a:schemeClr val="accent5">
                  <a:lumOff val="11617"/>
                </a:schemeClr>
              </a:solidFill>
            </a:endParaRPr>
          </a:p>
          <a:p>
            <a:pPr>
              <a:defRPr sz="2100"/>
            </a:pPr>
            <a:r>
              <a:t>May </a:t>
            </a:r>
            <a:r>
              <a:rPr b="1" u="sng">
                <a:solidFill>
                  <a:schemeClr val="accent6"/>
                </a:solidFill>
              </a:rPr>
              <a:t>seem a bit odd</a:t>
            </a:r>
            <a:r>
              <a:t> for Paul to encourage Timothy to </a:t>
            </a:r>
            <a:r>
              <a:rPr b="1" u="sng">
                <a:solidFill>
                  <a:srgbClr val="FFFB00"/>
                </a:solidFill>
              </a:rPr>
              <a:t>remember Jesus</a:t>
            </a:r>
            <a:r>
              <a:t>. </a:t>
            </a:r>
          </a:p>
          <a:p>
            <a:pPr>
              <a:defRPr sz="2100"/>
            </a:pPr>
            <a:r>
              <a:t>I mean </a:t>
            </a:r>
            <a:r>
              <a:rPr b="1" u="sng">
                <a:solidFill>
                  <a:srgbClr val="FFFB00"/>
                </a:solidFill>
              </a:rPr>
              <a:t>was Timothy, a pastor, in danger of forgetting</a:t>
            </a:r>
            <a:r>
              <a:t> Jesus?</a:t>
            </a:r>
          </a:p>
          <a:p>
            <a:pPr>
              <a:defRPr sz="2100"/>
            </a:pPr>
          </a:p>
          <a:p>
            <a:pPr>
              <a:defRPr sz="2100"/>
            </a:pPr>
            <a:r>
              <a:t>Well, </a:t>
            </a:r>
            <a:r>
              <a:rPr b="1" u="sng">
                <a:solidFill>
                  <a:srgbClr val="FFFB00"/>
                </a:solidFill>
              </a:rPr>
              <a:t>Firstly</a:t>
            </a:r>
            <a:r>
              <a:t>, Yes we actually</a:t>
            </a:r>
            <a:r>
              <a:rPr b="1" u="sng">
                <a:solidFill>
                  <a:srgbClr val="FFFB00"/>
                </a:solidFill>
              </a:rPr>
              <a:t> lose focus on what’s important sometimes</a:t>
            </a:r>
            <a:r>
              <a:t>. We forget to focus on Jesus. And then, </a:t>
            </a:r>
            <a:r>
              <a:rPr b="1" u="sng">
                <a:solidFill>
                  <a:schemeClr val="accent3"/>
                </a:solidFill>
              </a:rPr>
              <a:t>Acts 20:30 that says “from among you will be men speaking twisted things</a:t>
            </a:r>
            <a:r>
              <a:t>, </a:t>
            </a:r>
            <a:r>
              <a:rPr b="1" u="sng">
                <a:solidFill>
                  <a:schemeClr val="accent3"/>
                </a:solidFill>
              </a:rPr>
              <a:t>to draw away the disciples after them</a:t>
            </a:r>
            <a:r>
              <a:t>. </a:t>
            </a:r>
          </a:p>
          <a:p>
            <a:pPr>
              <a:defRPr sz="2100"/>
            </a:pPr>
            <a:r>
              <a:rPr b="1" u="sng">
                <a:solidFill>
                  <a:schemeClr val="accent6"/>
                </a:solidFill>
              </a:rPr>
              <a:t>How? We lose the focus. We stop to remember Jesus</a:t>
            </a:r>
            <a:r>
              <a:rPr b="1" u="sng">
                <a:solidFill>
                  <a:srgbClr val="FFFB00"/>
                </a:solidFill>
              </a:rPr>
              <a:t> </a:t>
            </a:r>
            <a:r>
              <a:t>Christ. </a:t>
            </a:r>
          </a:p>
          <a:p>
            <a:pPr>
              <a:defRPr sz="2100"/>
            </a:pPr>
            <a:r>
              <a:t>We start to believe a </a:t>
            </a:r>
            <a:r>
              <a:rPr b="1" u="sng">
                <a:solidFill>
                  <a:srgbClr val="FFFB00"/>
                </a:solidFill>
              </a:rPr>
              <a:t>small lie, and then another lie</a:t>
            </a:r>
            <a:r>
              <a:t> until we are corrupted.  Thats </a:t>
            </a:r>
            <a:r>
              <a:rPr b="1" sz="2300" u="sng">
                <a:solidFill>
                  <a:schemeClr val="accent5">
                    <a:lumOff val="11617"/>
                  </a:schemeClr>
                </a:solidFill>
              </a:rPr>
              <a:t>why Teachability </a:t>
            </a:r>
            <a:r>
              <a:t>so important.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Shape 51"/>
          <p:cNvSpPr/>
          <p:nvPr>
            <p:ph type="sldImg"/>
          </p:nvPr>
        </p:nvSpPr>
        <p:spPr>
          <a:prstGeom prst="rect">
            <a:avLst/>
          </a:prstGeom>
        </p:spPr>
        <p:txBody>
          <a:bodyPr/>
          <a:lstStyle/>
          <a:p>
            <a:pPr/>
          </a:p>
        </p:txBody>
      </p:sp>
      <p:sp>
        <p:nvSpPr>
          <p:cNvPr id="52" name="Shape 52"/>
          <p:cNvSpPr/>
          <p:nvPr>
            <p:ph type="body" sz="quarter" idx="1"/>
          </p:nvPr>
        </p:nvSpPr>
        <p:spPr>
          <a:prstGeom prst="rect">
            <a:avLst/>
          </a:prstGeom>
        </p:spPr>
        <p:txBody>
          <a:bodyPr/>
          <a:lstStyle/>
          <a:p>
            <a:pPr>
              <a:defRPr b="1" sz="2100" u="sng">
                <a:solidFill>
                  <a:srgbClr val="FEE933"/>
                </a:solidFill>
              </a:defRPr>
            </a:pPr>
            <a:r>
              <a:t>Verse 8 </a:t>
            </a:r>
          </a:p>
          <a:p>
            <a:pPr>
              <a:defRPr sz="2100">
                <a:solidFill>
                  <a:srgbClr val="FFFFFF"/>
                </a:solidFill>
              </a:defRPr>
            </a:pPr>
          </a:p>
          <a:p>
            <a:pPr>
              <a:defRPr sz="2100"/>
            </a:pPr>
            <a:r>
              <a:t>In every </a:t>
            </a:r>
            <a:r>
              <a:rPr b="1" u="sng">
                <a:solidFill>
                  <a:srgbClr val="FFFB00"/>
                </a:solidFill>
              </a:rPr>
              <a:t>difficulty, every trail, every sharing of the gospel, any growing, REMEMBER Jesus</a:t>
            </a:r>
            <a:r>
              <a:t>. </a:t>
            </a:r>
          </a:p>
          <a:p>
            <a:pPr>
              <a:defRPr sz="2100"/>
            </a:pPr>
          </a:p>
          <a:p>
            <a:pPr>
              <a:defRPr sz="2100"/>
            </a:pPr>
            <a:r>
              <a:rPr b="1" u="sng">
                <a:solidFill>
                  <a:schemeClr val="accent5">
                    <a:lumOff val="11617"/>
                  </a:schemeClr>
                </a:solidFill>
              </a:rPr>
              <a:t>HOW does it look like to REMEMBER Jesus? We take the same path!</a:t>
            </a:r>
            <a:endParaRPr b="1" u="sng">
              <a:solidFill>
                <a:schemeClr val="accent5">
                  <a:lumOff val="11617"/>
                </a:schemeClr>
              </a:solidFill>
            </a:endParaRPr>
          </a:p>
          <a:p>
            <a:pPr>
              <a:defRPr sz="2100"/>
            </a:pPr>
            <a:r>
              <a:t>We think of w</a:t>
            </a:r>
            <a:r>
              <a:rPr b="1" u="sng">
                <a:solidFill>
                  <a:srgbClr val="FFFB00"/>
                </a:solidFill>
              </a:rPr>
              <a:t>hat He came and did for us</a:t>
            </a:r>
            <a:r>
              <a:t>, the </a:t>
            </a:r>
            <a:r>
              <a:rPr b="1" u="sng">
                <a:solidFill>
                  <a:schemeClr val="accent6"/>
                </a:solidFill>
              </a:rPr>
              <a:t>resistance He faced, the shame He endured</a:t>
            </a:r>
            <a:r>
              <a:t>, the </a:t>
            </a:r>
            <a:r>
              <a:rPr b="1" u="sng">
                <a:solidFill>
                  <a:srgbClr val="FFFB00"/>
                </a:solidFill>
              </a:rPr>
              <a:t>intimate bond He kept with the fathe</a:t>
            </a:r>
            <a:r>
              <a:t>r, </a:t>
            </a:r>
            <a:r>
              <a:rPr b="1" u="sng">
                <a:solidFill>
                  <a:srgbClr val="FFFB00"/>
                </a:solidFill>
              </a:rPr>
              <a:t>the way he pressed on to Calvary on the cross</a:t>
            </a:r>
            <a:r>
              <a:t>, although he could have stopped at any time. </a:t>
            </a:r>
            <a:r>
              <a:rPr b="1" u="sng">
                <a:solidFill>
                  <a:srgbClr val="FFFB00"/>
                </a:solidFill>
              </a:rPr>
              <a:t>He went ALL the Way BEFORE He was EXALTED.</a:t>
            </a:r>
          </a:p>
          <a:p>
            <a:pPr>
              <a:defRPr sz="2100"/>
            </a:pPr>
            <a:r>
              <a:t>He accomplished all the work the father had for Him. </a:t>
            </a:r>
          </a:p>
          <a:p>
            <a:pPr>
              <a:defRPr sz="2100"/>
            </a:pPr>
          </a:p>
          <a:p>
            <a:pPr>
              <a:defRPr sz="2100"/>
            </a:pPr>
            <a:r>
              <a:t>You know, we need to hear this. It’s </a:t>
            </a:r>
            <a:r>
              <a:rPr b="1" u="sng">
                <a:solidFill>
                  <a:srgbClr val="FFFB00"/>
                </a:solidFill>
              </a:rPr>
              <a:t>pretty easy for my life to be pretty easy</a:t>
            </a:r>
            <a:r>
              <a:t>. It’s </a:t>
            </a:r>
            <a:r>
              <a:rPr b="1" u="sng">
                <a:solidFill>
                  <a:schemeClr val="accent6"/>
                </a:solidFill>
              </a:rPr>
              <a:t>easy to not suffer for the gospel. </a:t>
            </a:r>
          </a:p>
          <a:p>
            <a:pPr>
              <a:defRPr sz="2100"/>
            </a:pPr>
            <a:r>
              <a:t>If we are true followers of Jesus, We </a:t>
            </a:r>
            <a:r>
              <a:rPr b="1" u="sng">
                <a:solidFill>
                  <a:srgbClr val="FFFB00"/>
                </a:solidFill>
              </a:rPr>
              <a:t>can not slow down in our calling</a:t>
            </a:r>
            <a:r>
              <a:t>, or </a:t>
            </a:r>
            <a:r>
              <a:rPr b="1" u="sng">
                <a:solidFill>
                  <a:schemeClr val="accent6"/>
                </a:solidFill>
              </a:rPr>
              <a:t>be passive in being obedient</a:t>
            </a:r>
            <a:r>
              <a:t>. We </a:t>
            </a:r>
            <a:r>
              <a:rPr b="1" u="sng">
                <a:solidFill>
                  <a:srgbClr val="FFFB00"/>
                </a:solidFill>
              </a:rPr>
              <a:t>keep on what God calls us to do</a:t>
            </a:r>
            <a:r>
              <a:t>. And Jesus in the same way kept on going until the end. The path of self-denial, </a:t>
            </a:r>
            <a:r>
              <a:rPr b="1" u="sng">
                <a:solidFill>
                  <a:schemeClr val="accent6"/>
                </a:solidFill>
              </a:rPr>
              <a:t>the putting away of selfishness. Puttig away of pride</a:t>
            </a:r>
            <a:r>
              <a:t>. This path leads to life. </a:t>
            </a:r>
          </a:p>
          <a:p>
            <a:pPr>
              <a:defRPr sz="2100"/>
            </a:pPr>
          </a:p>
          <a:p>
            <a:pPr>
              <a:defRPr sz="2100"/>
            </a:pPr>
            <a:r>
              <a:t>God promises that what He asks of us, He will </a:t>
            </a:r>
            <a:r>
              <a:rPr b="1" u="sng">
                <a:solidFill>
                  <a:srgbClr val="FFFB00"/>
                </a:solidFill>
              </a:rPr>
              <a:t>provide a way for us to do it</a:t>
            </a:r>
            <a:r>
              <a:t>. And also, when we look at the </a:t>
            </a:r>
            <a:r>
              <a:rPr b="1" u="sng">
                <a:solidFill>
                  <a:schemeClr val="accent6"/>
                </a:solidFill>
              </a:rPr>
              <a:t>eternal life it’s the BEST</a:t>
            </a:r>
            <a:r>
              <a:t> for us. In terms of out growth, sanctification etc.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Shape 59"/>
          <p:cNvSpPr/>
          <p:nvPr>
            <p:ph type="sldImg"/>
          </p:nvPr>
        </p:nvSpPr>
        <p:spPr>
          <a:prstGeom prst="rect">
            <a:avLst/>
          </a:prstGeom>
        </p:spPr>
        <p:txBody>
          <a:bodyPr/>
          <a:lstStyle/>
          <a:p>
            <a:pPr/>
          </a:p>
        </p:txBody>
      </p:sp>
      <p:sp>
        <p:nvSpPr>
          <p:cNvPr id="60" name="Shape 60"/>
          <p:cNvSpPr/>
          <p:nvPr>
            <p:ph type="body" sz="quarter" idx="1"/>
          </p:nvPr>
        </p:nvSpPr>
        <p:spPr>
          <a:prstGeom prst="rect">
            <a:avLst/>
          </a:prstGeom>
        </p:spPr>
        <p:txBody>
          <a:bodyPr/>
          <a:lstStyle/>
          <a:p>
            <a:pPr>
              <a:defRPr b="1" sz="2100" u="sng">
                <a:solidFill>
                  <a:srgbClr val="FEE933"/>
                </a:solidFill>
              </a:defRPr>
            </a:pPr>
            <a:r>
              <a:t>READ - Verse 9</a:t>
            </a:r>
          </a:p>
          <a:p>
            <a:pPr>
              <a:defRPr sz="2100"/>
            </a:pPr>
            <a:r>
              <a:t>The </a:t>
            </a:r>
            <a:r>
              <a:rPr b="1" u="sng">
                <a:solidFill>
                  <a:srgbClr val="FFFB00"/>
                </a:solidFill>
              </a:rPr>
              <a:t>more we advance in serving the Lord, the bigger the fight.</a:t>
            </a:r>
          </a:p>
          <a:p>
            <a:pPr>
              <a:defRPr sz="2100"/>
            </a:pPr>
            <a:r>
              <a:t>We realize all the more it is not </a:t>
            </a:r>
            <a:r>
              <a:rPr b="1" u="sng">
                <a:solidFill>
                  <a:schemeClr val="accent6"/>
                </a:solidFill>
              </a:rPr>
              <a:t>against flesh and blood</a:t>
            </a:r>
            <a:r>
              <a:t>, but against the authorities. </a:t>
            </a:r>
          </a:p>
          <a:p>
            <a:pPr>
              <a:defRPr sz="2100"/>
            </a:pPr>
          </a:p>
          <a:p>
            <a:pPr>
              <a:defRPr sz="2100"/>
            </a:pPr>
            <a:r>
              <a:t>FOR - for the gospel.</a:t>
            </a:r>
          </a:p>
          <a:p>
            <a:pPr>
              <a:defRPr sz="2100"/>
            </a:pPr>
          </a:p>
          <a:p>
            <a:pPr>
              <a:defRPr sz="2100"/>
            </a:pPr>
            <a:r>
              <a:t>Most of us will probably never face what Paul faced, God-willing. </a:t>
            </a:r>
          </a:p>
          <a:p>
            <a:pPr>
              <a:defRPr sz="2100"/>
            </a:pPr>
            <a:r>
              <a:t>But we need </a:t>
            </a:r>
            <a:r>
              <a:rPr b="1" u="sng">
                <a:solidFill>
                  <a:srgbClr val="FFFB00"/>
                </a:solidFill>
              </a:rPr>
              <a:t>to be willing to</a:t>
            </a:r>
            <a:r>
              <a:t>.</a:t>
            </a:r>
          </a:p>
          <a:p>
            <a:pPr>
              <a:defRPr sz="2100"/>
            </a:pPr>
            <a:r>
              <a:t>Our hearts should be one of, “God,</a:t>
            </a:r>
            <a:r>
              <a:rPr b="1" u="sng">
                <a:solidFill>
                  <a:srgbClr val="FFFB00"/>
                </a:solidFill>
              </a:rPr>
              <a:t> I bring my heart and my life afresh to you this morning</a:t>
            </a:r>
            <a:r>
              <a:t>. Now that I am </a:t>
            </a:r>
            <a:r>
              <a:rPr b="1" u="sng">
                <a:solidFill>
                  <a:schemeClr val="accent6"/>
                </a:solidFill>
              </a:rPr>
              <a:t>reminded of Jesus, and see what Paul was going through</a:t>
            </a:r>
            <a:r>
              <a:t> Jesus</a:t>
            </a:r>
            <a:r>
              <a:rPr b="1" u="sng">
                <a:solidFill>
                  <a:srgbClr val="FFFB00"/>
                </a:solidFill>
              </a:rPr>
              <a:t> I just turn back to you</a:t>
            </a:r>
            <a:r>
              <a:t>.” </a:t>
            </a:r>
          </a:p>
          <a:p>
            <a:pPr>
              <a:defRPr sz="2100"/>
            </a:pPr>
            <a:r>
              <a:t>I’m sorry for</a:t>
            </a:r>
            <a:r>
              <a:rPr b="1" u="sng">
                <a:solidFill>
                  <a:schemeClr val="accent5">
                    <a:lumOff val="11617"/>
                  </a:schemeClr>
                </a:solidFill>
              </a:rPr>
              <a:t> living parts of my life for myself.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a:p>
        </p:txBody>
      </p:sp>
      <p:sp>
        <p:nvSpPr>
          <p:cNvPr id="68" name="Shape 68"/>
          <p:cNvSpPr/>
          <p:nvPr>
            <p:ph type="body" sz="quarter" idx="1"/>
          </p:nvPr>
        </p:nvSpPr>
        <p:spPr>
          <a:prstGeom prst="rect">
            <a:avLst/>
          </a:prstGeom>
        </p:spPr>
        <p:txBody>
          <a:bodyPr/>
          <a:lstStyle/>
          <a:p>
            <a:pPr>
              <a:defRPr b="1" sz="2100" u="sng">
                <a:solidFill>
                  <a:srgbClr val="FEE933"/>
                </a:solidFill>
              </a:defRPr>
            </a:pPr>
            <a:r>
              <a:t>Verse 9</a:t>
            </a:r>
          </a:p>
          <a:p>
            <a:pPr>
              <a:defRPr sz="2100"/>
            </a:pPr>
            <a:r>
              <a:rPr b="1" u="sng">
                <a:solidFill>
                  <a:srgbClr val="FFFB00"/>
                </a:solidFill>
              </a:rPr>
              <a:t>READ 2 COR 11:23</a:t>
            </a:r>
          </a:p>
          <a:p>
            <a:pPr>
              <a:defRPr sz="2100"/>
            </a:pPr>
          </a:p>
          <a:p>
            <a:pPr>
              <a:defRPr sz="2100"/>
            </a:pPr>
            <a:r>
              <a:t>When Paul explains this suffering, he is busy explaining </a:t>
            </a:r>
            <a:r>
              <a:rPr b="1" u="sng">
                <a:solidFill>
                  <a:srgbClr val="FFFB00"/>
                </a:solidFill>
              </a:rPr>
              <a:t>why he endures this</a:t>
            </a:r>
            <a:r>
              <a:t>. And off course it’s for the gospel. </a:t>
            </a:r>
          </a:p>
          <a:p>
            <a:pPr>
              <a:defRPr sz="2100"/>
            </a:pPr>
            <a:r>
              <a:t>We see in 2 Cor 11:23 - Paul defends his servanthood. Saying I suffer all these things.</a:t>
            </a:r>
          </a:p>
          <a:p>
            <a:pPr>
              <a:defRPr sz="2100"/>
            </a:pPr>
            <a:r>
              <a:t>He says I was beaten at </a:t>
            </a:r>
            <a:r>
              <a:rPr b="1" u="sng">
                <a:solidFill>
                  <a:srgbClr val="FFFB00"/>
                </a:solidFill>
              </a:rPr>
              <a:t>5 different occasions with 39 lashes</a:t>
            </a:r>
            <a:r>
              <a:t>. A man couldn’t withstand 40 lashes. They died. He was beaten to death’s doorstep. And He is saying to the Corinthians what false teacher would do this? 3 times with rods.</a:t>
            </a:r>
            <a:r>
              <a:rPr b="1" u="sng">
                <a:solidFill>
                  <a:schemeClr val="accent6"/>
                </a:solidFill>
              </a:rPr>
              <a:t> He was stoned in ACTS 14</a:t>
            </a:r>
            <a:r>
              <a:t>. Again </a:t>
            </a:r>
            <a:r>
              <a:rPr b="1" u="sng">
                <a:solidFill>
                  <a:srgbClr val="FFFB00"/>
                </a:solidFill>
              </a:rPr>
              <a:t>to the point of death</a:t>
            </a:r>
            <a:r>
              <a:t>. They left him thinking he was dead. Guess what, </a:t>
            </a:r>
            <a:r>
              <a:rPr b="1" u="sng">
                <a:solidFill>
                  <a:srgbClr val="FFFB00"/>
                </a:solidFill>
              </a:rPr>
              <a:t>he rose and went with Barnabas to preach again.</a:t>
            </a:r>
            <a:r>
              <a:t> </a:t>
            </a:r>
          </a:p>
          <a:p>
            <a:pPr>
              <a:defRPr sz="2100"/>
            </a:pPr>
          </a:p>
          <a:p>
            <a:pPr>
              <a:defRPr sz="2100"/>
            </a:pPr>
            <a:r>
              <a:rPr b="1" u="sng">
                <a:solidFill>
                  <a:srgbClr val="FFFB00"/>
                </a:solidFill>
              </a:rPr>
              <a:t>This guy is around 60 years old.</a:t>
            </a:r>
            <a:r>
              <a:t> Most of us </a:t>
            </a:r>
            <a:r>
              <a:rPr b="1" u="sng">
                <a:solidFill>
                  <a:schemeClr val="accent6"/>
                </a:solidFill>
              </a:rPr>
              <a:t>start to relax at this age</a:t>
            </a:r>
            <a:r>
              <a:t>. He still </a:t>
            </a:r>
            <a:r>
              <a:rPr b="1" u="sng">
                <a:solidFill>
                  <a:srgbClr val="FFFB00"/>
                </a:solidFill>
              </a:rPr>
              <a:t>took lashes, and beaten at this age.</a:t>
            </a:r>
            <a:r>
              <a:t> Talk about endurance, you talk about perseverance. That was Paul. Instead of </a:t>
            </a:r>
            <a:r>
              <a:rPr b="1" u="sng">
                <a:solidFill>
                  <a:schemeClr val="accent6"/>
                </a:solidFill>
              </a:rPr>
              <a:t>passing the torch and support</a:t>
            </a:r>
            <a:r>
              <a:t>, he still </a:t>
            </a:r>
            <a:r>
              <a:rPr b="1" u="sng">
                <a:solidFill>
                  <a:srgbClr val="FFFB00"/>
                </a:solidFill>
              </a:rPr>
              <a:t>goes and preaches.</a:t>
            </a:r>
          </a:p>
          <a:p>
            <a:pPr>
              <a:defRPr sz="2100"/>
            </a:pPr>
          </a:p>
          <a:p>
            <a:pPr>
              <a:defRPr sz="2100"/>
            </a:pPr>
            <a:r>
              <a:t>Each one of these dangers was a life-threatening danger.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a:p>
        </p:txBody>
      </p:sp>
      <p:sp>
        <p:nvSpPr>
          <p:cNvPr id="76" name="Shape 76"/>
          <p:cNvSpPr/>
          <p:nvPr>
            <p:ph type="body" sz="quarter" idx="1"/>
          </p:nvPr>
        </p:nvSpPr>
        <p:spPr>
          <a:prstGeom prst="rect">
            <a:avLst/>
          </a:prstGeom>
        </p:spPr>
        <p:txBody>
          <a:bodyPr/>
          <a:lstStyle/>
          <a:p>
            <a:pPr>
              <a:defRPr b="1" sz="2100" u="sng">
                <a:solidFill>
                  <a:srgbClr val="FEE933"/>
                </a:solidFill>
              </a:defRPr>
            </a:pPr>
            <a:r>
              <a:t>Verse 9</a:t>
            </a:r>
          </a:p>
          <a:p>
            <a:pPr>
              <a:defRPr sz="2100"/>
            </a:pPr>
          </a:p>
          <a:p>
            <a:pPr>
              <a:defRPr sz="2100"/>
            </a:pPr>
            <a:r>
              <a:t>These things are </a:t>
            </a:r>
            <a:r>
              <a:rPr b="1" u="sng">
                <a:solidFill>
                  <a:schemeClr val="accent6"/>
                </a:solidFill>
              </a:rPr>
              <a:t>what accompanies ministry</a:t>
            </a:r>
            <a:r>
              <a:t>. And we may never encounter these things, God has given us thus far a </a:t>
            </a:r>
            <a:r>
              <a:rPr b="1" u="sng">
                <a:solidFill>
                  <a:srgbClr val="FFFB00"/>
                </a:solidFill>
              </a:rPr>
              <a:t>much easier road in our labors</a:t>
            </a:r>
            <a:r>
              <a:t> for the Lord.</a:t>
            </a:r>
          </a:p>
          <a:p>
            <a:pPr>
              <a:defRPr sz="2100"/>
            </a:pPr>
            <a:r>
              <a:t>But we like Timothy must remember that a </a:t>
            </a:r>
            <a:r>
              <a:rPr b="1" u="sng">
                <a:solidFill>
                  <a:schemeClr val="accent6"/>
                </a:solidFill>
              </a:rPr>
              <a:t>ministry that costs nothing accomplishes nothing</a:t>
            </a:r>
            <a:r>
              <a:t>. Or </a:t>
            </a:r>
            <a:r>
              <a:rPr b="1" u="sng">
                <a:solidFill>
                  <a:schemeClr val="accent6"/>
                </a:solidFill>
              </a:rPr>
              <a:t>MOSTLY.</a:t>
            </a:r>
            <a:r>
              <a:t> </a:t>
            </a:r>
          </a:p>
          <a:p>
            <a:pPr>
              <a:defRPr sz="2100"/>
            </a:pPr>
            <a:r>
              <a:rPr b="1" sz="2600" u="sng">
                <a:solidFill>
                  <a:srgbClr val="FFFB00"/>
                </a:solidFill>
              </a:rPr>
              <a:t>It will take sacrifice.</a:t>
            </a:r>
            <a:r>
              <a:t> God </a:t>
            </a:r>
            <a:r>
              <a:rPr b="1" u="sng">
                <a:solidFill>
                  <a:srgbClr val="FFFB00"/>
                </a:solidFill>
              </a:rPr>
              <a:t>demands obedience, it will cost you your life</a:t>
            </a:r>
            <a:r>
              <a:t>.  </a:t>
            </a:r>
          </a:p>
          <a:p>
            <a:pPr>
              <a:defRPr sz="2100"/>
            </a:pPr>
            <a:r>
              <a:rPr b="1" u="sng">
                <a:solidFill>
                  <a:schemeClr val="accent5">
                    <a:lumOff val="11617"/>
                  </a:schemeClr>
                </a:solidFill>
              </a:rPr>
              <a:t>It cost Jesus His life, it cost the father his son. </a:t>
            </a:r>
          </a:p>
          <a:p>
            <a:pPr>
              <a:defRPr sz="2100"/>
            </a:pPr>
            <a:r>
              <a:t>We</a:t>
            </a:r>
            <a:r>
              <a:rPr b="1" u="sng">
                <a:solidFill>
                  <a:srgbClr val="FFFB00"/>
                </a:solidFill>
              </a:rPr>
              <a:t> have to fight the good fight</a:t>
            </a:r>
            <a:r>
              <a:t>, because we owe Him everything. </a:t>
            </a:r>
          </a:p>
          <a:p>
            <a:pPr>
              <a:defRPr sz="2100"/>
            </a:pPr>
          </a:p>
          <a:p>
            <a:pPr>
              <a:defRPr sz="2100"/>
            </a:pPr>
            <a:r>
              <a:t>Paul with this reminds Timothy of the </a:t>
            </a:r>
            <a:r>
              <a:rPr b="1" u="sng">
                <a:solidFill>
                  <a:srgbClr val="FFFB00"/>
                </a:solidFill>
              </a:rPr>
              <a:t>ministry by referring to his own life</a:t>
            </a:r>
            <a:r>
              <a:t>. And yes there are a lot of things that </a:t>
            </a:r>
            <a:r>
              <a:rPr b="1" u="sng">
                <a:solidFill>
                  <a:schemeClr val="accent6"/>
                </a:solidFill>
              </a:rPr>
              <a:t>do not seem to work for Timothy</a:t>
            </a:r>
            <a:r>
              <a:t>, there’s these </a:t>
            </a:r>
            <a:r>
              <a:rPr b="1" u="sng">
                <a:solidFill>
                  <a:schemeClr val="accent6"/>
                </a:solidFill>
              </a:rPr>
              <a:t>false teachers, and these unqualified elders </a:t>
            </a:r>
            <a:r>
              <a:t>and those women, and on and on, and Timothy feels the pressures but Paul </a:t>
            </a:r>
            <a:r>
              <a:rPr b="1" u="sng">
                <a:solidFill>
                  <a:srgbClr val="FFFB00"/>
                </a:solidFill>
              </a:rPr>
              <a:t>reminds him that this is part of serving our Lord Jesus. </a:t>
            </a:r>
          </a:p>
          <a:p>
            <a:pPr>
              <a:defRPr sz="2100"/>
            </a:pPr>
          </a:p>
          <a:p>
            <a:pPr>
              <a:defRPr sz="2100"/>
            </a:pPr>
            <a:r>
              <a:rPr b="1" u="sng">
                <a:solidFill>
                  <a:schemeClr val="accent5">
                    <a:lumOff val="11617"/>
                  </a:schemeClr>
                </a:solidFill>
              </a:rPr>
              <a:t>Q: What is God asking of you in service of Christ? What do you need to give up for Jesus? </a:t>
            </a:r>
          </a:p>
          <a:p>
            <a:pPr>
              <a:defRPr sz="2100"/>
            </a:pPr>
            <a:r>
              <a:t>What </a:t>
            </a:r>
            <a:r>
              <a:rPr b="1" u="sng">
                <a:solidFill>
                  <a:schemeClr val="accent6"/>
                </a:solidFill>
              </a:rPr>
              <a:t>schedule changes do you need to make?</a:t>
            </a:r>
            <a:r>
              <a:t>  </a:t>
            </a:r>
          </a:p>
          <a:p>
            <a:pPr>
              <a:defRPr sz="2100"/>
            </a:pPr>
            <a:r>
              <a:t>What </a:t>
            </a:r>
            <a:r>
              <a:rPr b="1" u="sng">
                <a:solidFill>
                  <a:srgbClr val="FFFB00"/>
                </a:solidFill>
              </a:rPr>
              <a:t>effort does it cost you</a:t>
            </a:r>
            <a:r>
              <a:t>, </a:t>
            </a:r>
            <a:r>
              <a:rPr b="1" u="sng">
                <a:solidFill>
                  <a:schemeClr val="accent6"/>
                </a:solidFill>
              </a:rPr>
              <a:t>what time does</a:t>
            </a:r>
            <a:r>
              <a:t> it cost you, </a:t>
            </a:r>
            <a:r>
              <a:rPr b="1" u="sng">
                <a:solidFill>
                  <a:srgbClr val="FFFB00"/>
                </a:solidFill>
              </a:rPr>
              <a:t>what resources does</a:t>
            </a:r>
            <a:r>
              <a:t> it cost you? </a:t>
            </a:r>
          </a:p>
          <a:p>
            <a:pPr>
              <a:defRPr sz="2100"/>
            </a:pPr>
            <a:r>
              <a:t>Because if it’s not much, if there’s not much you need to sacrifice, I want to ask you to consider giving Jesus your whole life. Not only certain parts.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a:p>
        </p:txBody>
      </p:sp>
      <p:sp>
        <p:nvSpPr>
          <p:cNvPr id="84" name="Shape 84"/>
          <p:cNvSpPr/>
          <p:nvPr>
            <p:ph type="body" sz="quarter" idx="1"/>
          </p:nvPr>
        </p:nvSpPr>
        <p:spPr>
          <a:prstGeom prst="rect">
            <a:avLst/>
          </a:prstGeom>
        </p:spPr>
        <p:txBody>
          <a:bodyPr/>
          <a:lstStyle/>
          <a:p>
            <a:pPr>
              <a:defRPr b="1" sz="2100" u="sng">
                <a:solidFill>
                  <a:srgbClr val="FEE933"/>
                </a:solidFill>
              </a:defRPr>
            </a:pPr>
            <a:r>
              <a:t>Verse 9</a:t>
            </a:r>
          </a:p>
          <a:p>
            <a:pPr>
              <a:defRPr sz="2100"/>
            </a:pPr>
          </a:p>
          <a:p>
            <a:pPr>
              <a:defRPr b="1" sz="2100"/>
            </a:pPr>
            <a:r>
              <a:rPr>
                <a:solidFill>
                  <a:schemeClr val="accent3"/>
                </a:solidFill>
              </a:rPr>
              <a:t>Isaiah 55:10 - “For as the rain and the snow come down from heaven</a:t>
            </a:r>
            <a:endParaRPr>
              <a:solidFill>
                <a:schemeClr val="accent3"/>
              </a:solidFill>
            </a:endParaRPr>
          </a:p>
          <a:p>
            <a:pPr>
              <a:defRPr b="1" sz="2100"/>
            </a:pPr>
            <a:r>
              <a:rPr>
                <a:solidFill>
                  <a:schemeClr val="accent3"/>
                </a:solidFill>
              </a:rPr>
              <a:t>and do not return there but water the earth, making it bring forth and sprout, giving seed to the sower and bread to the eater, 11 so shall my word be that goes out from my mouth; it shall not return to me empty, but it shall accomplish that which I purpose and shall succeed in the thing for which I sent it.</a:t>
            </a:r>
          </a:p>
          <a:p>
            <a:pPr>
              <a:defRPr sz="2100"/>
            </a:pPr>
          </a:p>
          <a:p>
            <a:pPr>
              <a:defRPr sz="2100"/>
            </a:pPr>
            <a:r>
              <a:t>This must </a:t>
            </a:r>
            <a:r>
              <a:rPr b="1" u="sng">
                <a:solidFill>
                  <a:srgbClr val="FFFB00"/>
                </a:solidFill>
              </a:rPr>
              <a:t>be the faith of everyone</a:t>
            </a:r>
            <a:r>
              <a:t>. That my </a:t>
            </a:r>
            <a:r>
              <a:rPr b="1" u="sng">
                <a:solidFill>
                  <a:schemeClr val="accent6"/>
                </a:solidFill>
              </a:rPr>
              <a:t>labour for the Lord is NOT in vain! </a:t>
            </a:r>
            <a:r>
              <a:t>We should </a:t>
            </a:r>
            <a:r>
              <a:rPr b="1" u="sng">
                <a:solidFill>
                  <a:srgbClr val="FFFB00"/>
                </a:solidFill>
              </a:rPr>
              <a:t>have this certainty that God’s word</a:t>
            </a:r>
            <a:r>
              <a:t> will not return in vain.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defRPr b="1" sz="2100" u="sng">
                <a:solidFill>
                  <a:srgbClr val="FEE933"/>
                </a:solidFill>
              </a:defRPr>
            </a:pPr>
            <a:r>
              <a:t>Verse 10</a:t>
            </a:r>
          </a:p>
          <a:p>
            <a:pPr>
              <a:defRPr b="1" sz="2100" u="sng">
                <a:solidFill>
                  <a:srgbClr val="FEE933"/>
                </a:solidFill>
              </a:defRPr>
            </a:pPr>
          </a:p>
          <a:p>
            <a:pPr>
              <a:defRPr sz="2100"/>
            </a:pPr>
            <a:r>
              <a:t>We see verse 10 starting with </a:t>
            </a:r>
            <a:r>
              <a:rPr b="1" u="sng">
                <a:solidFill>
                  <a:srgbClr val="FFFB00"/>
                </a:solidFill>
              </a:rPr>
              <a:t>Therefore.</a:t>
            </a:r>
            <a:endParaRPr b="1" u="sng">
              <a:solidFill>
                <a:srgbClr val="FFFB00"/>
              </a:solidFill>
            </a:endParaRPr>
          </a:p>
          <a:p>
            <a:pPr>
              <a:defRPr sz="2100"/>
            </a:pPr>
            <a:endParaRPr b="1" u="sng">
              <a:solidFill>
                <a:srgbClr val="FFFB00"/>
              </a:solidFill>
            </a:endParaRPr>
          </a:p>
          <a:p>
            <a:pPr>
              <a:defRPr sz="2100"/>
            </a:pPr>
            <a:r>
              <a:rPr b="1" u="sng">
                <a:solidFill>
                  <a:srgbClr val="FFFB00"/>
                </a:solidFill>
              </a:rPr>
              <a:t>Therefore - Because of the anxiety I feel that the Gospel should be extended; that anxiety, urge implied in 2 Ti 2:9.</a:t>
            </a:r>
            <a:endParaRPr b="1" u="sng">
              <a:solidFill>
                <a:srgbClr val="FFFB00"/>
              </a:solidFill>
            </a:endParaRPr>
          </a:p>
          <a:p>
            <a:pPr>
              <a:defRPr sz="2100"/>
            </a:pPr>
            <a:endParaRPr b="1" u="sng">
              <a:solidFill>
                <a:srgbClr val="FFFB00"/>
              </a:solidFill>
            </a:endParaRPr>
          </a:p>
          <a:p>
            <a:pPr>
              <a:defRPr sz="2100"/>
            </a:pPr>
            <a:r>
              <a:t>This word “Endure” meaning to </a:t>
            </a:r>
            <a:r>
              <a:rPr b="1" u="sng">
                <a:solidFill>
                  <a:schemeClr val="accent6"/>
                </a:solidFill>
              </a:rPr>
              <a:t>“actively perservere</a:t>
            </a:r>
            <a:r>
              <a:t>” and not to </a:t>
            </a:r>
            <a:r>
              <a:rPr b="1" u="sng">
                <a:solidFill>
                  <a:srgbClr val="FFFB00"/>
                </a:solidFill>
              </a:rPr>
              <a:t>passively wait</a:t>
            </a:r>
            <a:r>
              <a:t>, or passively </a:t>
            </a:r>
            <a:r>
              <a:rPr b="1" u="sng">
                <a:solidFill>
                  <a:srgbClr val="FFFB00"/>
                </a:solidFill>
              </a:rPr>
              <a:t>suffer for the time to just go by</a:t>
            </a:r>
            <a:r>
              <a:t> and for me to die, but to </a:t>
            </a:r>
            <a:r>
              <a:rPr b="1" u="sng">
                <a:solidFill>
                  <a:srgbClr val="FFFB00"/>
                </a:solidFill>
              </a:rPr>
              <a:t>actively follow my calling</a:t>
            </a:r>
            <a:r>
              <a:t>. </a:t>
            </a:r>
            <a:endParaRPr b="1" u="sng">
              <a:solidFill>
                <a:srgbClr val="FFFB00"/>
              </a:solidFill>
            </a:endParaRPr>
          </a:p>
          <a:p>
            <a:pPr>
              <a:defRPr sz="2100"/>
            </a:pPr>
          </a:p>
          <a:p>
            <a:pPr>
              <a:defRPr sz="2100"/>
            </a:pPr>
            <a:r>
              <a:t>Paul explains and says that becuase of this suffering, by preaching the gospel, He endures. And through this perseverance,</a:t>
            </a:r>
            <a:r>
              <a:rPr b="1" u="sng">
                <a:solidFill>
                  <a:srgbClr val="FFFB00"/>
                </a:solidFill>
              </a:rPr>
              <a:t> God’s elect would may come to salvation and inherit the eternal glory</a:t>
            </a:r>
            <a:r>
              <a:t> that is in Christ Jesus.</a:t>
            </a:r>
          </a:p>
          <a:p>
            <a:pPr>
              <a:defRPr sz="2100"/>
            </a:pPr>
          </a:p>
          <a:p>
            <a:pPr>
              <a:defRPr sz="2100"/>
            </a:pPr>
            <a:r>
              <a:t>Who is the elect?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2:8-10</a:t>
            </a:r>
          </a:p>
        </p:txBody>
      </p:sp>
      <p:sp>
        <p:nvSpPr>
          <p:cNvPr id="24" name="Concerns for Pastoral Ministry…"/>
          <p:cNvSpPr txBox="1"/>
          <p:nvPr/>
        </p:nvSpPr>
        <p:spPr>
          <a:xfrm>
            <a:off x="1115327" y="4962148"/>
            <a:ext cx="9961346"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Endure for the Gospel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6" name="Group"/>
          <p:cNvGrpSpPr/>
          <p:nvPr/>
        </p:nvGrpSpPr>
        <p:grpSpPr>
          <a:xfrm>
            <a:off x="-2" y="-9525"/>
            <a:ext cx="12192002" cy="6867525"/>
            <a:chOff x="0" y="0"/>
            <a:chExt cx="12192001" cy="6867525"/>
          </a:xfrm>
        </p:grpSpPr>
        <p:pic>
          <p:nvPicPr>
            <p:cNvPr id="9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9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9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4820651"/>
            <a:ext cx="11098440" cy="1844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800">
                <a:solidFill>
                  <a:srgbClr val="FFFFFF"/>
                </a:solidFill>
                <a:latin typeface="Trade Gothic LT Std"/>
                <a:ea typeface="Trade Gothic LT Std"/>
                <a:cs typeface="Trade Gothic LT Std"/>
                <a:sym typeface="Trade Gothic LT Std"/>
              </a:defRPr>
            </a:lvl1pPr>
          </a:lstStyle>
          <a:p>
            <a:pPr/>
            <a:r>
              <a:t>10 Therefore I endure everything for the sake of the elect, that they also may obtain the salvation that is in Christ Jesus with eternal glory.</a:t>
            </a:r>
          </a:p>
        </p:txBody>
      </p:sp>
      <p:sp>
        <p:nvSpPr>
          <p:cNvPr id="98" name="1 Tim 1:3-7"/>
          <p:cNvSpPr txBox="1"/>
          <p:nvPr/>
        </p:nvSpPr>
        <p:spPr>
          <a:xfrm>
            <a:off x="551771" y="4082003"/>
            <a:ext cx="7180900"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99" name="1 Tim 1:3-7"/>
          <p:cNvSpPr txBox="1"/>
          <p:nvPr/>
        </p:nvSpPr>
        <p:spPr>
          <a:xfrm>
            <a:off x="551771" y="579684"/>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Endure for the gospel</a:t>
            </a:r>
          </a:p>
        </p:txBody>
      </p:sp>
      <p:sp>
        <p:nvSpPr>
          <p:cNvPr id="10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23213" y="1695404"/>
            <a:ext cx="10281972" cy="1882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08000" indent="-508000">
              <a:buSzPct val="100000"/>
              <a:buAutoNum type="arabicPeriod" startAt="1"/>
              <a:defRPr sz="3900">
                <a:solidFill>
                  <a:srgbClr val="FFFFFF"/>
                </a:solidFill>
                <a:latin typeface="Trade Gothic LT Std"/>
                <a:ea typeface="Trade Gothic LT Std"/>
                <a:cs typeface="Trade Gothic LT Std"/>
                <a:sym typeface="Trade Gothic LT Std"/>
              </a:defRPr>
            </a:pPr>
            <a:r>
              <a:t>To endure, we must take on the same path as Jesus Christ</a:t>
            </a:r>
          </a:p>
          <a:p>
            <a:pPr marL="508000" indent="-508000">
              <a:buSzPct val="100000"/>
              <a:buAutoNum type="arabicPeriod" startAt="1"/>
              <a:defRPr sz="3900">
                <a:solidFill>
                  <a:srgbClr val="FFFFFF"/>
                </a:solidFill>
                <a:latin typeface="Trade Gothic LT Std"/>
                <a:ea typeface="Trade Gothic LT Std"/>
                <a:cs typeface="Trade Gothic LT Std"/>
                <a:sym typeface="Trade Gothic LT Std"/>
              </a:defRPr>
            </a:pPr>
            <a:r>
              <a:t>To endure, we must remember the lost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968" y="-16253"/>
            <a:ext cx="12305937" cy="7476533"/>
            <a:chOff x="0" y="0"/>
            <a:chExt cx="12305936" cy="7476532"/>
          </a:xfrm>
        </p:grpSpPr>
        <p:pic>
          <p:nvPicPr>
            <p:cNvPr id="10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0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07" name="Prayer Points"/>
          <p:cNvSpPr txBox="1"/>
          <p:nvPr/>
        </p:nvSpPr>
        <p:spPr>
          <a:xfrm>
            <a:off x="382744" y="330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Prayer Points</a:t>
            </a:r>
          </a:p>
        </p:txBody>
      </p:sp>
      <p:sp>
        <p:nvSpPr>
          <p:cNvPr id="108" name="Is your goal to love God and people more?…"/>
          <p:cNvSpPr txBox="1"/>
          <p:nvPr/>
        </p:nvSpPr>
        <p:spPr>
          <a:xfrm>
            <a:off x="882131" y="1429753"/>
            <a:ext cx="10427737" cy="252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For a willingness, to take the same path Jesus did</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For a heart to endure, so that others can be saved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2" y="-9525"/>
            <a:ext cx="12192002" cy="6867525"/>
            <a:chOff x="0" y="0"/>
            <a:chExt cx="12192001" cy="6867525"/>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2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17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b="1"/>
              <a:t>8 </a:t>
            </a:r>
            <a:r>
              <a:t>Remember Jesus Christ, risen from the dead, the offspring of David, as preached in my gospel, </a:t>
            </a:r>
            <a:r>
              <a:rPr b="1"/>
              <a:t>9 </a:t>
            </a:r>
            <a:r>
              <a:t>for which I am suffering, bound with chains as a criminal. But the word of God is not bound! </a:t>
            </a:r>
            <a:r>
              <a:rPr b="1"/>
              <a:t>10 </a:t>
            </a:r>
            <a:r>
              <a:t>Therefore I endure everything for the sake of the elect, that they also may obtain the salvation that is in Christ Jesus with eternal glory.</a:t>
            </a:r>
          </a:p>
        </p:txBody>
      </p:sp>
      <p:sp>
        <p:nvSpPr>
          <p:cNvPr id="32"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2" y="-9525"/>
            <a:ext cx="12192002" cy="6867525"/>
            <a:chOff x="0" y="0"/>
            <a:chExt cx="12192001" cy="6867525"/>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3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17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b="1" u="sng"/>
              <a:t>8 Remember Jesus Christ, risen from the dead, the offspring of David, as preached in my gospel,</a:t>
            </a:r>
            <a:r>
              <a:t> </a:t>
            </a:r>
            <a:r>
              <a:rPr b="1"/>
              <a:t>9 </a:t>
            </a:r>
            <a:r>
              <a:t>for which I am suffering, bound with chains as a criminal. But the word of God is not bound! </a:t>
            </a:r>
            <a:r>
              <a:rPr b="1"/>
              <a:t>10 </a:t>
            </a:r>
            <a:r>
              <a:t>Therefore I endure everything for the sake of the elect, that they also may obtain the salvation that is in Christ Jesus with eternal glory.</a:t>
            </a:r>
          </a:p>
        </p:txBody>
      </p:sp>
      <p:sp>
        <p:nvSpPr>
          <p:cNvPr id="40"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2" y="-9525"/>
            <a:ext cx="12192002" cy="6867525"/>
            <a:chOff x="0" y="0"/>
            <a:chExt cx="12192001" cy="6867525"/>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5079888"/>
            <a:ext cx="11098440" cy="125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800">
                <a:solidFill>
                  <a:srgbClr val="FFFFFF"/>
                </a:solidFill>
                <a:latin typeface="Trade Gothic LT Std"/>
                <a:ea typeface="Trade Gothic LT Std"/>
                <a:cs typeface="Trade Gothic LT Std"/>
                <a:sym typeface="Trade Gothic LT Std"/>
              </a:defRPr>
            </a:lvl1pPr>
          </a:lstStyle>
          <a:p>
            <a:pPr/>
            <a:r>
              <a:t>8 Remember Jesus Christ, risen from the dead, the offspring of David, as preached in my gospel,</a:t>
            </a:r>
          </a:p>
        </p:txBody>
      </p:sp>
      <p:sp>
        <p:nvSpPr>
          <p:cNvPr id="48" name="1 Tim 1:3-7"/>
          <p:cNvSpPr txBox="1"/>
          <p:nvPr/>
        </p:nvSpPr>
        <p:spPr>
          <a:xfrm>
            <a:off x="551771" y="4317673"/>
            <a:ext cx="7180900"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49" name="1 Tim 1:3-7"/>
          <p:cNvSpPr txBox="1"/>
          <p:nvPr/>
        </p:nvSpPr>
        <p:spPr>
          <a:xfrm>
            <a:off x="551771" y="579684"/>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Endure for the gospel</a:t>
            </a:r>
          </a:p>
        </p:txBody>
      </p:sp>
      <p:sp>
        <p:nvSpPr>
          <p:cNvPr id="5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23213" y="1695404"/>
            <a:ext cx="10281972" cy="125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800">
                <a:solidFill>
                  <a:srgbClr val="FFFFFF"/>
                </a:solidFill>
                <a:latin typeface="Trade Gothic LT Std"/>
                <a:ea typeface="Trade Gothic LT Std"/>
                <a:cs typeface="Trade Gothic LT Std"/>
                <a:sym typeface="Trade Gothic LT Std"/>
              </a:defRPr>
            </a:lvl1pPr>
          </a:lstStyle>
          <a:p>
            <a:pPr/>
            <a:r>
              <a:t>1. To endure, we must take on the same path as Jesus Christ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 name="Group"/>
          <p:cNvGrpSpPr/>
          <p:nvPr/>
        </p:nvGrpSpPr>
        <p:grpSpPr>
          <a:xfrm>
            <a:off x="-2" y="-9525"/>
            <a:ext cx="12192002" cy="6867525"/>
            <a:chOff x="0" y="0"/>
            <a:chExt cx="12192001" cy="6867525"/>
          </a:xfrm>
        </p:grpSpPr>
        <p:pic>
          <p:nvPicPr>
            <p:cNvPr id="5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17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t>8 Remember Jesus Christ, risen from the dead, the offspring of David, as preached in my gospel, </a:t>
            </a:r>
            <a:r>
              <a:rPr b="1" u="sng"/>
              <a:t>9 for which I am suffering, bound with chains as a criminal. But the word of God is not bound!</a:t>
            </a:r>
            <a:r>
              <a:t> </a:t>
            </a:r>
            <a:r>
              <a:rPr b="1"/>
              <a:t>10 </a:t>
            </a:r>
            <a:r>
              <a:t>Therefore I endure everything for the sake of the elect, that they also may obtain the salvation that is in Christ Jesus with eternal glory.</a:t>
            </a:r>
          </a:p>
        </p:txBody>
      </p:sp>
      <p:sp>
        <p:nvSpPr>
          <p:cNvPr id="5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Group"/>
          <p:cNvGrpSpPr/>
          <p:nvPr/>
        </p:nvGrpSpPr>
        <p:grpSpPr>
          <a:xfrm>
            <a:off x="-2" y="-9525"/>
            <a:ext cx="12192002" cy="6867525"/>
            <a:chOff x="0" y="0"/>
            <a:chExt cx="12192001" cy="6867525"/>
          </a:xfrm>
        </p:grpSpPr>
        <p:pic>
          <p:nvPicPr>
            <p:cNvPr id="6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28945" y="1097064"/>
            <a:ext cx="11674818" cy="5552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600">
                <a:solidFill>
                  <a:srgbClr val="FFFFFF"/>
                </a:solidFill>
                <a:latin typeface="Trade Gothic LT Std"/>
                <a:ea typeface="Trade Gothic LT Std"/>
                <a:cs typeface="Trade Gothic LT Std"/>
                <a:sym typeface="Trade Gothic LT Std"/>
              </a:defRPr>
            </a:pPr>
            <a:r>
              <a:rPr b="1"/>
              <a:t>24 </a:t>
            </a:r>
            <a:r>
              <a:t>Five times I received at the hands of the Jews the forty lashes less one. </a:t>
            </a:r>
            <a:r>
              <a:rPr b="1"/>
              <a:t>25 </a:t>
            </a:r>
            <a:r>
              <a:t>Three times I was beaten with rods. Once I was stoned. Three times I was shipwrecked; a night and a day I was adrift at sea; </a:t>
            </a:r>
            <a:r>
              <a:rPr b="1"/>
              <a:t>26 </a:t>
            </a:r>
            <a:r>
              <a:t>on frequent journeys, in danger from rivers, danger from robbers, danger from my own people, danger from Gentiles, danger in the city, danger in the wilderness, danger at sea, danger from false brothers; </a:t>
            </a:r>
            <a:r>
              <a:rPr b="1"/>
              <a:t>27 </a:t>
            </a:r>
            <a:r>
              <a:t>in toil and hardship, through many a sleepless night, in hunger and thirst, often without food,</a:t>
            </a:r>
            <a:r>
              <a:rPr>
                <a:uFill>
                  <a:solidFill>
                    <a:srgbClr val="4A4A4A"/>
                  </a:solidFill>
                </a:uFill>
              </a:rPr>
              <a:t> in cold and exposure.</a:t>
            </a:r>
          </a:p>
        </p:txBody>
      </p:sp>
      <p:sp>
        <p:nvSpPr>
          <p:cNvPr id="66" name="1 Tim 1:3-7"/>
          <p:cNvSpPr txBox="1"/>
          <p:nvPr/>
        </p:nvSpPr>
        <p:spPr>
          <a:xfrm>
            <a:off x="575338" y="169879"/>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Cor 11:24-27</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2" name="Group"/>
          <p:cNvGrpSpPr/>
          <p:nvPr/>
        </p:nvGrpSpPr>
        <p:grpSpPr>
          <a:xfrm>
            <a:off x="-2" y="-9525"/>
            <a:ext cx="12192002" cy="6867525"/>
            <a:chOff x="0" y="0"/>
            <a:chExt cx="12192001" cy="6867525"/>
          </a:xfrm>
        </p:grpSpPr>
        <p:pic>
          <p:nvPicPr>
            <p:cNvPr id="70"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17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t>8 Remember Jesus Christ, risen from the dead, the offspring of David, as preached in my gospel, </a:t>
            </a:r>
            <a:r>
              <a:rPr b="1" u="sng"/>
              <a:t>9 for which I am suffering, bound with chains as a criminal. But the word of God is not bound!</a:t>
            </a:r>
            <a:r>
              <a:t> </a:t>
            </a:r>
            <a:r>
              <a:rPr b="1"/>
              <a:t>10 </a:t>
            </a:r>
            <a:r>
              <a:t>Therefore I endure everything for the sake of the elect, that they also may obtain the salvation that is in Christ Jesus with eternal glory.</a:t>
            </a:r>
          </a:p>
        </p:txBody>
      </p:sp>
      <p:sp>
        <p:nvSpPr>
          <p:cNvPr id="74"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0" name="Group"/>
          <p:cNvGrpSpPr/>
          <p:nvPr/>
        </p:nvGrpSpPr>
        <p:grpSpPr>
          <a:xfrm>
            <a:off x="-2" y="-9525"/>
            <a:ext cx="12192002" cy="6867525"/>
            <a:chOff x="0" y="0"/>
            <a:chExt cx="12192001" cy="6867525"/>
          </a:xfrm>
        </p:grpSpPr>
        <p:pic>
          <p:nvPicPr>
            <p:cNvPr id="7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496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Trade Gothic LT Std"/>
                <a:ea typeface="Trade Gothic LT Std"/>
                <a:cs typeface="Trade Gothic LT Std"/>
                <a:sym typeface="Trade Gothic LT Std"/>
              </a:defRPr>
            </a:lvl1pPr>
          </a:lstStyle>
          <a:p>
            <a:pPr/>
            <a:r>
              <a:t>10 “For as the rain and the snow come down from heaven and do not return there but water the earth, making it bring forth and sprout, giving seed to the sower and bread to the eater, 11 so shall my word be that goes out from my mouth; it shall not return to me empty, but it shall accomplish that which I purpose, and shall succeed in the thing for which I sent it.</a:t>
            </a:r>
          </a:p>
        </p:txBody>
      </p:sp>
      <p:sp>
        <p:nvSpPr>
          <p:cNvPr id="82"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Isa 55:10-11</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Group"/>
          <p:cNvGrpSpPr/>
          <p:nvPr/>
        </p:nvGrpSpPr>
        <p:grpSpPr>
          <a:xfrm>
            <a:off x="-2" y="-9525"/>
            <a:ext cx="12192002" cy="6867525"/>
            <a:chOff x="0" y="0"/>
            <a:chExt cx="12192001" cy="6867525"/>
          </a:xfrm>
        </p:grpSpPr>
        <p:pic>
          <p:nvPicPr>
            <p:cNvPr id="8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8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17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t>8 Remember Jesus Christ, risen from the dead, the offspring of David, as preached in my gospel, 9 for which I am suffering, bound with chains as a criminal. But the word of God is not bound! </a:t>
            </a:r>
            <a:r>
              <a:rPr b="1" u="sng"/>
              <a:t>10 Therefore I endure everything for the sake of the elect, that they also may obtain the salvation that is in Christ Jesus with eternal glory.</a:t>
            </a:r>
          </a:p>
        </p:txBody>
      </p:sp>
      <p:sp>
        <p:nvSpPr>
          <p:cNvPr id="90"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2:8-10</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