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2:1-7"/>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2:1-7</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Deel 4: Die boer wat…"/>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pPr>
              <a:r>
                <a:t>Deel 4: Die boer wat </a:t>
              </a:r>
            </a:p>
            <a:p>
              <a: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pPr>
              <a:r>
                <a:t>hard werk </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Deel in die oes"/>
          <p:cNvSpPr txBox="1"/>
          <p:nvPr/>
        </p:nvSpPr>
        <p:spPr>
          <a:xfrm>
            <a:off x="502664" y="48868"/>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Deel in die oes</a:t>
            </a:r>
          </a:p>
        </p:txBody>
      </p:sp>
      <p:grpSp>
        <p:nvGrpSpPr>
          <p:cNvPr id="69" name="Image Gallery"/>
          <p:cNvGrpSpPr/>
          <p:nvPr/>
        </p:nvGrpSpPr>
        <p:grpSpPr>
          <a:xfrm>
            <a:off x="-12313" y="889000"/>
            <a:ext cx="12192001" cy="6604000"/>
            <a:chOff x="0" y="0"/>
            <a:chExt cx="12192000" cy="6604000"/>
          </a:xfrm>
        </p:grpSpPr>
        <p:pic>
          <p:nvPicPr>
            <p:cNvPr id="67" name="Share in the harvest.PNG" descr="Share in the harvest.PNG"/>
            <p:cNvPicPr>
              <a:picLocks noChangeAspect="1"/>
            </p:cNvPicPr>
            <p:nvPr/>
          </p:nvPicPr>
          <p:blipFill>
            <a:blip r:embed="rId2">
              <a:extLst/>
            </a:blip>
            <a:srcRect l="0" t="12979" r="0" b="12979"/>
            <a:stretch>
              <a:fillRect/>
            </a:stretch>
          </p:blipFill>
          <p:spPr>
            <a:xfrm>
              <a:off x="0" y="0"/>
              <a:ext cx="12192000" cy="6007100"/>
            </a:xfrm>
            <a:prstGeom prst="rect">
              <a:avLst/>
            </a:prstGeom>
            <a:ln w="12700" cap="flat">
              <a:noFill/>
              <a:miter lim="400000"/>
            </a:ln>
            <a:effectLst/>
          </p:spPr>
        </p:pic>
        <p:sp>
          <p:nvSpPr>
            <p:cNvPr id="68" name="Caption"/>
            <p:cNvSpPr/>
            <p:nvPr/>
          </p:nvSpPr>
          <p:spPr>
            <a:xfrm>
              <a:off x="0" y="6083300"/>
              <a:ext cx="12192000"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2:1-7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2:1-7 (AFR83)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Jy dan, my seun, wees sterk deur die genade wat ons in Christus Jesus het. </a:t>
            </a:r>
            <a:r>
              <a:rPr b="1" baseline="31999"/>
              <a:t>2 </a:t>
            </a:r>
            <a:r>
              <a:t>Wat jy my voor baie getuies hoor verkondig het, moet jy toevertrou aan betroubare manne wat bekwaam sal wees om dit ook aan ander te leer. </a:t>
            </a:r>
            <a:r>
              <a:rPr b="1" baseline="31999"/>
              <a:t>3</a:t>
            </a:r>
            <a:r>
              <a:t>Dra jou deel van die ontberings soos 'n goeie soldaat van Christus Jesus.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2:1-7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2:1-7 (AFR83)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4 </a:t>
            </a:r>
            <a:r>
              <a:t>'n Soldaat in aktiewe diens wat sy bevelvoerder tevrede wil stel, bemoei hom nie met die dinge van die gewone lewe nie. </a:t>
            </a:r>
            <a:r>
              <a:rPr b="1" baseline="31999"/>
              <a:t>5 </a:t>
            </a:r>
            <a:r>
              <a:t>'n Atleet wat aan 'n wedstryd deelneem, kan die prys wen slegs as hy volgens die reëls meeding. </a:t>
            </a:r>
            <a:r>
              <a:rPr b="1" baseline="31999"/>
              <a:t>6 </a:t>
            </a:r>
            <a:r>
              <a:t>Die boer wat die harde werk doen, behoort eerste 'n deel van die oes te kry. </a:t>
            </a:r>
            <a:r>
              <a:rPr b="1" baseline="31999"/>
              <a:t>7 </a:t>
            </a:r>
            <a:r>
              <a:t>Dink na oor wat ek sê; die Here sal jou insig gee om alles te verstaan.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 </a:t>
            </a:r>
            <a:r>
              <a:rPr b="1" u="sng"/>
              <a:t>Die boer</a:t>
            </a:r>
            <a:r>
              <a:t> wat die </a:t>
            </a:r>
            <a:r>
              <a:rPr b="1" u="sng"/>
              <a:t>harde werk doen</a:t>
            </a:r>
            <a:r>
              <a:t>, behoort eerste </a:t>
            </a:r>
            <a:r>
              <a:rPr b="1" u="sng"/>
              <a:t>'n deel van die oes</a:t>
            </a:r>
            <a:r>
              <a:t> te kry.</a:t>
            </a:r>
          </a:p>
        </p:txBody>
      </p:sp>
      <p:sp>
        <p:nvSpPr>
          <p:cNvPr id="42" name="2 Tim 2:6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2:6 (AFR83)</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Eccl 12:13-14) The end of the matter; all has been heard. Fear God and keep his commandments, for this is the whole duty of man. For God will bring every deed into judgment, with every secret thing, whether good or evil."/>
          <p:cNvSpPr txBox="1"/>
          <p:nvPr/>
        </p:nvSpPr>
        <p:spPr>
          <a:xfrm>
            <a:off x="502664" y="1446912"/>
            <a:ext cx="1118667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p>
          <a:p>
            <a:pPr marL="561473" indent="-561473" defTabSz="2239961">
              <a:buSzPct val="100000"/>
              <a:buAutoNum type="arabicPeriod" startAt="1"/>
              <a:defRPr sz="4200">
                <a:solidFill>
                  <a:srgbClr val="FFFFFF"/>
                </a:solidFill>
                <a:latin typeface="+mj-lt"/>
                <a:ea typeface="+mj-ea"/>
                <a:cs typeface="+mj-cs"/>
                <a:sym typeface="Arial"/>
              </a:defRPr>
            </a:pPr>
            <a:r>
              <a:t>Dissipelskap behels inisiatief, voorbereiding, harde werk en geduld.</a:t>
            </a:r>
          </a:p>
        </p:txBody>
      </p:sp>
      <p:sp>
        <p:nvSpPr>
          <p:cNvPr id="48" name="Die boer wat hard werk"/>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boer wat hard werk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 name="IMG_2152.jpeg" descr="IMG_2152.jpeg"/>
          <p:cNvPicPr>
            <a:picLocks noChangeAspect="1"/>
          </p:cNvPicPr>
          <p:nvPr/>
        </p:nvPicPr>
        <p:blipFill>
          <a:blip r:embed="rId2">
            <a:extLst/>
          </a:blip>
          <a:stretch>
            <a:fillRect/>
          </a:stretch>
        </p:blipFill>
        <p:spPr>
          <a:xfrm>
            <a:off x="-521967" y="870794"/>
            <a:ext cx="13671944" cy="6009646"/>
          </a:xfrm>
          <a:prstGeom prst="rect">
            <a:avLst/>
          </a:prstGeom>
          <a:ln w="12700">
            <a:miter lim="400000"/>
          </a:ln>
        </p:spPr>
      </p:pic>
      <p:sp>
        <p:nvSpPr>
          <p:cNvPr id="51" name="Voorbereiding van die grond"/>
          <p:cNvSpPr txBox="1"/>
          <p:nvPr/>
        </p:nvSpPr>
        <p:spPr>
          <a:xfrm>
            <a:off x="502664" y="48868"/>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Voorbereiding van die grond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 name="Plant die sade"/>
          <p:cNvSpPr txBox="1"/>
          <p:nvPr/>
        </p:nvSpPr>
        <p:spPr>
          <a:xfrm>
            <a:off x="502664" y="48868"/>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Plant die sade</a:t>
            </a:r>
          </a:p>
        </p:txBody>
      </p:sp>
      <p:grpSp>
        <p:nvGrpSpPr>
          <p:cNvPr id="56" name="Image Gallery"/>
          <p:cNvGrpSpPr/>
          <p:nvPr/>
        </p:nvGrpSpPr>
        <p:grpSpPr>
          <a:xfrm>
            <a:off x="-16263" y="889000"/>
            <a:ext cx="12224526" cy="6604000"/>
            <a:chOff x="0" y="0"/>
            <a:chExt cx="12224524" cy="6604000"/>
          </a:xfrm>
        </p:grpSpPr>
        <p:pic>
          <p:nvPicPr>
            <p:cNvPr id="54" name="Planting seeds.JPG" descr="Planting seeds.JPG"/>
            <p:cNvPicPr>
              <a:picLocks noChangeAspect="1"/>
            </p:cNvPicPr>
            <p:nvPr/>
          </p:nvPicPr>
          <p:blipFill>
            <a:blip r:embed="rId2">
              <a:extLst/>
            </a:blip>
            <a:srcRect l="0" t="6320" r="0" b="6320"/>
            <a:stretch>
              <a:fillRect/>
            </a:stretch>
          </p:blipFill>
          <p:spPr>
            <a:xfrm>
              <a:off x="0" y="0"/>
              <a:ext cx="12224525" cy="6007100"/>
            </a:xfrm>
            <a:prstGeom prst="rect">
              <a:avLst/>
            </a:prstGeom>
            <a:ln w="12700" cap="flat">
              <a:noFill/>
              <a:miter lim="400000"/>
            </a:ln>
            <a:effectLst/>
          </p:spPr>
        </p:pic>
        <p:sp>
          <p:nvSpPr>
            <p:cNvPr id="55" name="Caption"/>
            <p:cNvSpPr/>
            <p:nvPr/>
          </p:nvSpPr>
          <p:spPr>
            <a:xfrm>
              <a:off x="0" y="6083300"/>
              <a:ext cx="12224525"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 name="Water die sade"/>
          <p:cNvSpPr txBox="1"/>
          <p:nvPr/>
        </p:nvSpPr>
        <p:spPr>
          <a:xfrm>
            <a:off x="502664" y="48868"/>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Water die sade</a:t>
            </a:r>
          </a:p>
        </p:txBody>
      </p:sp>
      <p:pic>
        <p:nvPicPr>
          <p:cNvPr id="59" name="IMG_2154.jpeg" descr="IMG_2154.jpeg"/>
          <p:cNvPicPr>
            <a:picLocks noChangeAspect="1"/>
          </p:cNvPicPr>
          <p:nvPr/>
        </p:nvPicPr>
        <p:blipFill>
          <a:blip r:embed="rId2">
            <a:extLst/>
          </a:blip>
          <a:stretch>
            <a:fillRect/>
          </a:stretch>
        </p:blipFill>
        <p:spPr>
          <a:xfrm>
            <a:off x="25099" y="827391"/>
            <a:ext cx="12141802" cy="650737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 name="Waak teen plan"/>
          <p:cNvSpPr txBox="1"/>
          <p:nvPr/>
        </p:nvSpPr>
        <p:spPr>
          <a:xfrm>
            <a:off x="502664" y="48868"/>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Waak teen plan</a:t>
            </a:r>
          </a:p>
        </p:txBody>
      </p:sp>
      <p:grpSp>
        <p:nvGrpSpPr>
          <p:cNvPr id="64" name="Image Gallery"/>
          <p:cNvGrpSpPr/>
          <p:nvPr/>
        </p:nvGrpSpPr>
        <p:grpSpPr>
          <a:xfrm>
            <a:off x="-46751" y="896767"/>
            <a:ext cx="12285502" cy="7037388"/>
            <a:chOff x="0" y="0"/>
            <a:chExt cx="12285501" cy="7037387"/>
          </a:xfrm>
        </p:grpSpPr>
        <p:pic>
          <p:nvPicPr>
            <p:cNvPr id="62" name="Guard agains pest.JPG" descr="Guard agains pest.JPG"/>
            <p:cNvPicPr>
              <a:picLocks noChangeAspect="1"/>
            </p:cNvPicPr>
            <p:nvPr/>
          </p:nvPicPr>
          <p:blipFill>
            <a:blip r:embed="rId2">
              <a:extLst/>
            </a:blip>
            <a:srcRect l="0" t="7405" r="0" b="7405"/>
            <a:stretch>
              <a:fillRect/>
            </a:stretch>
          </p:blipFill>
          <p:spPr>
            <a:xfrm>
              <a:off x="0" y="0"/>
              <a:ext cx="12285502" cy="6440488"/>
            </a:xfrm>
            <a:prstGeom prst="rect">
              <a:avLst/>
            </a:prstGeom>
            <a:ln w="12700" cap="flat">
              <a:noFill/>
              <a:miter lim="400000"/>
            </a:ln>
            <a:effectLst/>
          </p:spPr>
        </p:pic>
        <p:sp>
          <p:nvSpPr>
            <p:cNvPr id="63" name="Caption"/>
            <p:cNvSpPr/>
            <p:nvPr/>
          </p:nvSpPr>
          <p:spPr>
            <a:xfrm>
              <a:off x="0" y="6516687"/>
              <a:ext cx="12285502"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