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8147"/>
            <a:ext cx="13334987" cy="8021393"/>
            <a:chOff x="0" y="0"/>
            <a:chExt cx="13334986" cy="8021392"/>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2 Tim 2:1-7"/>
            <p:cNvSpPr txBox="1"/>
            <p:nvPr/>
          </p:nvSpPr>
          <p:spPr>
            <a:xfrm>
              <a:off x="0" y="3468716"/>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2:1-7</a:t>
              </a:r>
            </a:p>
          </p:txBody>
        </p:sp>
        <p:pic>
          <p:nvPicPr>
            <p:cNvPr id="22" name="logo_shofar orange.png" descr="logo_shofar orange.png"/>
            <p:cNvPicPr>
              <a:picLocks noChangeAspect="1"/>
            </p:cNvPicPr>
            <p:nvPr/>
          </p:nvPicPr>
          <p:blipFill>
            <a:blip r:embed="rId3">
              <a:extLst/>
            </a:blip>
            <a:stretch>
              <a:fillRect/>
            </a:stretch>
          </p:blipFill>
          <p:spPr>
            <a:xfrm>
              <a:off x="12029726" y="7115626"/>
              <a:ext cx="1305261" cy="905767"/>
            </a:xfrm>
            <a:prstGeom prst="rect">
              <a:avLst/>
            </a:prstGeom>
            <a:ln w="12700" cap="flat">
              <a:noFill/>
              <a:miter lim="400000"/>
            </a:ln>
            <a:effectLst/>
          </p:spPr>
        </p:pic>
        <p:sp>
          <p:nvSpPr>
            <p:cNvPr id="23" name="Deel 2: Soos 'n goeie soldaat van Jesus"/>
            <p:cNvSpPr txBox="1"/>
            <p:nvPr/>
          </p:nvSpPr>
          <p:spPr>
            <a:xfrm>
              <a:off x="1133480" y="4582396"/>
              <a:ext cx="10683759" cy="1831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Deel 2: Soos 'n goeie soldaat van Jesus</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1" name="Image Gallery"/>
          <p:cNvGrpSpPr/>
          <p:nvPr/>
        </p:nvGrpSpPr>
        <p:grpSpPr>
          <a:xfrm>
            <a:off x="-56967" y="-17166"/>
            <a:ext cx="12305934" cy="7489232"/>
            <a:chOff x="0" y="0"/>
            <a:chExt cx="12305933" cy="7489231"/>
          </a:xfrm>
        </p:grpSpPr>
        <p:pic>
          <p:nvPicPr>
            <p:cNvPr id="79"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0"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2" name="(Eccl 12:13-14) The end of the matter; all has been heard. Fear God and keep his commandments, for this is the whole duty of man. For God will bring every deed into judgment, with every secret thing, whether good or evil."/>
          <p:cNvSpPr txBox="1"/>
          <p:nvPr/>
        </p:nvSpPr>
        <p:spPr>
          <a:xfrm>
            <a:off x="612826" y="1397164"/>
            <a:ext cx="10966348" cy="25123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Ons sal lyding verduur vir dit waaraan ons waarde heg.</a:t>
            </a:r>
          </a:p>
          <a:p>
            <a:pPr marL="561473" indent="-561473" defTabSz="2239961">
              <a:buSzPct val="100000"/>
              <a:buAutoNum type="arabicPeriod" startAt="1"/>
              <a:defRPr sz="4200">
                <a:solidFill>
                  <a:srgbClr val="FFFFFF"/>
                </a:solidFill>
                <a:latin typeface="+mj-lt"/>
                <a:ea typeface="+mj-ea"/>
                <a:cs typeface="+mj-cs"/>
                <a:sym typeface="Arial"/>
              </a:defRPr>
            </a:pPr>
            <a:r>
              <a:t>Ons lewens word gevorm deur wie of wat ons harte en gedagtes vashou.</a:t>
            </a:r>
          </a:p>
        </p:txBody>
      </p:sp>
      <p:sp>
        <p:nvSpPr>
          <p:cNvPr id="83" name="Soos 'n goeie soldaat van Jesus"/>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Soos 'n goeie soldaat van Jesus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7" name="Image Gallery"/>
          <p:cNvGrpSpPr/>
          <p:nvPr/>
        </p:nvGrpSpPr>
        <p:grpSpPr>
          <a:xfrm>
            <a:off x="-56967" y="-17166"/>
            <a:ext cx="12305934" cy="7489232"/>
            <a:chOff x="0" y="0"/>
            <a:chExt cx="12305933" cy="7489231"/>
          </a:xfrm>
        </p:grpSpPr>
        <p:pic>
          <p:nvPicPr>
            <p:cNvPr id="85"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6"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8" name="Deut 6:1-2 (AFR5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Deut 6:1-2 (AFR53)</a:t>
            </a:r>
          </a:p>
        </p:txBody>
      </p:sp>
      <p:sp>
        <p:nvSpPr>
          <p:cNvPr id="89" name="(Eccl 12:13-14) The end of the matter; all has been heard. Fear God and keep his commandments, for this is the whole duty of man. For God will bring every deed into judgment, with every secret thing, whether good or evil."/>
          <p:cNvSpPr txBox="1"/>
          <p:nvPr/>
        </p:nvSpPr>
        <p:spPr>
          <a:xfrm>
            <a:off x="280636" y="1389034"/>
            <a:ext cx="11630728"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t>DIT is dan die gebod, die insettinge en die verordeninge wat die Here julle God beveel het om julle te leer, sodat julle dit kan doen in die land waarheen julle oortrek om dit in besit te neem; </a:t>
            </a:r>
            <a:r>
              <a:rPr baseline="31999"/>
              <a:t>2 </a:t>
            </a:r>
            <a:r>
              <a:t>dat jy die Here jou God kan vrees om al sy insettinge en sy gebooie wat ek jou beveel, te hou—jy en jou kind en jou kindskind al die dae van jou lewe; en dat jou dae verleng kan word.</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93" name="Image Gallery"/>
          <p:cNvGrpSpPr/>
          <p:nvPr/>
        </p:nvGrpSpPr>
        <p:grpSpPr>
          <a:xfrm>
            <a:off x="-56967" y="-17166"/>
            <a:ext cx="12305934" cy="7489232"/>
            <a:chOff x="0" y="0"/>
            <a:chExt cx="12305933" cy="7489231"/>
          </a:xfrm>
        </p:grpSpPr>
        <p:pic>
          <p:nvPicPr>
            <p:cNvPr id="91"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92"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94" name="(Eccl 12:13-14) The end of the matter; all has been heard. Fear God and keep his commandments, for this is the whole duty of man. For God will bring every deed into judgment, with every secret thing, whether good or evil."/>
          <p:cNvSpPr txBox="1"/>
          <p:nvPr/>
        </p:nvSpPr>
        <p:spPr>
          <a:xfrm>
            <a:off x="612826" y="1397164"/>
            <a:ext cx="10966348" cy="12931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Is jy bereidwillig om te ly vir die Evangelie?</a:t>
            </a:r>
          </a:p>
          <a:p>
            <a:pPr marL="561473" indent="-561473" defTabSz="2239961">
              <a:buSzPct val="100000"/>
              <a:buAutoNum type="arabicPeriod" startAt="1"/>
              <a:defRPr sz="4200">
                <a:solidFill>
                  <a:srgbClr val="FFFFFF"/>
                </a:solidFill>
                <a:latin typeface="+mj-lt"/>
                <a:ea typeface="+mj-ea"/>
                <a:cs typeface="+mj-cs"/>
                <a:sym typeface="Arial"/>
              </a:defRPr>
            </a:pPr>
            <a:r>
              <a:t>Wie of wat hou jou hart en gedagtes vas?</a:t>
            </a:r>
          </a:p>
        </p:txBody>
      </p:sp>
      <p:sp>
        <p:nvSpPr>
          <p:cNvPr id="95" name="Soos 'n goeie soldaat van Jesus"/>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Soos 'n goeie soldaat van Jesus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Eccl 12:13-14) The end of the matter; all has been heard. Fear God and keep his commandments, for this is the whole duty of man. For God will bring every deed into judgment, with every secret thing, whether good or evil."/>
          <p:cNvSpPr txBox="1"/>
          <p:nvPr/>
        </p:nvSpPr>
        <p:spPr>
          <a:xfrm>
            <a:off x="612826" y="1397164"/>
            <a:ext cx="10966348" cy="43411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Ons kan net vir ander gee wat ons het.</a:t>
            </a:r>
          </a:p>
          <a:p>
            <a:pPr marL="561473" indent="-561473" defTabSz="2239961">
              <a:buSzPct val="100000"/>
              <a:buAutoNum type="arabicPeriod" startAt="1"/>
              <a:defRPr sz="4200">
                <a:solidFill>
                  <a:srgbClr val="FFFFFF"/>
                </a:solidFill>
                <a:latin typeface="+mj-lt"/>
                <a:ea typeface="+mj-ea"/>
                <a:cs typeface="+mj-cs"/>
                <a:sym typeface="Arial"/>
              </a:defRPr>
            </a:pPr>
            <a:r>
              <a:t>Ons bewaar die Evangelie deur dit aan betroubare mense toe te vertrou.</a:t>
            </a:r>
          </a:p>
          <a:p>
            <a:pPr marL="561473" indent="-561473" defTabSz="2239961">
              <a:buSzPct val="100000"/>
              <a:buAutoNum type="arabicPeriod" startAt="1"/>
              <a:defRPr sz="4200">
                <a:solidFill>
                  <a:srgbClr val="FFFFFF"/>
                </a:solidFill>
                <a:latin typeface="+mj-lt"/>
                <a:ea typeface="+mj-ea"/>
                <a:cs typeface="+mj-cs"/>
                <a:sym typeface="Arial"/>
              </a:defRPr>
            </a:pPr>
            <a:r>
              <a:t>Betroubare mense is mense met karakter.</a:t>
            </a:r>
          </a:p>
          <a:p>
            <a:pPr marL="561473" indent="-561473" defTabSz="2239961">
              <a:buSzPct val="100000"/>
              <a:buAutoNum type="arabicPeriod" startAt="1"/>
              <a:defRPr sz="4200">
                <a:solidFill>
                  <a:srgbClr val="FFFFFF"/>
                </a:solidFill>
                <a:latin typeface="+mj-lt"/>
                <a:ea typeface="+mj-ea"/>
                <a:cs typeface="+mj-cs"/>
                <a:sym typeface="Arial"/>
              </a:defRPr>
            </a:pPr>
            <a:r>
              <a:t>Ons doen dit nie net vir Jesus nie, maar ook saam met Jesus.</a:t>
            </a:r>
          </a:p>
        </p:txBody>
      </p:sp>
      <p:sp>
        <p:nvSpPr>
          <p:cNvPr id="30" name="Die Evangelie deur generasies"/>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Die Evangelie deur generasies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2 Tim 2:1-7 (AFR8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2:1-7 (AFR83)</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80636" y="1389034"/>
            <a:ext cx="11630728"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t>Jy dan, my seun, wees sterk deur die genade wat ons in Christus Jesus het. </a:t>
            </a:r>
            <a:r>
              <a:rPr b="1" baseline="31999"/>
              <a:t>2 </a:t>
            </a:r>
            <a:r>
              <a:t>Wat jy my voor baie getuies hoor verkondig het, moet jy toevertrou aan betroubare manne wat bekwaam sal wees om dit ook aan ander te leer. </a:t>
            </a:r>
            <a:r>
              <a:rPr b="1" baseline="31999"/>
              <a:t>3</a:t>
            </a:r>
            <a:r>
              <a:t>Dra jou deel van die ontberings soos 'n goeie soldaat van Christus Jesus.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2 Tim 2:1-7 (AFR8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2:1-7 (AFR83)</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80636" y="1389034"/>
            <a:ext cx="11630728"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4 </a:t>
            </a:r>
            <a:r>
              <a:t>'n Soldaat in aktiewe diens wat sy bevelvoerder tevrede wil stel, bemoei hom nie met die dinge van die gewone lewe nie. </a:t>
            </a:r>
            <a:r>
              <a:rPr b="1" baseline="31999"/>
              <a:t>5 </a:t>
            </a:r>
            <a:r>
              <a:t>'n Atleet wat aan 'n wedstryd deelneem, kan die prys wen slegs as hy volgens die reëls meeding. </a:t>
            </a:r>
            <a:r>
              <a:rPr b="1" baseline="31999"/>
              <a:t>6 </a:t>
            </a:r>
            <a:r>
              <a:t>Die boer wat die harde werk doen, behoort eerste 'n deel van die oes te kry. </a:t>
            </a:r>
            <a:r>
              <a:rPr b="1" baseline="31999"/>
              <a:t>7 </a:t>
            </a:r>
            <a:r>
              <a:t>Dink na oor wat ek sê; die Here sal jou insig gee om alles te verstaan.</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Eccl 12:13-14) The end of the matter; all has been heard. Fear God and keep his commandments, for this is the whole duty of man. For God will bring every deed into judgment, with every secret thing, whether good or evil."/>
          <p:cNvSpPr txBox="1"/>
          <p:nvPr/>
        </p:nvSpPr>
        <p:spPr>
          <a:xfrm>
            <a:off x="280636" y="1389034"/>
            <a:ext cx="11630728" cy="31219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3</a:t>
            </a:r>
            <a:r>
              <a:t>Dra jou deel van die ontberings </a:t>
            </a:r>
            <a:r>
              <a:rPr b="1" u="sng"/>
              <a:t>soos 'n goeie soldaat van Christus Jesus</a:t>
            </a:r>
            <a:r>
              <a:t>. </a:t>
            </a:r>
            <a:r>
              <a:rPr b="1" baseline="31999"/>
              <a:t>4 </a:t>
            </a:r>
            <a:r>
              <a:rPr b="1" u="sng"/>
              <a:t>'n Soldaat</a:t>
            </a:r>
            <a:r>
              <a:t> in aktiewe diens wat sy bevelvoerder tevrede wil stel, bemoei hom nie met die dinge van die gewone lewe nie.</a:t>
            </a:r>
          </a:p>
        </p:txBody>
      </p:sp>
      <p:sp>
        <p:nvSpPr>
          <p:cNvPr id="48" name="2 Tim 2:3-4 (AFR8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2:3-4 (AFR83)</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Eccl 12:13-14) The end of the matter; all has been heard. Fear God and keep his commandments, for this is the whole duty of man. For God will bring every deed into judgment, with every secret thing, whether good or evil."/>
          <p:cNvSpPr txBox="1"/>
          <p:nvPr/>
        </p:nvSpPr>
        <p:spPr>
          <a:xfrm>
            <a:off x="612826" y="1397164"/>
            <a:ext cx="10966348" cy="12931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Ons sal lyding verduur vir dit waaraan ons waarde heg.</a:t>
            </a:r>
          </a:p>
        </p:txBody>
      </p:sp>
      <p:sp>
        <p:nvSpPr>
          <p:cNvPr id="54" name="Soos 'n goeie soldaat van Jesus"/>
          <p:cNvSpPr txBox="1"/>
          <p:nvPr/>
        </p:nvSpPr>
        <p:spPr>
          <a:xfrm>
            <a:off x="502664" y="335246"/>
            <a:ext cx="11186672"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Soos 'n goeie soldaat van Jesus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7166"/>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Eccl 12:13-14) The end of the matter; all has been heard. Fear God and keep his commandments, for this is the whole duty of man. For God will bring every deed into judgment, with every secret thing, whether good or evil."/>
          <p:cNvSpPr txBox="1"/>
          <p:nvPr/>
        </p:nvSpPr>
        <p:spPr>
          <a:xfrm>
            <a:off x="280636" y="1389034"/>
            <a:ext cx="11630728"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4 </a:t>
            </a:r>
            <a:r>
              <a:t>'n Soldaat in aktiewe diens </a:t>
            </a:r>
            <a:r>
              <a:rPr b="1" u="sng"/>
              <a:t>wat sy bevelvoerder tevrede wil stel</a:t>
            </a:r>
            <a:r>
              <a:t>, </a:t>
            </a:r>
            <a:r>
              <a:rPr b="1" u="sng"/>
              <a:t>bemoei hom nie met die dinge van die gewone lewe nie</a:t>
            </a:r>
            <a:r>
              <a:t>.</a:t>
            </a:r>
          </a:p>
        </p:txBody>
      </p:sp>
      <p:sp>
        <p:nvSpPr>
          <p:cNvPr id="60" name="2 Tim 2:4 (AFR83)"/>
          <p:cNvSpPr txBox="1"/>
          <p:nvPr/>
        </p:nvSpPr>
        <p:spPr>
          <a:xfrm>
            <a:off x="451821" y="378523"/>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2:4 (AFR83)</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7166"/>
            <a:ext cx="12305934" cy="7489232"/>
            <a:chOff x="0" y="0"/>
            <a:chExt cx="12305933" cy="7489231"/>
          </a:xfrm>
        </p:grpSpPr>
        <p:pic>
          <p:nvPicPr>
            <p:cNvPr id="6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grpSp>
        <p:nvGrpSpPr>
          <p:cNvPr id="67" name="Image Gallery"/>
          <p:cNvGrpSpPr/>
          <p:nvPr/>
        </p:nvGrpSpPr>
        <p:grpSpPr>
          <a:xfrm>
            <a:off x="-113213" y="-112741"/>
            <a:ext cx="12305935" cy="7603896"/>
            <a:chOff x="0" y="0"/>
            <a:chExt cx="12305933" cy="7603894"/>
          </a:xfrm>
        </p:grpSpPr>
        <p:pic>
          <p:nvPicPr>
            <p:cNvPr id="65" name="Summit Grandparents.jpg" descr="Summit Grandparents.jpg"/>
            <p:cNvPicPr>
              <a:picLocks noChangeAspect="1"/>
            </p:cNvPicPr>
            <p:nvPr/>
          </p:nvPicPr>
          <p:blipFill>
            <a:blip r:embed="rId3">
              <a:extLst/>
            </a:blip>
            <a:srcRect l="1977" t="0" r="1977" b="0"/>
            <a:stretch>
              <a:fillRect/>
            </a:stretch>
          </p:blipFill>
          <p:spPr>
            <a:xfrm>
              <a:off x="0" y="0"/>
              <a:ext cx="12305934" cy="7006995"/>
            </a:xfrm>
            <a:prstGeom prst="rect">
              <a:avLst/>
            </a:prstGeom>
            <a:ln w="12700" cap="flat">
              <a:noFill/>
              <a:miter lim="400000"/>
            </a:ln>
            <a:effectLst/>
          </p:spPr>
        </p:pic>
        <p:sp>
          <p:nvSpPr>
            <p:cNvPr id="66" name="Caption"/>
            <p:cNvSpPr/>
            <p:nvPr/>
          </p:nvSpPr>
          <p:spPr>
            <a:xfrm>
              <a:off x="0" y="7083194"/>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1" name="Image Gallery"/>
          <p:cNvGrpSpPr/>
          <p:nvPr/>
        </p:nvGrpSpPr>
        <p:grpSpPr>
          <a:xfrm>
            <a:off x="-56967" y="-17166"/>
            <a:ext cx="12305934" cy="7489232"/>
            <a:chOff x="0" y="0"/>
            <a:chExt cx="12305933" cy="7489231"/>
          </a:xfrm>
        </p:grpSpPr>
        <p:pic>
          <p:nvPicPr>
            <p:cNvPr id="69"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70"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grpSp>
        <p:nvGrpSpPr>
          <p:cNvPr id="74" name="Image Gallery"/>
          <p:cNvGrpSpPr/>
          <p:nvPr/>
        </p:nvGrpSpPr>
        <p:grpSpPr>
          <a:xfrm>
            <a:off x="-113213" y="-112741"/>
            <a:ext cx="12305935" cy="7603896"/>
            <a:chOff x="0" y="0"/>
            <a:chExt cx="12305933" cy="7603894"/>
          </a:xfrm>
        </p:grpSpPr>
        <p:pic>
          <p:nvPicPr>
            <p:cNvPr id="72" name="Summit Grandparents.jpg" descr="Summit Grandparents.jpg"/>
            <p:cNvPicPr>
              <a:picLocks noChangeAspect="1"/>
            </p:cNvPicPr>
            <p:nvPr/>
          </p:nvPicPr>
          <p:blipFill>
            <a:blip r:embed="rId3">
              <a:extLst/>
            </a:blip>
            <a:srcRect l="1977" t="0" r="1977" b="0"/>
            <a:stretch>
              <a:fillRect/>
            </a:stretch>
          </p:blipFill>
          <p:spPr>
            <a:xfrm>
              <a:off x="0" y="0"/>
              <a:ext cx="12305934" cy="7006995"/>
            </a:xfrm>
            <a:prstGeom prst="rect">
              <a:avLst/>
            </a:prstGeom>
            <a:ln w="12700" cap="flat">
              <a:noFill/>
              <a:miter lim="400000"/>
            </a:ln>
            <a:effectLst/>
          </p:spPr>
        </p:pic>
        <p:sp>
          <p:nvSpPr>
            <p:cNvPr id="73" name="Caption"/>
            <p:cNvSpPr/>
            <p:nvPr/>
          </p:nvSpPr>
          <p:spPr>
            <a:xfrm>
              <a:off x="0" y="7083194"/>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grpSp>
        <p:nvGrpSpPr>
          <p:cNvPr id="77" name="Image Gallery"/>
          <p:cNvGrpSpPr/>
          <p:nvPr/>
        </p:nvGrpSpPr>
        <p:grpSpPr>
          <a:xfrm>
            <a:off x="-263" y="-58246"/>
            <a:ext cx="12192526" cy="7528244"/>
            <a:chOff x="0" y="0"/>
            <a:chExt cx="12192524" cy="7528243"/>
          </a:xfrm>
        </p:grpSpPr>
        <p:pic>
          <p:nvPicPr>
            <p:cNvPr id="75" name="Grandparnets summit.jpg" descr="Grandparnets summit.jpg"/>
            <p:cNvPicPr>
              <a:picLocks noChangeAspect="1"/>
            </p:cNvPicPr>
            <p:nvPr/>
          </p:nvPicPr>
          <p:blipFill>
            <a:blip r:embed="rId4">
              <a:extLst/>
            </a:blip>
            <a:srcRect l="999" t="0" r="999" b="0"/>
            <a:stretch>
              <a:fillRect/>
            </a:stretch>
          </p:blipFill>
          <p:spPr>
            <a:xfrm>
              <a:off x="0" y="0"/>
              <a:ext cx="12192525" cy="6931344"/>
            </a:xfrm>
            <a:prstGeom prst="rect">
              <a:avLst/>
            </a:prstGeom>
            <a:ln w="12700" cap="flat">
              <a:noFill/>
              <a:miter lim="400000"/>
            </a:ln>
            <a:effectLst/>
          </p:spPr>
        </p:pic>
        <p:sp>
          <p:nvSpPr>
            <p:cNvPr id="76" name="Caption"/>
            <p:cNvSpPr/>
            <p:nvPr/>
          </p:nvSpPr>
          <p:spPr>
            <a:xfrm>
              <a:off x="0" y="7007543"/>
              <a:ext cx="12192525"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