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8147"/>
            <a:ext cx="13334987" cy="8021393"/>
            <a:chOff x="0" y="0"/>
            <a:chExt cx="13334986" cy="8021392"/>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2 Tim 2:1-7"/>
            <p:cNvSpPr txBox="1"/>
            <p:nvPr/>
          </p:nvSpPr>
          <p:spPr>
            <a:xfrm>
              <a:off x="0" y="3468716"/>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2:1-7</a:t>
              </a:r>
            </a:p>
          </p:txBody>
        </p:sp>
        <p:pic>
          <p:nvPicPr>
            <p:cNvPr id="22" name="logo_shofar orange.png" descr="logo_shofar orange.png"/>
            <p:cNvPicPr>
              <a:picLocks noChangeAspect="1"/>
            </p:cNvPicPr>
            <p:nvPr/>
          </p:nvPicPr>
          <p:blipFill>
            <a:blip r:embed="rId3">
              <a:extLst/>
            </a:blip>
            <a:stretch>
              <a:fillRect/>
            </a:stretch>
          </p:blipFill>
          <p:spPr>
            <a:xfrm>
              <a:off x="12029726" y="7115626"/>
              <a:ext cx="1305261" cy="905767"/>
            </a:xfrm>
            <a:prstGeom prst="rect">
              <a:avLst/>
            </a:prstGeom>
            <a:ln w="12700" cap="flat">
              <a:noFill/>
              <a:miter lim="400000"/>
            </a:ln>
            <a:effectLst/>
          </p:spPr>
        </p:pic>
        <p:sp>
          <p:nvSpPr>
            <p:cNvPr id="23" name="Part 2: As a good soldier…"/>
            <p:cNvSpPr txBox="1"/>
            <p:nvPr/>
          </p:nvSpPr>
          <p:spPr>
            <a:xfrm>
              <a:off x="1133480" y="4582396"/>
              <a:ext cx="10683759" cy="1831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pPr>
              <a:r>
                <a:t>Part 2: As a good soldier </a:t>
              </a:r>
            </a:p>
            <a:p>
              <a: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pPr>
              <a:r>
                <a:t>of Jesus</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1" name="Image Gallery"/>
          <p:cNvGrpSpPr/>
          <p:nvPr/>
        </p:nvGrpSpPr>
        <p:grpSpPr>
          <a:xfrm>
            <a:off x="-56967" y="-17166"/>
            <a:ext cx="12305934" cy="7489232"/>
            <a:chOff x="0" y="0"/>
            <a:chExt cx="12305933" cy="7489231"/>
          </a:xfrm>
        </p:grpSpPr>
        <p:pic>
          <p:nvPicPr>
            <p:cNvPr id="79"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0"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2" name="(Eccl 12:13-14) The end of the matter; all has been heard. Fear God and keep his commandments, for this is the whole duty of man. For God will bring every deed into judgment, with every secret thing, whether good or evil."/>
          <p:cNvSpPr txBox="1"/>
          <p:nvPr/>
        </p:nvSpPr>
        <p:spPr>
          <a:xfrm>
            <a:off x="612826" y="1397164"/>
            <a:ext cx="10966348" cy="19027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We will suffer for the things we value.</a:t>
            </a:r>
          </a:p>
          <a:p>
            <a:pPr marL="561473" indent="-561473" defTabSz="2239961">
              <a:buSzPct val="100000"/>
              <a:buAutoNum type="arabicPeriod" startAt="1"/>
              <a:defRPr sz="4200">
                <a:solidFill>
                  <a:srgbClr val="FFFFFF"/>
                </a:solidFill>
                <a:latin typeface="+mj-lt"/>
                <a:ea typeface="+mj-ea"/>
                <a:cs typeface="+mj-cs"/>
                <a:sym typeface="Arial"/>
              </a:defRPr>
            </a:pPr>
            <a:r>
              <a:t>Our lives will be shaped by what or who holds our hearts and minds. </a:t>
            </a:r>
          </a:p>
        </p:txBody>
      </p:sp>
      <p:sp>
        <p:nvSpPr>
          <p:cNvPr id="83" name="As a good soldier of Jesus"/>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As a good soldier of Jesus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7" name="Image Gallery"/>
          <p:cNvGrpSpPr/>
          <p:nvPr/>
        </p:nvGrpSpPr>
        <p:grpSpPr>
          <a:xfrm>
            <a:off x="-56967" y="-17166"/>
            <a:ext cx="12305934" cy="7489232"/>
            <a:chOff x="0" y="0"/>
            <a:chExt cx="12305933" cy="7489231"/>
          </a:xfrm>
        </p:grpSpPr>
        <p:pic>
          <p:nvPicPr>
            <p:cNvPr id="85"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6"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8" name="Deut 6:1-2 (NI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Deut 6:1-2 (NIV)</a:t>
            </a:r>
          </a:p>
        </p:txBody>
      </p:sp>
      <p:sp>
        <p:nvSpPr>
          <p:cNvPr id="89" name="(Eccl 12:13-14) The end of the matter; all has been heard. Fear God and keep his commandments, for this is the whole duty of man. For God will bring every deed into judgment, with every secret thing, whether good or evil."/>
          <p:cNvSpPr txBox="1"/>
          <p:nvPr/>
        </p:nvSpPr>
        <p:spPr>
          <a:xfrm>
            <a:off x="280636" y="1389034"/>
            <a:ext cx="11630728"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t>These are the commands, decrees and laws the Lord your God directed me to teach you to observe in the land that you are crossing the Jordan to possess, </a:t>
            </a:r>
            <a:r>
              <a:rPr b="1" baseline="31999"/>
              <a:t>2</a:t>
            </a:r>
            <a:r>
              <a:t>so that you, your children and their children after them may fear the Lord your God as long as you live by keeping all his decrees and commands that I give you, and so that you may enjoy long life.</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3" name="Image Gallery"/>
          <p:cNvGrpSpPr/>
          <p:nvPr/>
        </p:nvGrpSpPr>
        <p:grpSpPr>
          <a:xfrm>
            <a:off x="-56967" y="-17166"/>
            <a:ext cx="12305934" cy="7489232"/>
            <a:chOff x="0" y="0"/>
            <a:chExt cx="12305933" cy="7489231"/>
          </a:xfrm>
        </p:grpSpPr>
        <p:pic>
          <p:nvPicPr>
            <p:cNvPr id="91"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92"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94" name="(Eccl 12:13-14) The end of the matter; all has been heard. Fear God and keep his commandments, for this is the whole duty of man. For God will bring every deed into judgment, with every secret thing, whether good or evil."/>
          <p:cNvSpPr txBox="1"/>
          <p:nvPr/>
        </p:nvSpPr>
        <p:spPr>
          <a:xfrm>
            <a:off x="612826" y="1397164"/>
            <a:ext cx="10966348" cy="25123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Are you willing to share in suffering for the Gospel?</a:t>
            </a:r>
          </a:p>
          <a:p>
            <a:pPr marL="561473" indent="-561473" defTabSz="2239961">
              <a:buSzPct val="100000"/>
              <a:buAutoNum type="arabicPeriod" startAt="1"/>
              <a:defRPr sz="4200">
                <a:solidFill>
                  <a:srgbClr val="FFFFFF"/>
                </a:solidFill>
                <a:latin typeface="+mj-lt"/>
                <a:ea typeface="+mj-ea"/>
                <a:cs typeface="+mj-cs"/>
                <a:sym typeface="Arial"/>
              </a:defRPr>
            </a:pPr>
            <a:r>
              <a:t>Who or what currently holds your heart and mind?</a:t>
            </a:r>
          </a:p>
        </p:txBody>
      </p:sp>
      <p:sp>
        <p:nvSpPr>
          <p:cNvPr id="95" name="As a good soldier of Jesus"/>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As a good soldier of Jesus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Eccl 12:13-14) The end of the matter; all has been heard. Fear God and keep his commandments, for this is the whole duty of man. For God will bring every deed into judgment, with every secret thing, whether good or evil."/>
          <p:cNvSpPr txBox="1"/>
          <p:nvPr/>
        </p:nvSpPr>
        <p:spPr>
          <a:xfrm>
            <a:off x="612826" y="1397164"/>
            <a:ext cx="10966348" cy="37315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We can only give to others what we have.</a:t>
            </a:r>
          </a:p>
          <a:p>
            <a:pPr marL="561473" indent="-561473" defTabSz="2239961">
              <a:buSzPct val="100000"/>
              <a:buAutoNum type="arabicPeriod" startAt="1"/>
              <a:defRPr sz="4200">
                <a:solidFill>
                  <a:srgbClr val="FFFFFF"/>
                </a:solidFill>
                <a:latin typeface="+mj-lt"/>
                <a:ea typeface="+mj-ea"/>
                <a:cs typeface="+mj-cs"/>
                <a:sym typeface="Arial"/>
              </a:defRPr>
            </a:pPr>
            <a:r>
              <a:t>We guard the Gospel by entrusting it to faithful men. </a:t>
            </a:r>
          </a:p>
          <a:p>
            <a:pPr marL="561473" indent="-561473" defTabSz="2239961">
              <a:buSzPct val="100000"/>
              <a:buAutoNum type="arabicPeriod" startAt="1"/>
              <a:defRPr sz="4200">
                <a:solidFill>
                  <a:srgbClr val="FFFFFF"/>
                </a:solidFill>
                <a:latin typeface="+mj-lt"/>
                <a:ea typeface="+mj-ea"/>
                <a:cs typeface="+mj-cs"/>
                <a:sym typeface="Arial"/>
              </a:defRPr>
            </a:pPr>
            <a:r>
              <a:t>Faithful men are men of character.</a:t>
            </a:r>
          </a:p>
          <a:p>
            <a:pPr marL="561473" indent="-561473" defTabSz="2239961">
              <a:buSzPct val="100000"/>
              <a:buAutoNum type="arabicPeriod" startAt="1"/>
              <a:defRPr sz="4200">
                <a:solidFill>
                  <a:srgbClr val="FFFFFF"/>
                </a:solidFill>
                <a:latin typeface="+mj-lt"/>
                <a:ea typeface="+mj-ea"/>
                <a:cs typeface="+mj-cs"/>
                <a:sym typeface="Arial"/>
              </a:defRPr>
            </a:pPr>
            <a:r>
              <a:t>We don’t just do this for Jesus, we also do it with Jesus.</a:t>
            </a:r>
          </a:p>
        </p:txBody>
      </p:sp>
      <p:sp>
        <p:nvSpPr>
          <p:cNvPr id="30" name="The Gospel through generations"/>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The Gospel through generations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2 Tim 2:1-7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2:1-7 (ESV)</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80636" y="1389034"/>
            <a:ext cx="11630728"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a:t>
            </a:r>
            <a:r>
              <a:t>You then, my child, be strengthened by the grace that is in Christ Jesus, </a:t>
            </a:r>
            <a:r>
              <a:rPr b="1" baseline="31999"/>
              <a:t>2 </a:t>
            </a:r>
            <a:r>
              <a:t>and what you have heard from me in the presence of many witnesses entrust to faithful men, who will be able to teach others also. </a:t>
            </a:r>
            <a:r>
              <a:rPr b="1" baseline="31999"/>
              <a:t>3 </a:t>
            </a:r>
            <a:r>
              <a:t>Share in suffering as a good soldier of Christ Jesus.</a:t>
            </a:r>
            <a:r>
              <a:rPr b="1" baseline="31999"/>
              <a:t>4 </a:t>
            </a:r>
            <a:r>
              <a:t>No soldier gets entangled in civilian pursuits, since his aim is to please the one who enlisted him.</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2 Tim 2:1-7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2:1-7 (ESV)</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80636" y="1389034"/>
            <a:ext cx="11630728" cy="3121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5 </a:t>
            </a:r>
            <a:r>
              <a:t>An athlete is not crowned unless he competes according to the rules. </a:t>
            </a:r>
            <a:r>
              <a:rPr b="1" baseline="31999"/>
              <a:t>6 </a:t>
            </a:r>
            <a:r>
              <a:t>It is the hard-working farmer who ought to have the first share of the crops. </a:t>
            </a:r>
            <a:r>
              <a:rPr b="1" baseline="31999"/>
              <a:t>7 </a:t>
            </a:r>
            <a:r>
              <a:t>Think over what I say, for the Lord will give you understanding in everything.</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2 Tim 2:3-4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2:3-4 (ESV)</a:t>
            </a:r>
          </a:p>
        </p:txBody>
      </p:sp>
      <p:sp>
        <p:nvSpPr>
          <p:cNvPr id="48" name="(Eccl 12:13-14) The end of the matter; all has been heard. Fear God and keep his commandments, for this is the whole duty of man. For God will bring every deed into judgment, with every secret thing, whether good or evil."/>
          <p:cNvSpPr txBox="1"/>
          <p:nvPr/>
        </p:nvSpPr>
        <p:spPr>
          <a:xfrm>
            <a:off x="280636" y="1389034"/>
            <a:ext cx="11630728"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3 </a:t>
            </a:r>
            <a:r>
              <a:t>Share in suffering </a:t>
            </a:r>
            <a:r>
              <a:rPr b="1" u="sng"/>
              <a:t>as a good soldier of Christ Jesus</a:t>
            </a:r>
            <a:r>
              <a:t>.</a:t>
            </a:r>
            <a:r>
              <a:rPr b="1" baseline="31999"/>
              <a:t>4 </a:t>
            </a:r>
            <a:r>
              <a:rPr b="1" u="sng"/>
              <a:t>No soldier</a:t>
            </a:r>
            <a:r>
              <a:t> gets entangled in civilian pursuits, since his aim is to please the one who enlisted him.</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Eccl 12:13-14) The end of the matter; all has been heard. Fear God and keep his commandments, for this is the whole duty of man. For God will bring every deed into judgment, with every secret thing, whether good or evil."/>
          <p:cNvSpPr txBox="1"/>
          <p:nvPr/>
        </p:nvSpPr>
        <p:spPr>
          <a:xfrm>
            <a:off x="612826" y="1397164"/>
            <a:ext cx="10966348" cy="6835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We will suffer for the things we value.</a:t>
            </a:r>
          </a:p>
        </p:txBody>
      </p:sp>
      <p:sp>
        <p:nvSpPr>
          <p:cNvPr id="54" name="As a good soldier of Jesus"/>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As a good soldier of Jesus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7166"/>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2 Tim 2:4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2:4 (ESV)</a:t>
            </a:r>
          </a:p>
        </p:txBody>
      </p:sp>
      <p:sp>
        <p:nvSpPr>
          <p:cNvPr id="60" name="(Eccl 12:13-14) The end of the matter; all has been heard. Fear God and keep his commandments, for this is the whole duty of man. For God will bring every deed into judgment, with every secret thing, whether good or evil."/>
          <p:cNvSpPr txBox="1"/>
          <p:nvPr/>
        </p:nvSpPr>
        <p:spPr>
          <a:xfrm>
            <a:off x="280636" y="1389034"/>
            <a:ext cx="11630728"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4 </a:t>
            </a:r>
            <a:r>
              <a:t>No soldier </a:t>
            </a:r>
            <a:r>
              <a:rPr b="1" u="sng"/>
              <a:t>gets entangled in civilian pursuits</a:t>
            </a:r>
            <a:r>
              <a:t>, since </a:t>
            </a:r>
            <a:r>
              <a:rPr b="1" u="sng"/>
              <a:t>his aim is to please the one who enlisted him.</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7166"/>
            <a:ext cx="12305934" cy="7489232"/>
            <a:chOff x="0" y="0"/>
            <a:chExt cx="12305933" cy="7489231"/>
          </a:xfrm>
        </p:grpSpPr>
        <p:pic>
          <p:nvPicPr>
            <p:cNvPr id="6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grpSp>
        <p:nvGrpSpPr>
          <p:cNvPr id="67" name="Image Gallery"/>
          <p:cNvGrpSpPr/>
          <p:nvPr/>
        </p:nvGrpSpPr>
        <p:grpSpPr>
          <a:xfrm>
            <a:off x="-113213" y="-112741"/>
            <a:ext cx="12305935" cy="7603896"/>
            <a:chOff x="0" y="0"/>
            <a:chExt cx="12305933" cy="7603894"/>
          </a:xfrm>
        </p:grpSpPr>
        <p:pic>
          <p:nvPicPr>
            <p:cNvPr id="65" name="Summit Grandparents.jpg" descr="Summit Grandparents.jpg"/>
            <p:cNvPicPr>
              <a:picLocks noChangeAspect="1"/>
            </p:cNvPicPr>
            <p:nvPr/>
          </p:nvPicPr>
          <p:blipFill>
            <a:blip r:embed="rId3">
              <a:extLst/>
            </a:blip>
            <a:srcRect l="1977" t="0" r="1977" b="0"/>
            <a:stretch>
              <a:fillRect/>
            </a:stretch>
          </p:blipFill>
          <p:spPr>
            <a:xfrm>
              <a:off x="0" y="0"/>
              <a:ext cx="12305934" cy="7006995"/>
            </a:xfrm>
            <a:prstGeom prst="rect">
              <a:avLst/>
            </a:prstGeom>
            <a:ln w="12700" cap="flat">
              <a:noFill/>
              <a:miter lim="400000"/>
            </a:ln>
            <a:effectLst/>
          </p:spPr>
        </p:pic>
        <p:sp>
          <p:nvSpPr>
            <p:cNvPr id="66" name="Caption"/>
            <p:cNvSpPr/>
            <p:nvPr/>
          </p:nvSpPr>
          <p:spPr>
            <a:xfrm>
              <a:off x="0" y="7083194"/>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1" name="Image Gallery"/>
          <p:cNvGrpSpPr/>
          <p:nvPr/>
        </p:nvGrpSpPr>
        <p:grpSpPr>
          <a:xfrm>
            <a:off x="-56967" y="-17166"/>
            <a:ext cx="12305934" cy="7489232"/>
            <a:chOff x="0" y="0"/>
            <a:chExt cx="12305933" cy="7489231"/>
          </a:xfrm>
        </p:grpSpPr>
        <p:pic>
          <p:nvPicPr>
            <p:cNvPr id="69"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70"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grpSp>
        <p:nvGrpSpPr>
          <p:cNvPr id="74" name="Image Gallery"/>
          <p:cNvGrpSpPr/>
          <p:nvPr/>
        </p:nvGrpSpPr>
        <p:grpSpPr>
          <a:xfrm>
            <a:off x="-113213" y="-112741"/>
            <a:ext cx="12305935" cy="7603896"/>
            <a:chOff x="0" y="0"/>
            <a:chExt cx="12305933" cy="7603894"/>
          </a:xfrm>
        </p:grpSpPr>
        <p:pic>
          <p:nvPicPr>
            <p:cNvPr id="72" name="Summit Grandparents.jpg" descr="Summit Grandparents.jpg"/>
            <p:cNvPicPr>
              <a:picLocks noChangeAspect="1"/>
            </p:cNvPicPr>
            <p:nvPr/>
          </p:nvPicPr>
          <p:blipFill>
            <a:blip r:embed="rId3">
              <a:extLst/>
            </a:blip>
            <a:srcRect l="1977" t="0" r="1977" b="0"/>
            <a:stretch>
              <a:fillRect/>
            </a:stretch>
          </p:blipFill>
          <p:spPr>
            <a:xfrm>
              <a:off x="0" y="0"/>
              <a:ext cx="12305934" cy="7006995"/>
            </a:xfrm>
            <a:prstGeom prst="rect">
              <a:avLst/>
            </a:prstGeom>
            <a:ln w="12700" cap="flat">
              <a:noFill/>
              <a:miter lim="400000"/>
            </a:ln>
            <a:effectLst/>
          </p:spPr>
        </p:pic>
        <p:sp>
          <p:nvSpPr>
            <p:cNvPr id="73" name="Caption"/>
            <p:cNvSpPr/>
            <p:nvPr/>
          </p:nvSpPr>
          <p:spPr>
            <a:xfrm>
              <a:off x="0" y="7083194"/>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grpSp>
        <p:nvGrpSpPr>
          <p:cNvPr id="77" name="Image Gallery"/>
          <p:cNvGrpSpPr/>
          <p:nvPr/>
        </p:nvGrpSpPr>
        <p:grpSpPr>
          <a:xfrm>
            <a:off x="-263" y="-58246"/>
            <a:ext cx="12192526" cy="7528244"/>
            <a:chOff x="0" y="0"/>
            <a:chExt cx="12192524" cy="7528243"/>
          </a:xfrm>
        </p:grpSpPr>
        <p:pic>
          <p:nvPicPr>
            <p:cNvPr id="75" name="Grandparnets summit.jpg" descr="Grandparnets summit.jpg"/>
            <p:cNvPicPr>
              <a:picLocks noChangeAspect="1"/>
            </p:cNvPicPr>
            <p:nvPr/>
          </p:nvPicPr>
          <p:blipFill>
            <a:blip r:embed="rId4">
              <a:extLst/>
            </a:blip>
            <a:srcRect l="999" t="0" r="999" b="0"/>
            <a:stretch>
              <a:fillRect/>
            </a:stretch>
          </p:blipFill>
          <p:spPr>
            <a:xfrm>
              <a:off x="0" y="0"/>
              <a:ext cx="12192525" cy="6931344"/>
            </a:xfrm>
            <a:prstGeom prst="rect">
              <a:avLst/>
            </a:prstGeom>
            <a:ln w="12700" cap="flat">
              <a:noFill/>
              <a:miter lim="400000"/>
            </a:ln>
            <a:effectLst/>
          </p:spPr>
        </p:pic>
        <p:sp>
          <p:nvSpPr>
            <p:cNvPr id="76" name="Caption"/>
            <p:cNvSpPr/>
            <p:nvPr/>
          </p:nvSpPr>
          <p:spPr>
            <a:xfrm>
              <a:off x="0" y="7007543"/>
              <a:ext cx="12192525"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