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2.jpeg" ContentType="image/jpeg"/>
  <Override PartName="/ppt/notesSlides/notesSlide2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1800"/>
            </a:pPr>
            <a:r>
              <a:t>PRAY</a:t>
            </a:r>
          </a:p>
          <a:p>
            <a:pPr>
              <a:defRPr sz="1800"/>
            </a:pPr>
            <a:r>
              <a:t>Intro</a:t>
            </a:r>
          </a:p>
          <a:p>
            <a:pPr>
              <a:defRPr sz="1800"/>
            </a:pPr>
          </a:p>
          <a:p>
            <a:pPr>
              <a:defRPr sz="1800"/>
            </a:pPr>
            <a:r>
              <a:t>Encourage you guys to really keep focus. Yes </a:t>
            </a:r>
            <a:r>
              <a:rPr b="1" u="sng">
                <a:solidFill>
                  <a:srgbClr val="FFFB00"/>
                </a:solidFill>
              </a:rPr>
              <a:t>its still 2 Tim 1</a:t>
            </a:r>
            <a:r>
              <a:t>, and the context is still the same, but </a:t>
            </a:r>
            <a:r>
              <a:rPr b="1" u="sng">
                <a:solidFill>
                  <a:schemeClr val="accent6"/>
                </a:solidFill>
              </a:rPr>
              <a:t>Paul is highlighting different things</a:t>
            </a:r>
            <a:r>
              <a:t>. Different things we should hold on to, and different </a:t>
            </a:r>
            <a:r>
              <a:rPr b="1" u="sng">
                <a:solidFill>
                  <a:srgbClr val="FFFB00"/>
                </a:solidFill>
              </a:rPr>
              <a:t>reasons how we can remember the gospel.</a:t>
            </a:r>
          </a:p>
          <a:p>
            <a:pPr>
              <a:defRPr sz="1800"/>
            </a:pPr>
          </a:p>
          <a:p>
            <a:pPr>
              <a:defRPr sz="1800"/>
            </a:pPr>
            <a:r>
              <a:t>Paul is here in his last days, he thinks that is </a:t>
            </a:r>
            <a:r>
              <a:rPr b="1" u="sng">
                <a:solidFill>
                  <a:srgbClr val="FFFB00"/>
                </a:solidFill>
              </a:rPr>
              <a:t>going to die anytime soon</a:t>
            </a:r>
            <a:r>
              <a:t>. Some would call 2 Tim his </a:t>
            </a:r>
            <a:r>
              <a:rPr b="1" u="sng">
                <a:solidFill>
                  <a:schemeClr val="accent6"/>
                </a:solidFill>
              </a:rPr>
              <a:t>Swann song</a:t>
            </a:r>
            <a:r>
              <a:t>. He got sentenced to death.</a:t>
            </a:r>
          </a:p>
          <a:p>
            <a:pPr>
              <a:defRPr sz="1800"/>
            </a:pPr>
            <a:r>
              <a:t>And He is writing to his son in the faith, </a:t>
            </a:r>
            <a:r>
              <a:rPr b="1" u="sng">
                <a:solidFill>
                  <a:srgbClr val="FFFB00"/>
                </a:solidFill>
              </a:rPr>
              <a:t>Timothy, who will take over the torch</a:t>
            </a:r>
            <a:r>
              <a:t> from Paul. When we read 2 Tim we have to also read it with some emotion, and </a:t>
            </a:r>
            <a:r>
              <a:rPr b="1" u="sng">
                <a:solidFill>
                  <a:srgbClr val="FFFB00"/>
                </a:solidFill>
              </a:rPr>
              <a:t>that sense of urgency Paul is writing with</a:t>
            </a:r>
            <a:r>
              <a:t>. Paul has been serving for a long time, he had ambition and dreams to</a:t>
            </a:r>
            <a:r>
              <a:rPr b="1" u="sng">
                <a:solidFill>
                  <a:schemeClr val="accent6"/>
                </a:solidFill>
              </a:rPr>
              <a:t> take the gospel to spain</a:t>
            </a:r>
            <a:r>
              <a:t> but is now in a dungeon and now giving his</a:t>
            </a:r>
            <a:r>
              <a:rPr b="1" u="sng">
                <a:solidFill>
                  <a:srgbClr val="FFFB00"/>
                </a:solidFill>
              </a:rPr>
              <a:t> last bit of encouragement and wisdom</a:t>
            </a:r>
            <a:r>
              <a:t> to Timothy.</a:t>
            </a:r>
          </a:p>
          <a:p>
            <a:pPr>
              <a:defRPr sz="1800"/>
            </a:pPr>
          </a:p>
          <a:p>
            <a:pPr>
              <a:defRPr sz="1800"/>
            </a:pPr>
            <a:r>
              <a:t>Like last week as well, without being morbid or getting negative, </a:t>
            </a:r>
            <a:r>
              <a:rPr b="1" u="sng">
                <a:solidFill>
                  <a:srgbClr val="FFFB00"/>
                </a:solidFill>
              </a:rPr>
              <a:t>I think its beneficial to think about our last days</a:t>
            </a:r>
            <a:r>
              <a:t>. </a:t>
            </a:r>
          </a:p>
          <a:p>
            <a:pPr>
              <a:defRPr sz="1800"/>
            </a:pPr>
            <a:r>
              <a:rPr b="1" u="sng">
                <a:solidFill>
                  <a:schemeClr val="accent6"/>
                </a:solidFill>
              </a:rPr>
              <a:t>What if its our last few days on earth</a:t>
            </a:r>
            <a:r>
              <a:t> what would we be doing?? Really </a:t>
            </a:r>
            <a:r>
              <a:rPr b="1" u="sng">
                <a:solidFill>
                  <a:srgbClr val="FFFB00"/>
                </a:solidFill>
              </a:rPr>
              <a:t>moving our focus to eternity.</a:t>
            </a:r>
            <a:r>
              <a:t> Where do we need to be faithful.</a:t>
            </a:r>
          </a:p>
          <a:p>
            <a:pPr>
              <a:defRPr sz="1800"/>
            </a:pPr>
          </a:p>
          <a:p>
            <a:pPr>
              <a:defRPr sz="1800"/>
            </a:pPr>
          </a:p>
          <a:p>
            <a:pPr>
              <a:defRPr sz="1800"/>
            </a:pPr>
          </a:p>
          <a:p>
            <a:pPr>
              <a:defRPr sz="1800"/>
            </a:pPr>
          </a:p>
          <a:p>
            <a:pPr>
              <a:defRPr sz="1800"/>
            </a:pPr>
          </a:p>
          <a:p>
            <a:pPr>
              <a:defRPr sz="1800"/>
            </a:pPr>
          </a:p>
          <a:p>
            <a:pPr>
              <a:defRPr sz="18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a:defRPr sz="2100"/>
            </a:pPr>
            <a:r>
              <a:t>Verse 12-14</a:t>
            </a:r>
          </a:p>
          <a:p>
            <a:pPr marL="280736" indent="-280736">
              <a:buSzPct val="100000"/>
              <a:buAutoNum type="arabicPeriod" startAt="2"/>
              <a:defRPr sz="2100"/>
            </a:pPr>
            <a:r>
              <a:rPr b="1" u="sng">
                <a:solidFill>
                  <a:schemeClr val="accent6"/>
                </a:solidFill>
              </a:rPr>
              <a:t>Entrust Your work to God</a:t>
            </a:r>
          </a:p>
          <a:p>
            <a:pPr>
              <a:defRPr sz="2100"/>
            </a:pPr>
          </a:p>
          <a:p>
            <a:pPr>
              <a:defRPr sz="2100"/>
            </a:pPr>
            <a:r>
              <a:t>Paul had </a:t>
            </a:r>
            <a:r>
              <a:rPr b="1" u="sng">
                <a:solidFill>
                  <a:srgbClr val="FFFB00"/>
                </a:solidFill>
              </a:rPr>
              <a:t>given his life to preaching and teaching</a:t>
            </a:r>
            <a:r>
              <a:t> the gospel, </a:t>
            </a:r>
            <a:r>
              <a:rPr b="1" u="sng">
                <a:solidFill>
                  <a:srgbClr val="FFFB00"/>
                </a:solidFill>
              </a:rPr>
              <a:t>founding churches</a:t>
            </a:r>
            <a:r>
              <a:t>, </a:t>
            </a:r>
            <a:r>
              <a:rPr b="1" u="sng">
                <a:solidFill>
                  <a:schemeClr val="accent6"/>
                </a:solidFill>
              </a:rPr>
              <a:t>disciplining </a:t>
            </a:r>
            <a:r>
              <a:t>believers, and </a:t>
            </a:r>
            <a:r>
              <a:rPr b="1" u="sng">
                <a:solidFill>
                  <a:schemeClr val="accent6"/>
                </a:solidFill>
              </a:rPr>
              <a:t>correcting false teacher</a:t>
            </a:r>
            <a:r>
              <a:t>s. However, </a:t>
            </a:r>
            <a:r>
              <a:rPr b="1" u="sng">
                <a:solidFill>
                  <a:srgbClr val="FFFB00"/>
                </a:solidFill>
              </a:rPr>
              <a:t>none of this work would be loss</a:t>
            </a:r>
            <a:r>
              <a:t>. Even when the gospel was rejected, false teaching prospered, and persecutions came, he </a:t>
            </a:r>
            <a:r>
              <a:rPr b="1" u="sng">
                <a:solidFill>
                  <a:srgbClr val="FFFB00"/>
                </a:solidFill>
              </a:rPr>
              <a:t>could trust the fruit of his ministry to God</a:t>
            </a:r>
            <a:r>
              <a:t>. </a:t>
            </a:r>
          </a:p>
          <a:p>
            <a:pPr>
              <a:defRPr sz="2100"/>
            </a:pPr>
            <a:r>
              <a:rPr b="1" u="sng">
                <a:solidFill>
                  <a:schemeClr val="accent3"/>
                </a:solidFill>
              </a:rPr>
              <a:t>In 1 Corinthians 3:6, Paul said, “I planted, Apollos watered, but God caused it to grow.</a:t>
            </a:r>
            <a:r>
              <a:t>” </a:t>
            </a:r>
          </a:p>
          <a:p>
            <a:pPr>
              <a:defRPr sz="2100"/>
            </a:pPr>
            <a:r>
              <a:rPr b="1" u="sng">
                <a:solidFill>
                  <a:schemeClr val="accent6"/>
                </a:solidFill>
              </a:rPr>
              <a:t>Fruitfulness</a:t>
            </a:r>
            <a:r>
              <a:t> comes from God.</a:t>
            </a:r>
          </a:p>
          <a:p>
            <a:pPr>
              <a:defRPr sz="2100"/>
            </a:pPr>
            <a:r>
              <a:t>We can not </a:t>
            </a:r>
            <a:r>
              <a:rPr b="1" u="sng">
                <a:solidFill>
                  <a:srgbClr val="FFFB00"/>
                </a:solidFill>
              </a:rPr>
              <a:t>force people to love God,</a:t>
            </a:r>
            <a:r>
              <a:t> we can </a:t>
            </a:r>
            <a:r>
              <a:rPr b="1" u="sng">
                <a:solidFill>
                  <a:schemeClr val="accent6"/>
                </a:solidFill>
              </a:rPr>
              <a:t>only pray and give them to God</a:t>
            </a:r>
            <a:r>
              <a:t>.</a:t>
            </a:r>
          </a:p>
          <a:p>
            <a:pPr>
              <a:defRPr sz="2100"/>
            </a:pPr>
          </a:p>
          <a:p>
            <a:pPr>
              <a:defRPr sz="2100"/>
            </a:pPr>
            <a:r>
              <a:t>We can</a:t>
            </a:r>
            <a:r>
              <a:rPr b="1" u="sng">
                <a:solidFill>
                  <a:srgbClr val="FFFB00"/>
                </a:solidFill>
              </a:rPr>
              <a:t> entrust our work to the Lord as well.</a:t>
            </a:r>
            <a:r>
              <a:t> He will </a:t>
            </a:r>
            <a:r>
              <a:rPr b="1" u="sng">
                <a:solidFill>
                  <a:schemeClr val="accent6"/>
                </a:solidFill>
              </a:rPr>
              <a:t>draw people to himself in his time</a:t>
            </a:r>
            <a:r>
              <a:t>, set them free from strongholds, and deliver them from spiritual lethargy</a:t>
            </a:r>
            <a:r>
              <a:rPr b="1" u="sng">
                <a:solidFill>
                  <a:srgbClr val="FFFB00"/>
                </a:solidFill>
              </a:rPr>
              <a:t>. God makes things grow</a:t>
            </a:r>
            <a:r>
              <a:t>. </a:t>
            </a:r>
          </a:p>
          <a:p>
            <a:pPr>
              <a:defRPr sz="2100"/>
            </a:pPr>
            <a:r>
              <a:t>Therefore, we should not be ashamed when things seem fruitless. When Christ died, </a:t>
            </a:r>
            <a:r>
              <a:rPr b="1" u="sng">
                <a:solidFill>
                  <a:srgbClr val="FFFB00"/>
                </a:solidFill>
              </a:rPr>
              <a:t>only 120 devoted followers were waiting and praying in a room.</a:t>
            </a:r>
            <a:r>
              <a:t> However, after the Spirit fell at Pentecost, </a:t>
            </a:r>
            <a:r>
              <a:rPr b="1" u="sng">
                <a:solidFill>
                  <a:schemeClr val="accent6"/>
                </a:solidFill>
              </a:rPr>
              <a:t>3000 repented and were saved</a:t>
            </a:r>
            <a:r>
              <a:t>. We must deposit our work in the bank of Christ and </a:t>
            </a:r>
            <a:r>
              <a:rPr b="1" u="sng">
                <a:solidFill>
                  <a:srgbClr val="FFFB00"/>
                </a:solidFill>
              </a:rPr>
              <a:t>leave the results to God.</a:t>
            </a:r>
          </a:p>
          <a:p>
            <a:pPr>
              <a:defRPr sz="2100"/>
            </a:pPr>
            <a:r>
              <a:rPr b="1" u="sng">
                <a:solidFill>
                  <a:schemeClr val="accent5">
                    <a:lumOff val="11617"/>
                  </a:schemeClr>
                </a:solidFill>
              </a:rPr>
              <a:t>Note: We may never see the fruit of our ministry, but let’s leave it to God.</a:t>
            </a:r>
            <a:endParaRPr b="1" u="sng">
              <a:solidFill>
                <a:schemeClr val="accent5">
                  <a:lumOff val="11617"/>
                </a:schemeClr>
              </a:solidFill>
            </a:endParaRPr>
          </a:p>
          <a:p>
            <a:pPr>
              <a:defRPr sz="2100"/>
            </a:pPr>
          </a:p>
          <a:p>
            <a:pPr>
              <a:defRPr sz="2100"/>
            </a:pPr>
            <a:r>
              <a:t>There is no </a:t>
            </a:r>
            <a:r>
              <a:rPr b="1" u="sng">
                <a:solidFill>
                  <a:srgbClr val="FFFB00"/>
                </a:solidFill>
              </a:rPr>
              <a:t>need to be ashamed of our investment in the Lord</a:t>
            </a:r>
            <a:r>
              <a:t>. If we give our life and work to the Lord,</a:t>
            </a:r>
            <a:r>
              <a:rPr b="1" u="sng">
                <a:solidFill>
                  <a:srgbClr val="FFFB00"/>
                </a:solidFill>
              </a:rPr>
              <a:t> he will maximize them.</a:t>
            </a:r>
            <a:r>
              <a:t> We will be rewarded</a:t>
            </a:r>
            <a:r>
              <a:rPr b="1" u="sng">
                <a:solidFill>
                  <a:schemeClr val="accent6"/>
                </a:solidFill>
              </a:rPr>
              <a:t> both on earth and heaven</a:t>
            </a:r>
            <a:r>
              <a:t>. He will produce fruit for his name’s sake.</a:t>
            </a:r>
          </a:p>
          <a:p>
            <a:pPr>
              <a:defRPr sz="2100"/>
            </a:pPr>
          </a:p>
          <a:p>
            <a:pPr>
              <a:defRPr sz="2100"/>
            </a:pPr>
            <a:r>
              <a:rPr b="1" u="sng">
                <a:solidFill>
                  <a:schemeClr val="accent3"/>
                </a:solidFill>
              </a:rPr>
              <a:t>Heb 11:1 - Now faith is the assurance of things hoped for, the conviction of things not seen.</a:t>
            </a:r>
            <a:endParaRPr b="1" u="sng">
              <a:solidFill>
                <a:schemeClr val="accent3"/>
              </a:solidFill>
            </a:endParaRPr>
          </a:p>
          <a:p>
            <a:pPr>
              <a:defRPr sz="2100"/>
            </a:pPr>
          </a:p>
          <a:p>
            <a:pPr>
              <a:defRPr sz="2100"/>
            </a:pPr>
          </a:p>
          <a:p>
            <a:pPr marL="280736" indent="-280736">
              <a:buSzPct val="100000"/>
              <a:buAutoNum type="arabicPeriod" startAt="3"/>
              <a:defRPr sz="2100"/>
            </a:pPr>
          </a:p>
          <a:p>
            <a:pPr>
              <a:defRPr sz="2100"/>
            </a:pPr>
          </a:p>
          <a:p>
            <a:pPr>
              <a:defRPr sz="2100"/>
            </a:pPr>
          </a:p>
          <a:p>
            <a:pPr>
              <a:defRPr sz="2100"/>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Shape 105"/>
          <p:cNvSpPr/>
          <p:nvPr>
            <p:ph type="sldImg"/>
          </p:nvPr>
        </p:nvSpPr>
        <p:spPr>
          <a:prstGeom prst="rect">
            <a:avLst/>
          </a:prstGeom>
        </p:spPr>
        <p:txBody>
          <a:bodyPr/>
          <a:lstStyle/>
          <a:p>
            <a:pPr/>
          </a:p>
        </p:txBody>
      </p:sp>
      <p:sp>
        <p:nvSpPr>
          <p:cNvPr id="106" name="Shape 106"/>
          <p:cNvSpPr/>
          <p:nvPr>
            <p:ph type="body" sz="quarter" idx="1"/>
          </p:nvPr>
        </p:nvSpPr>
        <p:spPr>
          <a:prstGeom prst="rect">
            <a:avLst/>
          </a:prstGeom>
        </p:spPr>
        <p:txBody>
          <a:bodyPr/>
          <a:lstStyle/>
          <a:p>
            <a:pPr>
              <a:defRPr sz="2100"/>
            </a:pPr>
            <a:r>
              <a:t>3.</a:t>
            </a:r>
            <a:r>
              <a:rPr b="1" u="sng">
                <a:solidFill>
                  <a:schemeClr val="accent6"/>
                </a:solidFill>
              </a:rPr>
              <a:t> We should entrust the gospel with God.</a:t>
            </a:r>
            <a:endParaRPr b="1" u="sng">
              <a:solidFill>
                <a:schemeClr val="accent6"/>
              </a:solidFill>
            </a:endParaRPr>
          </a:p>
          <a:p>
            <a:pPr>
              <a:defRPr sz="2100"/>
            </a:pPr>
          </a:p>
          <a:p>
            <a:pPr>
              <a:defRPr sz="2100"/>
            </a:pPr>
            <a:r>
              <a:t>Paul sought to guard and protect the gospel, and he challenged Timothy to continue that work. However, even if it was God’s will for </a:t>
            </a:r>
            <a:r>
              <a:rPr b="1" u="sng">
                <a:solidFill>
                  <a:srgbClr val="FFFB00"/>
                </a:solidFill>
              </a:rPr>
              <a:t>Paul and Timothy to die because of persecution</a:t>
            </a:r>
            <a:r>
              <a:t>, the gospel </a:t>
            </a:r>
            <a:r>
              <a:rPr b="1" u="sng">
                <a:solidFill>
                  <a:schemeClr val="accent6"/>
                </a:solidFill>
              </a:rPr>
              <a:t>would still go forward</a:t>
            </a:r>
            <a:r>
              <a:t>. </a:t>
            </a:r>
          </a:p>
          <a:p>
            <a:pPr>
              <a:defRPr sz="2100"/>
            </a:pPr>
            <a:r>
              <a:t>God was trustworthy (v. 12). And certainly, we see this fruit today. The </a:t>
            </a:r>
            <a:r>
              <a:rPr b="1" u="sng">
                <a:solidFill>
                  <a:srgbClr val="FFFB00"/>
                </a:solidFill>
              </a:rPr>
              <a:t>Roman Empire that killed Paul disintegrated, but the gospel didn’t</a:t>
            </a:r>
            <a:r>
              <a:t>, and it never will. It is still moving triumphantly throughout the earth today. Though each of our lives </a:t>
            </a:r>
            <a:r>
              <a:rPr b="1" u="sng">
                <a:solidFill>
                  <a:schemeClr val="accent6"/>
                </a:solidFill>
              </a:rPr>
              <a:t>will one day end (at least in its present state), the message we share is eternal</a:t>
            </a:r>
            <a:r>
              <a:t> and will never cease.</a:t>
            </a:r>
          </a:p>
          <a:p>
            <a:pPr>
              <a:defRPr sz="2100"/>
            </a:pPr>
          </a:p>
          <a:p>
            <a:pPr>
              <a:defRPr sz="2100"/>
            </a:pPr>
            <a:r>
              <a:rPr b="1" u="sng">
                <a:solidFill>
                  <a:schemeClr val="accent5">
                    <a:lumOff val="11617"/>
                  </a:schemeClr>
                </a:solidFill>
              </a:rPr>
              <a:t>As we give things and surrender things to God, he can take better care of them than us.</a:t>
            </a:r>
            <a:endParaRPr b="1" u="sng">
              <a:solidFill>
                <a:schemeClr val="accent5">
                  <a:lumOff val="11617"/>
                </a:schemeClr>
              </a:solidFill>
            </a:endParaRPr>
          </a:p>
          <a:p>
            <a:pPr>
              <a:defRPr sz="2100"/>
            </a:pPr>
          </a:p>
          <a:p>
            <a:pPr>
              <a:defRPr sz="2100"/>
            </a:pPr>
            <a:r>
              <a:t>But as we surrender these things, </a:t>
            </a:r>
            <a:r>
              <a:rPr b="1" u="sng">
                <a:solidFill>
                  <a:schemeClr val="accent6"/>
                </a:solidFill>
              </a:rPr>
              <a:t>it’s a working together</a:t>
            </a:r>
            <a:r>
              <a:t>. God and ourselves work together. </a:t>
            </a:r>
            <a:r>
              <a:rPr b="1" u="sng">
                <a:solidFill>
                  <a:srgbClr val="FFFB00"/>
                </a:solidFill>
              </a:rPr>
              <a:t> It’s not a passive, okay Lord take it</a:t>
            </a:r>
            <a:r>
              <a:t>. It’s okay Lord,</a:t>
            </a:r>
            <a:r>
              <a:rPr b="1" u="sng">
                <a:solidFill>
                  <a:srgbClr val="FFFB00"/>
                </a:solidFill>
              </a:rPr>
              <a:t> I give it in your hands, show me how I can use this deposit</a:t>
            </a:r>
            <a:r>
              <a:t> you have given me, the best. </a:t>
            </a:r>
          </a:p>
          <a:p>
            <a:pPr>
              <a:defRPr sz="2100"/>
            </a:pPr>
          </a:p>
          <a:p>
            <a:pPr>
              <a:defRPr sz="2100"/>
            </a:pPr>
            <a:r>
              <a:rPr b="1" u="sng">
                <a:solidFill>
                  <a:schemeClr val="accent5">
                    <a:lumOff val="11617"/>
                  </a:schemeClr>
                </a:solidFill>
              </a:rPr>
              <a:t>Q: What keeps you from fully investing your life with God?</a:t>
            </a:r>
          </a:p>
          <a:p>
            <a:pPr marL="280736" indent="-280736">
              <a:buSzPct val="100000"/>
              <a:buAutoNum type="arabicPeriod" startAt="1"/>
              <a:defRPr sz="2100"/>
            </a:pPr>
          </a:p>
          <a:p>
            <a:pPr>
              <a:defRPr sz="2100"/>
            </a:pPr>
          </a:p>
          <a:p>
            <a:pPr>
              <a:defRPr sz="2100"/>
            </a:pPr>
          </a:p>
          <a:p>
            <a:pPr>
              <a:defRPr sz="2100"/>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a:defRPr sz="2100"/>
            </a:pPr>
            <a:r>
              <a:t>Verse 13-14</a:t>
            </a:r>
          </a:p>
          <a:p>
            <a:pPr>
              <a:defRPr sz="2100"/>
            </a:pPr>
            <a:r>
              <a:rPr b="1" u="sng">
                <a:solidFill>
                  <a:srgbClr val="FFFB00"/>
                </a:solidFill>
              </a:rPr>
              <a:t>Point nr 2</a:t>
            </a:r>
          </a:p>
          <a:p>
            <a:pPr>
              <a:defRPr sz="2100"/>
            </a:pPr>
          </a:p>
          <a:p>
            <a:pPr>
              <a:defRPr sz="2100"/>
            </a:pPr>
            <a:r>
              <a:t>Finally, Paul instructs Timothy to </a:t>
            </a:r>
            <a:r>
              <a:rPr b="1" u="sng">
                <a:solidFill>
                  <a:srgbClr val="FFFB00"/>
                </a:solidFill>
              </a:rPr>
              <a:t>“hold” to sound words (or teaching) with faith and love.</a:t>
            </a:r>
            <a:r>
              <a:t> It can also be translated as </a:t>
            </a:r>
            <a:r>
              <a:rPr b="1" u="sng">
                <a:solidFill>
                  <a:schemeClr val="accent6"/>
                </a:solidFill>
              </a:rPr>
              <a:t>“hold fast” or “keep.”</a:t>
            </a:r>
            <a:r>
              <a:t> The word </a:t>
            </a:r>
            <a:r>
              <a:rPr b="1" u="sng">
                <a:solidFill>
                  <a:srgbClr val="FFFB00"/>
                </a:solidFill>
              </a:rPr>
              <a:t>“sound” means “healthy.”</a:t>
            </a:r>
            <a:r>
              <a:t> We must hold fast to healthy teaching, as it’s possible to lose it or allow it to be corrupted. </a:t>
            </a:r>
          </a:p>
          <a:p>
            <a:pPr>
              <a:defRPr sz="2100"/>
            </a:pPr>
          </a:p>
          <a:p>
            <a:pPr>
              <a:defRPr sz="2100"/>
            </a:pPr>
            <a:r>
              <a:t>In 1 Tim 1:10 Paul also </a:t>
            </a:r>
            <a:r>
              <a:rPr b="1" u="sng">
                <a:solidFill>
                  <a:srgbClr val="FFFB00"/>
                </a:solidFill>
              </a:rPr>
              <a:t>mentions the importance of sound doctrine. </a:t>
            </a:r>
            <a:endParaRPr b="1" u="sng">
              <a:solidFill>
                <a:srgbClr val="FFFB00"/>
              </a:solidFill>
            </a:endParaRPr>
          </a:p>
          <a:p>
            <a:pPr>
              <a:defRPr sz="2100"/>
            </a:pPr>
            <a:r>
              <a:rPr b="1" u="sng">
                <a:solidFill>
                  <a:schemeClr val="accent6"/>
                </a:solidFill>
              </a:rPr>
              <a:t>What is sound doctrine?</a:t>
            </a:r>
            <a:r>
              <a:t> To </a:t>
            </a:r>
            <a:r>
              <a:rPr b="1" u="sng">
                <a:solidFill>
                  <a:srgbClr val="FFFB00"/>
                </a:solidFill>
              </a:rPr>
              <a:t>understand the gospel correctly.</a:t>
            </a:r>
            <a:r>
              <a:t> You can listen to last week’s sermon if you need a recap of the gospel.</a:t>
            </a:r>
          </a:p>
          <a:p>
            <a:pPr>
              <a:defRPr sz="2100"/>
            </a:pPr>
          </a:p>
          <a:p>
            <a:pPr>
              <a:defRPr sz="2100"/>
            </a:pPr>
            <a:r>
              <a:t>We must </a:t>
            </a:r>
            <a:r>
              <a:rPr b="1" u="sng">
                <a:solidFill>
                  <a:srgbClr val="FFFB00"/>
                </a:solidFill>
              </a:rPr>
              <a:t>GUARD sound doctrine and sound teaching</a:t>
            </a:r>
            <a:r>
              <a:t>, </a:t>
            </a:r>
            <a:r>
              <a:rPr b="1" u="sng">
                <a:solidFill>
                  <a:schemeClr val="accent6"/>
                </a:solidFill>
              </a:rPr>
              <a:t>shining light on the true gospel</a:t>
            </a:r>
            <a:r>
              <a:t>, as a deposit with the help of the Holy Spirit. </a:t>
            </a:r>
          </a:p>
          <a:p>
            <a:pPr>
              <a:defRPr sz="2100"/>
            </a:pPr>
            <a:r>
              <a:t>In Matthew 5:19, Christ said that </a:t>
            </a:r>
            <a:r>
              <a:rPr b="1" u="sng">
                <a:solidFill>
                  <a:schemeClr val="accent3"/>
                </a:solidFill>
              </a:rPr>
              <a:t>those who disobeyed his teaching and taught others to disobey it would ultimately be called least</a:t>
            </a:r>
            <a:r>
              <a:t> in the kingdom of heaven. </a:t>
            </a:r>
          </a:p>
          <a:p>
            <a:pPr>
              <a:defRPr sz="2100"/>
            </a:pPr>
            <a:r>
              <a:t>Believing and </a:t>
            </a:r>
            <a:r>
              <a:rPr b="1" u="sng">
                <a:solidFill>
                  <a:srgbClr val="FFFB00"/>
                </a:solidFill>
              </a:rPr>
              <a:t>teaching unhealthy doctrine ultimately leads to shame</a:t>
            </a:r>
            <a:r>
              <a:t> before God and others. </a:t>
            </a:r>
          </a:p>
          <a:p>
            <a:pPr>
              <a:defRPr sz="2100"/>
            </a:pPr>
            <a:r>
              <a:t>Therefore, to be unashamed on earth and in heaven, we must keep sound teaching.</a:t>
            </a:r>
          </a:p>
          <a:p>
            <a:pPr>
              <a:defRPr sz="2100"/>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a:defRPr sz="2100"/>
            </a:pPr>
            <a:r>
              <a:t>And Paul is saying hold fast to sound doctrine. To the sound words you have heard from me. </a:t>
            </a:r>
          </a:p>
          <a:p>
            <a:pPr>
              <a:defRPr sz="2100"/>
            </a:pPr>
            <a:r>
              <a:t>Keep the sound doctrine. </a:t>
            </a:r>
          </a:p>
          <a:p>
            <a:pPr>
              <a:defRPr sz="2100"/>
            </a:pPr>
            <a:r>
              <a:t>Like I shared a few weeks ago, in the light of “Do not be ashamed to share the gospel” it is </a:t>
            </a:r>
            <a:r>
              <a:rPr b="1" u="sng">
                <a:solidFill>
                  <a:srgbClr val="FFFB00"/>
                </a:solidFill>
              </a:rPr>
              <a:t>also our jobs to proclaim a “Sound doctrine</a:t>
            </a:r>
            <a:r>
              <a:t>” to others. Not to share a </a:t>
            </a:r>
            <a:r>
              <a:rPr b="1" u="sng">
                <a:solidFill>
                  <a:schemeClr val="accent6"/>
                </a:solidFill>
              </a:rPr>
              <a:t>cheap gospel but to share the whole truth. </a:t>
            </a:r>
            <a:endParaRPr b="1" u="sng">
              <a:solidFill>
                <a:schemeClr val="accent6"/>
              </a:solidFill>
            </a:endParaRPr>
          </a:p>
          <a:p>
            <a:pPr>
              <a:defRPr sz="2100"/>
            </a:pPr>
            <a:r>
              <a:t>This means we also </a:t>
            </a:r>
            <a:r>
              <a:rPr b="1" u="sng">
                <a:solidFill>
                  <a:srgbClr val="FFFB00"/>
                </a:solidFill>
              </a:rPr>
              <a:t>need to DEFEND the true gospel. </a:t>
            </a:r>
            <a:endParaRPr b="1" u="sng">
              <a:solidFill>
                <a:srgbClr val="FFFB00"/>
              </a:solidFill>
            </a:endParaRPr>
          </a:p>
          <a:p>
            <a:pPr>
              <a:defRPr sz="2100"/>
            </a:pPr>
          </a:p>
          <a:p>
            <a:pPr>
              <a:defRPr sz="2100"/>
            </a:pPr>
            <a:r>
              <a:t>Paul is saying this because</a:t>
            </a:r>
            <a:r>
              <a:rPr b="1" u="sng">
                <a:solidFill>
                  <a:srgbClr val="FFFB00"/>
                </a:solidFill>
              </a:rPr>
              <a:t> there’s an enemy out there that wants to twist the gospel.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defRPr sz="2100"/>
            </a:pPr>
            <a:r>
              <a:t>Verse 13-14</a:t>
            </a:r>
          </a:p>
          <a:p>
            <a:pPr>
              <a:defRPr sz="2100"/>
            </a:pPr>
            <a:r>
              <a:t>To follow the pattern of Sound words or teaching:</a:t>
            </a:r>
          </a:p>
          <a:p>
            <a:pPr>
              <a:defRPr sz="2100"/>
            </a:pPr>
            <a:r>
              <a:rPr b="1" u="sng">
                <a:solidFill>
                  <a:srgbClr val="FFFB00"/>
                </a:solidFill>
              </a:rPr>
              <a:t>6 points</a:t>
            </a:r>
          </a:p>
          <a:p>
            <a:pPr marL="280736" indent="-280736">
              <a:buSzPct val="100000"/>
              <a:buAutoNum type="arabicPeriod" startAt="1"/>
              <a:defRPr sz="2100"/>
            </a:pPr>
            <a:r>
              <a:rPr b="1" u="sng">
                <a:solidFill>
                  <a:schemeClr val="accent6"/>
                </a:solidFill>
              </a:rPr>
              <a:t>We must understand sound teaching through disciplined study of the Word</a:t>
            </a:r>
          </a:p>
          <a:p>
            <a:pPr>
              <a:defRPr sz="2100"/>
            </a:pPr>
          </a:p>
          <a:p>
            <a:pPr>
              <a:defRPr sz="2100"/>
            </a:pPr>
            <a:r>
              <a:t>In </a:t>
            </a:r>
            <a:r>
              <a:rPr b="1" u="sng">
                <a:solidFill>
                  <a:schemeClr val="accent3"/>
                </a:solidFill>
              </a:rPr>
              <a:t>2 Timothy 2:15, Paul says, “Make every effort to present yourself before God as a proven worker who does not need to be ashamed, teaching the message of truth accurately.”</a:t>
            </a:r>
            <a:endParaRPr b="1" u="sng">
              <a:solidFill>
                <a:schemeClr val="accent3"/>
              </a:solidFill>
            </a:endParaRPr>
          </a:p>
          <a:p>
            <a:pPr>
              <a:defRPr sz="2100"/>
            </a:pPr>
            <a:endParaRPr b="1" u="sng">
              <a:solidFill>
                <a:schemeClr val="accent3"/>
              </a:solidFill>
            </a:endParaRPr>
          </a:p>
          <a:p>
            <a:pPr>
              <a:defRPr sz="2100"/>
            </a:pPr>
            <a:r>
              <a:rPr b="1" u="sng">
                <a:solidFill>
                  <a:srgbClr val="FFFB00"/>
                </a:solidFill>
              </a:rPr>
              <a:t>Today’s age are illiterate and uneducated </a:t>
            </a:r>
          </a:p>
          <a:p>
            <a:pPr>
              <a:defRPr sz="2100"/>
            </a:pPr>
          </a:p>
          <a:p>
            <a:pPr>
              <a:defRPr sz="2100"/>
            </a:pPr>
            <a:r>
              <a:t>Many who profess Christ </a:t>
            </a:r>
            <a:r>
              <a:rPr b="1" u="sng">
                <a:solidFill>
                  <a:srgbClr val="FFFB00"/>
                </a:solidFill>
              </a:rPr>
              <a:t>don’t know what God’s Word teaches</a:t>
            </a:r>
            <a:r>
              <a:t>. And we must admit, </a:t>
            </a:r>
            <a:r>
              <a:rPr b="1" u="sng">
                <a:solidFill>
                  <a:srgbClr val="FFFB00"/>
                </a:solidFill>
              </a:rPr>
              <a:t>we are lazy in our studying of the Word </a:t>
            </a:r>
            <a:r>
              <a:t>and therefore </a:t>
            </a:r>
            <a:r>
              <a:rPr b="1" u="sng">
                <a:solidFill>
                  <a:schemeClr val="accent6"/>
                </a:solidFill>
              </a:rPr>
              <a:t>mishandle God’s Word</a:t>
            </a:r>
            <a:r>
              <a:t>—causing others to stumble.</a:t>
            </a:r>
          </a:p>
          <a:p>
            <a:pPr>
              <a:defRPr sz="2100"/>
            </a:pPr>
            <a:r>
              <a:t> This will lead to shame before others and ultimately God.</a:t>
            </a:r>
          </a:p>
          <a:p>
            <a:pPr>
              <a:defRPr sz="2100"/>
            </a:pPr>
          </a:p>
          <a:p>
            <a:pPr>
              <a:defRPr sz="2100"/>
            </a:pPr>
            <a:r>
              <a:t>If we are going to be unashamed, we</a:t>
            </a:r>
            <a:r>
              <a:rPr b="1" u="sng">
                <a:solidFill>
                  <a:srgbClr val="FFFB00"/>
                </a:solidFill>
              </a:rPr>
              <a:t> must understand God’s Word through disciplined study</a:t>
            </a:r>
            <a:r>
              <a:t>.</a:t>
            </a:r>
          </a:p>
          <a:p>
            <a:pPr>
              <a:defRPr sz="2100"/>
            </a:pPr>
          </a:p>
          <a:p>
            <a:pPr>
              <a:defRPr sz="2100"/>
            </a:pPr>
          </a:p>
          <a:p>
            <a:pPr>
              <a:defRPr sz="2100"/>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defRPr sz="2100"/>
            </a:pPr>
            <a:r>
              <a:t>Verse 13-14</a:t>
            </a:r>
          </a:p>
          <a:p>
            <a:pPr>
              <a:defRPr sz="2100"/>
            </a:pPr>
            <a:r>
              <a:t>To follow the pattern of Sound word or teaching</a:t>
            </a:r>
          </a:p>
          <a:p>
            <a:pPr>
              <a:defRPr sz="2100"/>
            </a:pPr>
            <a:r>
              <a:rPr b="1" u="sng">
                <a:solidFill>
                  <a:schemeClr val="accent6"/>
                </a:solidFill>
              </a:rPr>
              <a:t>2. To keep sound teaching, we must obey it.</a:t>
            </a:r>
          </a:p>
          <a:p>
            <a:pPr>
              <a:defRPr sz="2100"/>
            </a:pPr>
          </a:p>
          <a:p>
            <a:pPr>
              <a:defRPr sz="2100"/>
            </a:pPr>
            <a:r>
              <a:t>We hear what God is saying but we disobey, we often say :</a:t>
            </a:r>
          </a:p>
          <a:p>
            <a:pPr>
              <a:defRPr sz="2100"/>
            </a:pPr>
            <a:r>
              <a:rPr b="1" u="sng">
                <a:solidFill>
                  <a:schemeClr val="accent5">
                    <a:lumOff val="11617"/>
                  </a:schemeClr>
                </a:solidFill>
              </a:rPr>
              <a:t>“If this is what it cost to follow you Jesus I’m not sure of I still want to”</a:t>
            </a:r>
            <a:endParaRPr b="1" u="sng">
              <a:solidFill>
                <a:schemeClr val="accent5">
                  <a:lumOff val="11617"/>
                </a:schemeClr>
              </a:solidFill>
            </a:endParaRPr>
          </a:p>
          <a:p>
            <a:pPr>
              <a:defRPr sz="2100"/>
            </a:pPr>
            <a:r>
              <a:rPr b="1" u="sng">
                <a:solidFill>
                  <a:schemeClr val="accent5">
                    <a:lumOff val="11617"/>
                  </a:schemeClr>
                </a:solidFill>
              </a:rPr>
              <a:t>Or we often say “NOT NOW” or give me some time Lord. </a:t>
            </a:r>
          </a:p>
          <a:p>
            <a:pPr>
              <a:defRPr sz="2100"/>
            </a:pPr>
          </a:p>
          <a:p>
            <a:pPr>
              <a:defRPr sz="2100"/>
            </a:pPr>
            <a:r>
              <a:t>One of the </a:t>
            </a:r>
            <a:r>
              <a:rPr b="1" u="sng">
                <a:solidFill>
                  <a:schemeClr val="accent6"/>
                </a:solidFill>
              </a:rPr>
              <a:t>main reasons people are ashamed of God</a:t>
            </a:r>
            <a:r>
              <a:t> and his words is </a:t>
            </a:r>
            <a:r>
              <a:rPr b="1" u="sng">
                <a:solidFill>
                  <a:srgbClr val="FFFB00"/>
                </a:solidFill>
              </a:rPr>
              <a:t>because they don’t obey them</a:t>
            </a:r>
            <a:r>
              <a:t>. They feel</a:t>
            </a:r>
            <a:r>
              <a:rPr b="1" u="sng">
                <a:solidFill>
                  <a:srgbClr val="FFFB00"/>
                </a:solidFill>
              </a:rPr>
              <a:t> hypocritical and are often viewed as such,</a:t>
            </a:r>
            <a:r>
              <a:t> because their lifestyle </a:t>
            </a:r>
            <a:r>
              <a:rPr b="1" u="sng">
                <a:solidFill>
                  <a:srgbClr val="FFFB00"/>
                </a:solidFill>
              </a:rPr>
              <a:t>doesn’t match their professed belief.</a:t>
            </a:r>
            <a:r>
              <a:t> If we are to be unashamed, we must </a:t>
            </a:r>
            <a:r>
              <a:rPr b="1" u="sng">
                <a:solidFill>
                  <a:schemeClr val="accent6"/>
                </a:solidFill>
              </a:rPr>
              <a:t>practice what God’s Word says.</a:t>
            </a:r>
          </a:p>
          <a:p>
            <a:pPr>
              <a:defRPr sz="2100"/>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defRPr sz="2100"/>
            </a:pPr>
            <a:r>
              <a:t>Verse 13-14</a:t>
            </a:r>
          </a:p>
          <a:p>
            <a:pPr>
              <a:defRPr sz="2100"/>
            </a:pPr>
            <a:r>
              <a:t>To follow the pattern of Sound word or teaching</a:t>
            </a:r>
          </a:p>
          <a:p>
            <a:pPr>
              <a:defRPr sz="2100"/>
            </a:pPr>
            <a:r>
              <a:rPr b="1" u="sng">
                <a:solidFill>
                  <a:schemeClr val="accent6"/>
                </a:solidFill>
              </a:rPr>
              <a:t>3. We must test all teaching against God’s Word.</a:t>
            </a:r>
          </a:p>
          <a:p>
            <a:pPr>
              <a:defRPr sz="2100"/>
            </a:pPr>
          </a:p>
          <a:p>
            <a:pPr>
              <a:defRPr sz="2100"/>
            </a:pPr>
            <a:r>
              <a:t>Paul told Timothy to keep Paul’s instruction as “</a:t>
            </a:r>
            <a:r>
              <a:rPr b="1" u="sng">
                <a:solidFill>
                  <a:srgbClr val="FFFB00"/>
                </a:solidFill>
              </a:rPr>
              <a:t>the standard of sound words</a:t>
            </a:r>
            <a:r>
              <a:t>” (v. 13). The Greek word for “</a:t>
            </a:r>
            <a:r>
              <a:rPr b="1" u="sng">
                <a:solidFill>
                  <a:schemeClr val="accent6"/>
                </a:solidFill>
              </a:rPr>
              <a:t>standard,” or it can be translated “pattern,</a:t>
            </a:r>
            <a:r>
              <a:t>” was used of “a writer’s outline or an artist’s rough sketch, which set the guidelines and standards for the finished work. </a:t>
            </a:r>
          </a:p>
          <a:p>
            <a:pPr>
              <a:defRPr sz="2100"/>
            </a:pPr>
          </a:p>
          <a:p>
            <a:pPr>
              <a:defRPr sz="2100"/>
            </a:pPr>
            <a:r>
              <a:t>The Christian’s standard is God’s Word, </a:t>
            </a:r>
            <a:r>
              <a:rPr b="1" u="sng">
                <a:solidFill>
                  <a:srgbClr val="FFFB00"/>
                </a:solidFill>
              </a:rPr>
              <a:t>which encompasses the sound words”</a:t>
            </a:r>
            <a:r>
              <a:t> which Paul taught. </a:t>
            </a:r>
          </a:p>
          <a:p>
            <a:pPr>
              <a:defRPr sz="2100"/>
            </a:pPr>
            <a:r>
              <a:rPr b="1" u="sng">
                <a:solidFill>
                  <a:schemeClr val="accent3"/>
                </a:solidFill>
              </a:rPr>
              <a:t>God’s Word equips the man of God for all righteousness (2 Tim 3:17)</a:t>
            </a:r>
            <a:r>
              <a:t>. </a:t>
            </a:r>
          </a:p>
          <a:p>
            <a:pPr>
              <a:defRPr sz="2100"/>
            </a:pPr>
            <a:r>
              <a:t>Therefore, we should test </a:t>
            </a:r>
            <a:r>
              <a:rPr b="1" u="sng">
                <a:solidFill>
                  <a:schemeClr val="accent6"/>
                </a:solidFill>
              </a:rPr>
              <a:t>parenting strategies, marriage customs, rituals, work norms, and cultural expectations against it </a:t>
            </a:r>
            <a:r>
              <a:t>— l</a:t>
            </a:r>
            <a:r>
              <a:rPr b="1" u="sng">
                <a:solidFill>
                  <a:schemeClr val="accent5">
                    <a:lumOff val="11617"/>
                  </a:schemeClr>
                </a:solidFill>
              </a:rPr>
              <a:t>ess we be led astray.</a:t>
            </a:r>
            <a:r>
              <a:t> In addition, we must</a:t>
            </a:r>
            <a:r>
              <a:rPr b="1" u="sng">
                <a:solidFill>
                  <a:srgbClr val="FFFB00"/>
                </a:solidFill>
              </a:rPr>
              <a:t> test all teaching in the church </a:t>
            </a:r>
            <a:r>
              <a:t>against God’s Word. In Acts 17:11 (ESV), the Bereans were called “noble” because they tested Paul’s teachings against Scripture day and night. We must do the same. This will </a:t>
            </a:r>
            <a:r>
              <a:rPr b="1" u="sng">
                <a:solidFill>
                  <a:srgbClr val="FFFB00"/>
                </a:solidFill>
              </a:rPr>
              <a:t>protect us from being ashamed about accepting unhealthy teaching, promoting it, or living it out</a:t>
            </a:r>
            <a:r>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a:defRPr sz="2100"/>
            </a:pPr>
            <a:r>
              <a:t>Verse 13-14</a:t>
            </a:r>
          </a:p>
          <a:p>
            <a:pPr>
              <a:defRPr sz="2100"/>
            </a:pPr>
            <a:r>
              <a:t>To follow the pattern of Sound word or teaching</a:t>
            </a:r>
          </a:p>
          <a:p>
            <a:pPr>
              <a:defRPr sz="2100"/>
            </a:pPr>
            <a:r>
              <a:rPr b="1" u="sng">
                <a:solidFill>
                  <a:schemeClr val="accent6"/>
                </a:solidFill>
              </a:rPr>
              <a:t>4. To keep sound teaching, we must demonstrate faith and love.</a:t>
            </a:r>
            <a:endParaRPr b="1" u="sng">
              <a:solidFill>
                <a:schemeClr val="accent6"/>
              </a:solidFill>
            </a:endParaRPr>
          </a:p>
          <a:p>
            <a:pPr>
              <a:defRPr sz="2100"/>
            </a:pPr>
            <a:endParaRPr b="1" u="sng">
              <a:solidFill>
                <a:schemeClr val="accent6"/>
              </a:solidFill>
            </a:endParaRPr>
          </a:p>
          <a:p>
            <a:pPr>
              <a:defRPr sz="2100"/>
            </a:pPr>
            <a:r>
              <a:t>Paul says to keep the pattern of sound teaching with “faith” and “love” (v. 13). </a:t>
            </a:r>
            <a:r>
              <a:rPr b="1" u="sng">
                <a:solidFill>
                  <a:srgbClr val="FFFB00"/>
                </a:solidFill>
              </a:rPr>
              <a:t>“Faith” means both to believe God’s Word and to be faithful to it.</a:t>
            </a:r>
            <a:r>
              <a:t> “</a:t>
            </a:r>
            <a:r>
              <a:rPr b="1" u="sng">
                <a:solidFill>
                  <a:schemeClr val="accent6"/>
                </a:solidFill>
              </a:rPr>
              <a:t>Love” means that we must love God’s Word</a:t>
            </a:r>
            <a:r>
              <a:t>. </a:t>
            </a:r>
          </a:p>
          <a:p>
            <a:pPr>
              <a:defRPr sz="2100"/>
            </a:pPr>
            <a:r>
              <a:rPr b="1" u="sng">
                <a:solidFill>
                  <a:schemeClr val="accent3"/>
                </a:solidFill>
              </a:rPr>
              <a:t>David said, “O, how I love your law! All day long I meditate on it” (Psalm 119:97). </a:t>
            </a:r>
            <a:endParaRPr b="1" u="sng">
              <a:solidFill>
                <a:schemeClr val="accent3"/>
              </a:solidFill>
            </a:endParaRPr>
          </a:p>
          <a:p>
            <a:pPr>
              <a:defRPr sz="2100"/>
            </a:pPr>
          </a:p>
          <a:p>
            <a:pPr>
              <a:defRPr sz="2100"/>
            </a:pPr>
            <a:r>
              <a:rPr b="1" u="sng">
                <a:solidFill>
                  <a:schemeClr val="accent3"/>
                </a:solidFill>
              </a:rPr>
              <a:t>1 Peter 2:2 says that we must “yearn” for it like infants yearn for milk</a:t>
            </a:r>
            <a:r>
              <a:t>.</a:t>
            </a:r>
          </a:p>
          <a:p>
            <a:pPr>
              <a:defRPr sz="2100"/>
            </a:pPr>
            <a:r>
              <a:t> If we </a:t>
            </a:r>
            <a:r>
              <a:rPr b="1" u="sng">
                <a:solidFill>
                  <a:srgbClr val="FFFB00"/>
                </a:solidFill>
              </a:rPr>
              <a:t>love it, then we’ll study it</a:t>
            </a:r>
            <a:r>
              <a:t>, meditate on it, and share it and obey it.</a:t>
            </a:r>
          </a:p>
          <a:p>
            <a:pPr>
              <a:defRPr sz="2100"/>
            </a:pPr>
            <a:r>
              <a:t>In addition, we must speak the </a:t>
            </a:r>
            <a:r>
              <a:rPr b="1" u="sng">
                <a:solidFill>
                  <a:srgbClr val="FFFB00"/>
                </a:solidFill>
              </a:rPr>
              <a:t>truth to others in love (Eph 4:15)</a:t>
            </a:r>
            <a:r>
              <a:t>. I</a:t>
            </a:r>
          </a:p>
          <a:p>
            <a:pPr>
              <a:defRPr sz="2100"/>
            </a:pPr>
            <a:r>
              <a:t>I we have </a:t>
            </a:r>
            <a:r>
              <a:rPr b="1" u="sng">
                <a:solidFill>
                  <a:schemeClr val="accent6"/>
                </a:solidFill>
              </a:rPr>
              <a:t>faith without love, we become HARSH Pharisees</a:t>
            </a:r>
            <a:r>
              <a:t>. But if we have love and no faith, lukewarm.</a:t>
            </a:r>
          </a:p>
          <a:p>
            <a:pPr>
              <a:defRPr sz="2100"/>
            </a:pPr>
          </a:p>
          <a:p>
            <a:pPr>
              <a:defRPr sz="2100"/>
            </a:pPr>
            <a:r>
              <a:t>Are you keeping the standard with faith and love?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defRPr sz="2100"/>
            </a:pPr>
            <a:r>
              <a:t>Verse 13-14</a:t>
            </a:r>
          </a:p>
          <a:p>
            <a:pPr>
              <a:defRPr sz="2100"/>
            </a:pPr>
            <a:r>
              <a:t>To follow the pattern of Sound word or teaching</a:t>
            </a:r>
          </a:p>
          <a:p>
            <a:pPr>
              <a:defRPr sz="2100"/>
            </a:pPr>
            <a:r>
              <a:rPr b="1" u="sng">
                <a:solidFill>
                  <a:schemeClr val="accent6"/>
                </a:solidFill>
              </a:rPr>
              <a:t>5. To keep sound teaching, we must protect it.</a:t>
            </a:r>
            <a:endParaRPr b="1" u="sng">
              <a:solidFill>
                <a:schemeClr val="accent6"/>
              </a:solidFill>
            </a:endParaRPr>
          </a:p>
          <a:p>
            <a:pPr>
              <a:defRPr sz="2100"/>
            </a:pPr>
            <a:endParaRPr b="1" u="sng">
              <a:solidFill>
                <a:schemeClr val="accent6"/>
              </a:solidFill>
            </a:endParaRPr>
          </a:p>
          <a:p>
            <a:pPr>
              <a:defRPr sz="2100"/>
            </a:pPr>
            <a:r>
              <a:t>When Paul says to </a:t>
            </a:r>
            <a:r>
              <a:rPr b="1" u="sng">
                <a:solidFill>
                  <a:srgbClr val="FFFB00"/>
                </a:solidFill>
              </a:rPr>
              <a:t>“guard the good deposit that is entrusted to you</a:t>
            </a:r>
            <a:r>
              <a:t>” (v. 14), he further clarifies what it means to “hold” or “keep” the standard of sound teaching (v. 13). </a:t>
            </a:r>
          </a:p>
          <a:p>
            <a:pPr>
              <a:defRPr sz="2100"/>
            </a:pPr>
          </a:p>
          <a:p>
            <a:pPr>
              <a:defRPr sz="2100"/>
            </a:pPr>
            <a:r>
              <a:t>Since</a:t>
            </a:r>
            <a:r>
              <a:rPr b="1" u="sng">
                <a:solidFill>
                  <a:srgbClr val="FFFB00"/>
                </a:solidFill>
              </a:rPr>
              <a:t> false teaching abounds around the world</a:t>
            </a:r>
            <a:r>
              <a:t>, as it did in Ephesus, we must c</a:t>
            </a:r>
            <a:r>
              <a:rPr b="1" u="sng">
                <a:solidFill>
                  <a:schemeClr val="accent6"/>
                </a:solidFill>
              </a:rPr>
              <a:t>ontend for the truth by exposing bad doctrine to </a:t>
            </a:r>
            <a:r>
              <a:t>to</a:t>
            </a:r>
            <a:r>
              <a:rPr b="1" u="sng">
                <a:solidFill>
                  <a:srgbClr val="FFFB00"/>
                </a:solidFill>
              </a:rPr>
              <a:t> protect others</a:t>
            </a:r>
            <a:r>
              <a:t> from it. om </a:t>
            </a:r>
            <a:r>
              <a:rPr b="1" u="sng">
                <a:solidFill>
                  <a:schemeClr val="accent5">
                    <a:lumOff val="11617"/>
                  </a:schemeClr>
                </a:solidFill>
              </a:rPr>
              <a:t>ander daarteen te beskerm. In groepe moet ons dinge aanspreek.</a:t>
            </a:r>
          </a:p>
          <a:p>
            <a:pPr>
              <a:defRPr sz="2100"/>
            </a:pPr>
          </a:p>
          <a:p>
            <a:pPr>
              <a:defRPr sz="2100"/>
            </a:pPr>
            <a:r>
              <a:t>By doing this, we protect sound doctrine </a:t>
            </a:r>
            <a:r>
              <a:rPr b="1" u="sng">
                <a:solidFill>
                  <a:srgbClr val="FFFB00"/>
                </a:solidFill>
              </a:rPr>
              <a:t>from either decay or being lost</a:t>
            </a:r>
            <a:r>
              <a:t>. In addition, we protect sound teaching by </a:t>
            </a:r>
            <a:r>
              <a:rPr b="1" u="sng">
                <a:solidFill>
                  <a:srgbClr val="FFFB00"/>
                </a:solidFill>
              </a:rPr>
              <a:t>sharing it with others,</a:t>
            </a:r>
            <a:r>
              <a:t> </a:t>
            </a:r>
            <a:r>
              <a:rPr b="1" u="sng">
                <a:solidFill>
                  <a:schemeClr val="accent6"/>
                </a:solidFill>
              </a:rPr>
              <a:t>so they can obey it and also be kept from lies.</a:t>
            </a:r>
          </a:p>
          <a:p>
            <a:pPr>
              <a:defRPr sz="2100"/>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defRPr sz="2100"/>
            </a:pPr>
            <a:r>
              <a:t>Verse 13-14</a:t>
            </a:r>
          </a:p>
          <a:p>
            <a:pPr>
              <a:defRPr sz="2100"/>
            </a:pPr>
            <a:r>
              <a:t>To follow the pattern of Sound word or teaching</a:t>
            </a:r>
          </a:p>
          <a:p>
            <a:pPr>
              <a:defRPr sz="2100"/>
            </a:pPr>
            <a:r>
              <a:rPr b="1" u="sng">
                <a:solidFill>
                  <a:schemeClr val="accent6"/>
                </a:solidFill>
              </a:rPr>
              <a:t>6. To keep sound teaching, we must rely on the Holy Spirit.</a:t>
            </a:r>
            <a:endParaRPr b="1" u="sng">
              <a:solidFill>
                <a:schemeClr val="accent6"/>
              </a:solidFill>
            </a:endParaRPr>
          </a:p>
          <a:p>
            <a:pPr>
              <a:defRPr sz="2100"/>
            </a:pPr>
            <a:endParaRPr b="1" u="sng">
              <a:solidFill>
                <a:schemeClr val="accent6"/>
              </a:solidFill>
            </a:endParaRPr>
          </a:p>
          <a:p>
            <a:pPr>
              <a:defRPr sz="2100"/>
            </a:pPr>
            <a:r>
              <a:t>In verse 14, Paul adds that we must protect sound teaching “through the Holy Spirit who lives within us.” Only God’s Spirit can enable us to </a:t>
            </a:r>
            <a:r>
              <a:rPr b="1" u="sng">
                <a:solidFill>
                  <a:srgbClr val="FFFB00"/>
                </a:solidFill>
              </a:rPr>
              <a:t>keep the pattern of sound words</a:t>
            </a:r>
            <a:r>
              <a:t>. </a:t>
            </a:r>
          </a:p>
          <a:p>
            <a:pPr>
              <a:defRPr sz="2100"/>
            </a:pPr>
            <a:r>
              <a:t>We must </a:t>
            </a:r>
            <a:r>
              <a:rPr b="1" u="sng">
                <a:solidFill>
                  <a:schemeClr val="accent6"/>
                </a:solidFill>
              </a:rPr>
              <a:t>depend on the Holy Spirit through prayer and a deepening relationship with Christ and his body</a:t>
            </a:r>
            <a:r>
              <a:t>. Like David, we must cry out for God to </a:t>
            </a:r>
            <a:r>
              <a:rPr b="1" u="sng">
                <a:solidFill>
                  <a:srgbClr val="FFFB00"/>
                </a:solidFill>
              </a:rPr>
              <a:t>turn our eyes from worthless things and to preserve us</a:t>
            </a:r>
            <a:r>
              <a:t> by God’s Word (Psalm 119:37). </a:t>
            </a:r>
          </a:p>
          <a:p>
            <a:pPr>
              <a:defRPr sz="2100"/>
            </a:pPr>
            <a:r>
              <a:t>We must rely on the Holy Spirit</a:t>
            </a:r>
            <a:r>
              <a:rPr b="1" u="sng">
                <a:solidFill>
                  <a:srgbClr val="FFFB00"/>
                </a:solidFill>
              </a:rPr>
              <a:t> to help us discern what is false </a:t>
            </a:r>
            <a:r>
              <a:t>(1 John 2:27). We must rely on him to enable us to</a:t>
            </a:r>
            <a:r>
              <a:rPr b="1" u="sng">
                <a:solidFill>
                  <a:srgbClr val="FFFB00"/>
                </a:solidFill>
              </a:rPr>
              <a:t> teach God’s Word and correct misinterpretations </a:t>
            </a:r>
            <a:r>
              <a:t>of it.</a:t>
            </a:r>
          </a:p>
          <a:p>
            <a:pPr>
              <a:defRPr sz="2100"/>
            </a:pPr>
            <a:r>
              <a:rPr b="1" u="sng">
                <a:solidFill>
                  <a:schemeClr val="accent6"/>
                </a:solidFill>
              </a:rPr>
              <a:t>BE TEACHABLE of what the word says. </a:t>
            </a:r>
            <a:endParaRPr b="1" u="sng">
              <a:solidFill>
                <a:schemeClr val="accent6"/>
              </a:solidFill>
            </a:endParaRPr>
          </a:p>
          <a:p>
            <a:pPr>
              <a:defRPr sz="2100"/>
            </a:pPr>
          </a:p>
          <a:p>
            <a:pPr>
              <a:defRPr sz="2100"/>
            </a:pPr>
            <a:r>
              <a:t>Are you keeping the pattern of sound teaching? Only </a:t>
            </a:r>
            <a:r>
              <a:rPr b="1" u="sng">
                <a:solidFill>
                  <a:srgbClr val="FFFB00"/>
                </a:solidFill>
              </a:rPr>
              <a:t>by keeping God’s Word can we be unashamed before God </a:t>
            </a:r>
            <a:r>
              <a:t>and others. To </a:t>
            </a:r>
            <a:r>
              <a:rPr b="1" u="sng">
                <a:solidFill>
                  <a:schemeClr val="accent6"/>
                </a:solidFill>
              </a:rPr>
              <a:t>accept and promote what is false always leads to shame.</a:t>
            </a:r>
            <a:endParaRPr b="1" u="sng">
              <a:solidFill>
                <a:schemeClr val="accent6"/>
              </a:solidFill>
            </a:endParaRPr>
          </a:p>
          <a:p>
            <a:pPr>
              <a:defRPr sz="2100"/>
            </a:pPr>
          </a:p>
          <a:p>
            <a:pPr>
              <a:defRPr sz="2100"/>
            </a:pPr>
            <a:r>
              <a:t>Application Question: Why is it so difficult to keep the pattern of sound teaching in our lives, churches, and Christian organizations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p>
            <a:pPr>
              <a:defRPr sz="1900"/>
            </a:pPr>
            <a:r>
              <a:t>Further Intro</a:t>
            </a:r>
          </a:p>
          <a:p>
            <a:pPr>
              <a:defRPr sz="1900"/>
            </a:pPr>
            <a:r>
              <a:t>So we have these 3 themes in the last few verses of 2 Tim 1</a:t>
            </a:r>
          </a:p>
          <a:p>
            <a:pPr>
              <a:defRPr sz="1900"/>
            </a:pPr>
          </a:p>
          <a:p>
            <a:pPr marL="240631" indent="-240631">
              <a:buSzPct val="100000"/>
              <a:buAutoNum type="arabicPeriod" startAt="1"/>
              <a:defRPr sz="1900"/>
            </a:pPr>
            <a:r>
              <a:rPr b="1" u="sng">
                <a:solidFill>
                  <a:schemeClr val="accent6"/>
                </a:solidFill>
              </a:rPr>
              <a:t>Verses 7-8.</a:t>
            </a:r>
            <a:r>
              <a:t>  Do not be ashamed, but accept the suffering. We should share the gospel with boldness and share truth where necessary. </a:t>
            </a:r>
          </a:p>
          <a:p>
            <a:pPr marL="240631" indent="-240631">
              <a:buSzPct val="100000"/>
              <a:buAutoNum type="arabicPeriod" startAt="1"/>
              <a:defRPr sz="1900"/>
            </a:pPr>
            <a:r>
              <a:rPr b="1" u="sng">
                <a:solidFill>
                  <a:schemeClr val="accent6"/>
                </a:solidFill>
              </a:rPr>
              <a:t>Verses 9-10</a:t>
            </a:r>
            <a:r>
              <a:t>. Remember you are saved and called. Becuase of Jesus gospel we can now live a life that worthy of our calling and accept suffering. Remember God calls you to holiness, to a holy calling which refers to obedience. </a:t>
            </a:r>
          </a:p>
          <a:p>
            <a:pPr marL="240631" indent="-240631">
              <a:buSzPct val="100000"/>
              <a:buAutoNum type="arabicPeriod" startAt="1"/>
              <a:defRPr sz="1900"/>
            </a:pPr>
            <a:r>
              <a:rPr b="1" u="sng">
                <a:solidFill>
                  <a:schemeClr val="accent6"/>
                </a:solidFill>
              </a:rPr>
              <a:t>Verses 11-18 -</a:t>
            </a:r>
            <a:r>
              <a:t> Keep the Faith. Guard what is entrusted to you. Follow the pattern of the sound words you heard. Guard the good deposit. </a:t>
            </a:r>
          </a:p>
          <a:p>
            <a:pPr>
              <a:defRPr sz="1900"/>
            </a:pPr>
          </a:p>
          <a:p>
            <a:pPr>
              <a:defRPr sz="1900"/>
            </a:pPr>
            <a:r>
              <a:t>REPEAT - </a:t>
            </a:r>
            <a:r>
              <a:rPr b="1" u="sng">
                <a:solidFill>
                  <a:srgbClr val="FFFB00"/>
                </a:solidFill>
              </a:rPr>
              <a:t>Very Simple terms </a:t>
            </a:r>
          </a:p>
          <a:p>
            <a:pPr marL="240631" indent="-240631">
              <a:buSzPct val="100000"/>
              <a:buAutoNum type="arabicPeriod" startAt="1"/>
              <a:defRPr sz="1900"/>
            </a:pPr>
            <a:r>
              <a:rPr b="1" u="sng">
                <a:solidFill>
                  <a:schemeClr val="accent6"/>
                </a:solidFill>
              </a:rPr>
              <a:t>Verses 7-8.</a:t>
            </a:r>
            <a:r>
              <a:t> - Share the gospel where you go. Don’t wait for others to do it, you do it. Even if it means persecution. </a:t>
            </a:r>
          </a:p>
          <a:p>
            <a:pPr marL="240631" indent="-240631">
              <a:buSzPct val="100000"/>
              <a:buAutoNum type="arabicPeriod" startAt="1"/>
              <a:defRPr sz="1900"/>
            </a:pPr>
            <a:r>
              <a:rPr b="1" u="sng">
                <a:solidFill>
                  <a:schemeClr val="accent6"/>
                </a:solidFill>
              </a:rPr>
              <a:t>Verses 9-10</a:t>
            </a:r>
            <a:r>
              <a:t>. God calls us to be obedient. When we say we love Jesus, we will be obedient. RADICALLY obedient. </a:t>
            </a:r>
          </a:p>
          <a:p>
            <a:pPr marL="240631" indent="-240631">
              <a:buSzPct val="100000"/>
              <a:buAutoNum type="arabicPeriod" startAt="1"/>
              <a:defRPr sz="1900"/>
            </a:pPr>
            <a:r>
              <a:rPr b="1" u="sng">
                <a:solidFill>
                  <a:schemeClr val="accent6"/>
                </a:solidFill>
              </a:rPr>
              <a:t>Verses 11-18 -</a:t>
            </a:r>
            <a:r>
              <a:t>  Be faithful with what God has given you, by surrendering and studying the Bible to share the truth. </a:t>
            </a:r>
          </a:p>
          <a:p>
            <a:pPr>
              <a:defRPr sz="1900"/>
            </a:pPr>
          </a:p>
          <a:p>
            <a:pPr>
              <a:defRPr sz="1900"/>
            </a:pPr>
            <a:r>
              <a:rPr b="1" u="sng">
                <a:solidFill>
                  <a:srgbClr val="FFFB00"/>
                </a:solidFill>
              </a:rPr>
              <a:t>Application of previous sermons: HAVE YOU APPLIED v8-10?</a:t>
            </a:r>
            <a:endParaRPr b="1" u="sng">
              <a:solidFill>
                <a:srgbClr val="FFFB00"/>
              </a:solidFill>
            </a:endParaRPr>
          </a:p>
          <a:p>
            <a:pPr>
              <a:defRPr sz="1900"/>
            </a:pPr>
            <a:r>
              <a:rPr b="1" u="sng">
                <a:solidFill>
                  <a:schemeClr val="accent6"/>
                </a:solidFill>
              </a:rPr>
              <a:t>Verse 7-8 </a:t>
            </a:r>
            <a:r>
              <a:t>: Have you shared with 1 person the gospel? </a:t>
            </a:r>
          </a:p>
          <a:p>
            <a:pPr>
              <a:defRPr sz="1900"/>
            </a:pPr>
            <a:r>
              <a:rPr b="1" u="sng">
                <a:solidFill>
                  <a:schemeClr val="accent6"/>
                </a:solidFill>
              </a:rPr>
              <a:t>Verses 8-10 </a:t>
            </a:r>
            <a:r>
              <a:t>: Obedience - practical - Often means to some, to</a:t>
            </a:r>
            <a:r>
              <a:rPr b="1" u="sng">
                <a:solidFill>
                  <a:srgbClr val="FFFB00"/>
                </a:solidFill>
              </a:rPr>
              <a:t> leave their jobs for a smaller salary.</a:t>
            </a:r>
            <a:r>
              <a:t> Often means for some to have no alcohol in their homes and to not drink anything ever again. </a:t>
            </a:r>
          </a:p>
          <a:p>
            <a:pPr>
              <a:defRPr sz="1900"/>
            </a:pPr>
            <a:r>
              <a:t>Definitely means - Don’t swear. Drive the speed limit. Don’t be dishonest in business. Treat others fairly. Don’t steal. Obedience is often to say you are sorry. How else will people see you are his disciple? </a:t>
            </a:r>
          </a:p>
          <a:p>
            <a:pPr>
              <a:defRPr sz="1900"/>
            </a:pPr>
            <a:r>
              <a:t>Remember, not this life, I’m willing to suffer. But the eteranl life.</a:t>
            </a:r>
          </a:p>
          <a:p>
            <a:pPr>
              <a:defRPr sz="1900"/>
            </a:pPr>
          </a:p>
          <a:p>
            <a:pPr>
              <a:defRPr sz="1800"/>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a:defRPr b="1" sz="2100" u="sng">
                <a:solidFill>
                  <a:srgbClr val="FEE933"/>
                </a:solidFill>
              </a:defRPr>
            </a:pPr>
            <a:r>
              <a:t>Verse 15-16</a:t>
            </a:r>
          </a:p>
          <a:p>
            <a:pPr>
              <a:defRPr b="1" sz="2100" u="sng">
                <a:solidFill>
                  <a:srgbClr val="FEE933"/>
                </a:solidFill>
              </a:defRPr>
            </a:pPr>
          </a:p>
          <a:p>
            <a:pPr>
              <a:defRPr sz="2100"/>
            </a:pPr>
            <a:r>
              <a:t>Lastly, we see here Paul mentions </a:t>
            </a:r>
            <a:r>
              <a:rPr b="1" u="sng">
                <a:solidFill>
                  <a:srgbClr val="FFFB00"/>
                </a:solidFill>
              </a:rPr>
              <a:t>people who turned away from Him</a:t>
            </a:r>
            <a:r>
              <a:t> and therefore also </a:t>
            </a:r>
            <a:r>
              <a:rPr b="1" u="sng">
                <a:solidFill>
                  <a:srgbClr val="FFFB00"/>
                </a:solidFill>
              </a:rPr>
              <a:t>the gospel Paul preached. </a:t>
            </a:r>
            <a:endParaRPr b="1" u="sng">
              <a:solidFill>
                <a:srgbClr val="FFFB00"/>
              </a:solidFill>
            </a:endParaRPr>
          </a:p>
          <a:p>
            <a:pPr>
              <a:defRPr sz="2100"/>
            </a:pPr>
            <a:r>
              <a:t>And Paul once again says </a:t>
            </a:r>
            <a:r>
              <a:rPr b="1" u="sng">
                <a:solidFill>
                  <a:schemeClr val="accent6"/>
                </a:solidFill>
              </a:rPr>
              <a:t>that there will be persecution</a:t>
            </a:r>
            <a:r>
              <a:t> and people that turn away from you. </a:t>
            </a:r>
          </a:p>
          <a:p>
            <a:pPr>
              <a:defRPr sz="2100"/>
            </a:pPr>
          </a:p>
          <a:p>
            <a:pPr>
              <a:defRPr sz="2100"/>
            </a:pPr>
            <a:r>
              <a:t>It is really possible that there are </a:t>
            </a:r>
            <a:r>
              <a:rPr b="1" u="sng">
                <a:solidFill>
                  <a:srgbClr val="FFFB00"/>
                </a:solidFill>
              </a:rPr>
              <a:t>going to be times where you are alone at small group</a:t>
            </a:r>
            <a:r>
              <a:t>. You may be alone preparing food for people we meed to make food for an occcasion. It is l</a:t>
            </a:r>
            <a:r>
              <a:rPr b="1" u="sng">
                <a:solidFill>
                  <a:srgbClr val="FFFB00"/>
                </a:solidFill>
              </a:rPr>
              <a:t>ikely that you will sometimes feel alone </a:t>
            </a:r>
            <a:r>
              <a:t>and wonder where have all the Christians gone. </a:t>
            </a:r>
          </a:p>
          <a:p>
            <a:pPr>
              <a:defRPr sz="2100"/>
            </a:pPr>
          </a:p>
          <a:p>
            <a:pPr>
              <a:defRPr sz="2100"/>
            </a:pPr>
            <a:r>
              <a:t>And so often we </a:t>
            </a:r>
            <a:r>
              <a:rPr b="1" u="sng">
                <a:solidFill>
                  <a:srgbClr val="FFFB00"/>
                </a:solidFill>
              </a:rPr>
              <a:t>hear good things from ourselves out of people’s mouths we don’t even know</a:t>
            </a:r>
            <a:r>
              <a:t> well. And then those </a:t>
            </a:r>
            <a:r>
              <a:rPr b="1" u="sng">
                <a:solidFill>
                  <a:schemeClr val="accent6"/>
                </a:solidFill>
              </a:rPr>
              <a:t>you spend a massive amount of time with we hear that the gossip and slander</a:t>
            </a:r>
            <a:r>
              <a:t> you! It happens, and off course it is a massive shame. But for these examples, </a:t>
            </a:r>
            <a:r>
              <a:rPr b="1" u="sng">
                <a:solidFill>
                  <a:srgbClr val="FFFB00"/>
                </a:solidFill>
              </a:rPr>
              <a:t>you should always go to those people</a:t>
            </a:r>
            <a:r>
              <a:t> and share </a:t>
            </a:r>
            <a:r>
              <a:rPr b="1" u="sng">
                <a:solidFill>
                  <a:srgbClr val="FFFB00"/>
                </a:solidFill>
              </a:rPr>
              <a:t>what’s on your heart in love</a:t>
            </a:r>
            <a:r>
              <a:t>. But these things will happen. </a:t>
            </a:r>
          </a:p>
          <a:p>
            <a:pPr>
              <a:defRPr sz="2100"/>
            </a:pPr>
          </a:p>
          <a:p>
            <a:pPr>
              <a:defRPr sz="2100"/>
            </a:pPr>
            <a:r>
              <a:t>And we </a:t>
            </a:r>
            <a:r>
              <a:rPr b="1" u="sng">
                <a:solidFill>
                  <a:srgbClr val="FFFB00"/>
                </a:solidFill>
              </a:rPr>
              <a:t>really pray that people will stay obedient to God’s word </a:t>
            </a:r>
            <a:r>
              <a:t>and that these things will </a:t>
            </a:r>
            <a:r>
              <a:rPr b="1" u="sng">
                <a:solidFill>
                  <a:srgbClr val="FFFB00"/>
                </a:solidFill>
              </a:rPr>
              <a:t>happen less and less</a:t>
            </a:r>
            <a:r>
              <a:t>, but Unfortunately we see this happen in scripture and that Paul is saying </a:t>
            </a:r>
            <a:r>
              <a:rPr b="1" u="sng">
                <a:solidFill>
                  <a:schemeClr val="accent6"/>
                </a:solidFill>
              </a:rPr>
              <a:t>YOU KEEP the faith</a:t>
            </a:r>
            <a:r>
              <a:t>, you make sure</a:t>
            </a:r>
            <a:r>
              <a:rPr b="1" u="sng">
                <a:solidFill>
                  <a:schemeClr val="accent6"/>
                </a:solidFill>
              </a:rPr>
              <a:t> you ARE NOT ASHAMED, </a:t>
            </a:r>
            <a:r>
              <a:t>you make sure </a:t>
            </a:r>
            <a:r>
              <a:rPr b="1" u="sng">
                <a:solidFill>
                  <a:schemeClr val="accent6"/>
                </a:solidFill>
              </a:rPr>
              <a:t>you KEEP THE SOUND WORDS</a:t>
            </a:r>
            <a:r>
              <a:t> that I bring you, and </a:t>
            </a:r>
            <a:r>
              <a:rPr b="1" u="sng">
                <a:solidFill>
                  <a:schemeClr val="accent6"/>
                </a:solidFill>
              </a:rPr>
              <a:t>you ENTRUST what God has given TO you.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defRPr sz="2000"/>
            </a:pPr>
            <a:r>
              <a:t>And we often forget, </a:t>
            </a:r>
            <a:r>
              <a:rPr b="1" u="sng">
                <a:solidFill>
                  <a:srgbClr val="FFFB00"/>
                </a:solidFill>
              </a:rPr>
              <a:t>we forget Jesus</a:t>
            </a:r>
            <a:r>
              <a:t>. We are busy with </a:t>
            </a:r>
            <a:r>
              <a:rPr b="1" u="sng">
                <a:solidFill>
                  <a:schemeClr val="accent6"/>
                </a:solidFill>
              </a:rPr>
              <a:t>his things but we forget about Him. </a:t>
            </a:r>
          </a:p>
          <a:p>
            <a:pPr>
              <a:defRPr sz="2000"/>
            </a:pPr>
            <a:r>
              <a:t>Often we find ourselves </a:t>
            </a:r>
            <a:r>
              <a:rPr b="1" u="sng">
                <a:solidFill>
                  <a:srgbClr val="FFFB00"/>
                </a:solidFill>
              </a:rPr>
              <a:t>rebellious or religious.</a:t>
            </a:r>
          </a:p>
          <a:p>
            <a:pPr>
              <a:defRPr sz="2000"/>
            </a:pPr>
          </a:p>
          <a:p>
            <a:pPr>
              <a:defRPr sz="2000"/>
            </a:pPr>
            <a:r>
              <a:t>Idolism. We </a:t>
            </a:r>
            <a:r>
              <a:rPr b="1" u="sng">
                <a:solidFill>
                  <a:srgbClr val="FFFB00"/>
                </a:solidFill>
              </a:rPr>
              <a:t>love ourselves more</a:t>
            </a:r>
            <a:r>
              <a:t> than we love Jesus. That’s idolism. We rather want the things God can give us, than the amount that we want God. </a:t>
            </a:r>
          </a:p>
          <a:p>
            <a:pPr>
              <a:defRPr sz="2000"/>
            </a:pPr>
            <a:endParaRPr b="1" u="sng">
              <a:solidFill>
                <a:schemeClr val="accent3"/>
              </a:solidFill>
            </a:endParaRPr>
          </a:p>
          <a:p>
            <a:pPr>
              <a:defRPr sz="2000"/>
            </a:pPr>
            <a:r>
              <a:rPr b="1" u="sng">
                <a:solidFill>
                  <a:schemeClr val="accent3"/>
                </a:solidFill>
              </a:rPr>
              <a:t>‘Master, we’ve worked hard all night and haven’t caught anything. But because you say so, I will let down the nets’ (Luke 5:5).</a:t>
            </a:r>
          </a:p>
          <a:p>
            <a:pPr>
              <a:defRPr sz="2000"/>
            </a:pPr>
          </a:p>
          <a:p>
            <a:pPr>
              <a:defRPr sz="2000"/>
            </a:pPr>
            <a:r>
              <a:t>By the way, </a:t>
            </a:r>
            <a:r>
              <a:rPr b="1" u="sng">
                <a:solidFill>
                  <a:srgbClr val="FFFB00"/>
                </a:solidFill>
              </a:rPr>
              <a:t>‘because you [Jesus] say so</a:t>
            </a:r>
            <a:r>
              <a:t>’ is a good motto to live by, </a:t>
            </a:r>
            <a:r>
              <a:rPr b="1" u="sng">
                <a:solidFill>
                  <a:schemeClr val="accent6"/>
                </a:solidFill>
              </a:rPr>
              <a:t>a good enough reason to do something that seems foolish</a:t>
            </a:r>
            <a:r>
              <a:t> or strange to us.</a:t>
            </a:r>
          </a:p>
          <a:p>
            <a:pPr>
              <a:defRPr sz="2000"/>
            </a:pPr>
          </a:p>
          <a:p>
            <a:pPr>
              <a:defRPr sz="2000"/>
            </a:pPr>
            <a:r>
              <a:t>I find it </a:t>
            </a:r>
            <a:r>
              <a:rPr b="1" u="sng">
                <a:solidFill>
                  <a:srgbClr val="FFFB00"/>
                </a:solidFill>
              </a:rPr>
              <a:t>easy to believe God can do certain things</a:t>
            </a:r>
            <a:r>
              <a:t>, but when it comes to </a:t>
            </a:r>
            <a:r>
              <a:rPr b="1" u="sng">
                <a:solidFill>
                  <a:schemeClr val="accent6"/>
                </a:solidFill>
              </a:rPr>
              <a:t>trusting that he will do them for me</a:t>
            </a:r>
            <a:r>
              <a:t>, our </a:t>
            </a:r>
            <a:r>
              <a:rPr b="1" u="sng">
                <a:solidFill>
                  <a:schemeClr val="accent6"/>
                </a:solidFill>
              </a:rPr>
              <a:t>faith often wavers.</a:t>
            </a:r>
            <a:r>
              <a:t> </a:t>
            </a:r>
            <a:r>
              <a:rPr b="1" u="sng">
                <a:solidFill>
                  <a:schemeClr val="accent5">
                    <a:lumOff val="11617"/>
                  </a:schemeClr>
                </a:solidFill>
              </a:rPr>
              <a:t>Theological belief in Jesus’s power comes easy, but personal trust</a:t>
            </a:r>
            <a:r>
              <a:t> in his intervention in your </a:t>
            </a:r>
            <a:r>
              <a:rPr b="1" u="sng">
                <a:solidFill>
                  <a:srgbClr val="FFFB00"/>
                </a:solidFill>
              </a:rPr>
              <a:t>life is difficult</a:t>
            </a:r>
            <a:r>
              <a:t>. I encourage you to commit Peter’s words—‘Because you say so!’—to heart. Jesus has not changed. </a:t>
            </a:r>
          </a:p>
          <a:p>
            <a:pPr>
              <a:defRPr sz="2000"/>
            </a:pPr>
            <a:r>
              <a:t>He will lead you to green pastures when you trust Him, most probably not in the way you think green patures looks like, but to surrender to Him is always the best. Trust Him and let go. </a:t>
            </a:r>
            <a:r>
              <a:rPr b="1" u="sng">
                <a:solidFill>
                  <a:schemeClr val="accent5">
                    <a:lumOff val="11617"/>
                  </a:schemeClr>
                </a:solidFill>
              </a:rPr>
              <a:t>Let go and let God.</a:t>
            </a:r>
          </a:p>
          <a:p>
            <a:pPr>
              <a:defRPr sz="2000"/>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defRPr sz="2000"/>
            </a:pPr>
          </a:p>
          <a:p>
            <a:pPr marL="267368" indent="-267368">
              <a:buSzPct val="100000"/>
              <a:buAutoNum type="arabicPeriod" startAt="1"/>
              <a:defRPr sz="2000"/>
            </a:pPr>
            <a:r>
              <a:t>All areas - Ministry, work, marriage, parenting. Giving it to God and togerther with that a working together and simly listening to what He wants to say.</a:t>
            </a:r>
          </a:p>
          <a:p>
            <a:pPr marL="267368" indent="-267368">
              <a:buSzPct val="100000"/>
              <a:buAutoNum type="arabicPeriod" startAt="1"/>
              <a:defRPr sz="2000"/>
            </a:pPr>
            <a:r>
              <a:t>Quiet time, true and sincere relationship with Jesus and wisdom to follow God’s word. </a:t>
            </a:r>
          </a:p>
          <a:p>
            <a:pPr>
              <a:defRPr sz="2200"/>
            </a:pPr>
            <a:r>
              <a:rPr b="1" u="sng">
                <a:solidFill>
                  <a:srgbClr val="FFFB00"/>
                </a:solidFill>
              </a:rPr>
              <a:t>Wat is besig om jou te weerhou van stiltetyd?</a:t>
            </a:r>
          </a:p>
          <a:p>
            <a:pPr>
              <a:defRPr sz="2000"/>
            </a:pPr>
          </a:p>
          <a:p>
            <a:pPr>
              <a:defRPr sz="2000"/>
            </a:pPr>
            <a:r>
              <a:rPr b="1" u="sng">
                <a:solidFill>
                  <a:schemeClr val="accent5">
                    <a:lumOff val="11617"/>
                  </a:schemeClr>
                </a:solidFill>
              </a:rPr>
              <a:t>Omdat U so se -  sal ek</a:t>
            </a:r>
            <a:endParaRPr b="1" u="sng">
              <a:solidFill>
                <a:schemeClr val="accent5">
                  <a:lumOff val="11617"/>
                </a:schemeClr>
              </a:solidFill>
            </a:endParaRPr>
          </a:p>
          <a:p>
            <a:pPr>
              <a:defRPr sz="2000"/>
            </a:pPr>
            <a:endParaRPr b="1" u="sng">
              <a:solidFill>
                <a:schemeClr val="accent5">
                  <a:lumOff val="11617"/>
                </a:schemeClr>
              </a:solidFill>
            </a:endParaRPr>
          </a:p>
          <a:p>
            <a:pPr>
              <a:defRPr sz="2000"/>
            </a:pPr>
            <a:r>
              <a:rPr b="1" u="sng">
                <a:solidFill>
                  <a:schemeClr val="accent5">
                    <a:lumOff val="11617"/>
                  </a:schemeClr>
                </a:solidFill>
              </a:rPr>
              <a:t>Laat gaan en laat God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a:p>
        </p:txBody>
      </p:sp>
      <p:sp>
        <p:nvSpPr>
          <p:cNvPr id="50" name="Shape 50"/>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a:p>
        </p:txBody>
      </p:sp>
      <p:sp>
        <p:nvSpPr>
          <p:cNvPr id="58" name="Shape 58"/>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p>
            <a:pPr>
              <a:defRPr sz="1900"/>
            </a:pPr>
            <a:r>
              <a:rPr b="1" u="sng">
                <a:solidFill>
                  <a:schemeClr val="accent6"/>
                </a:solidFill>
              </a:rPr>
              <a:t>THEME - Be faithful, and follow the pattern of the sound words.</a:t>
            </a:r>
          </a:p>
          <a:p>
            <a:pPr>
              <a:defRPr sz="1900"/>
            </a:pPr>
          </a:p>
          <a:p>
            <a:pPr>
              <a:defRPr sz="1900"/>
            </a:pPr>
            <a:r>
              <a:t>This </a:t>
            </a:r>
            <a:r>
              <a:rPr b="1" u="sng">
                <a:solidFill>
                  <a:srgbClr val="FFFB00"/>
                </a:solidFill>
              </a:rPr>
              <a:t>pattern</a:t>
            </a:r>
            <a:r>
              <a:t> of sound words is the </a:t>
            </a:r>
            <a:r>
              <a:rPr b="1" u="sng">
                <a:solidFill>
                  <a:srgbClr val="FFFB00"/>
                </a:solidFill>
              </a:rPr>
              <a:t>Biblical truth “The GOSPEL”</a:t>
            </a:r>
            <a:r>
              <a:t> that Paul gave him. </a:t>
            </a:r>
          </a:p>
          <a:p>
            <a:pPr>
              <a:defRPr sz="1900"/>
            </a:pPr>
            <a:r>
              <a:t>We know that a pattern is something you use</a:t>
            </a:r>
            <a:r>
              <a:rPr b="1" u="sng">
                <a:solidFill>
                  <a:schemeClr val="accent6"/>
                </a:solidFill>
              </a:rPr>
              <a:t> when you start making a dress</a:t>
            </a:r>
            <a:r>
              <a:t>. This is important, </a:t>
            </a:r>
            <a:r>
              <a:rPr b="1" u="sng">
                <a:solidFill>
                  <a:srgbClr val="FFFB00"/>
                </a:solidFill>
              </a:rPr>
              <a:t>this is the foundation of our faith</a:t>
            </a:r>
            <a:r>
              <a:t>. This is the pattern we start with,</a:t>
            </a:r>
            <a:r>
              <a:rPr b="1" u="sng">
                <a:solidFill>
                  <a:srgbClr val="FFFB00"/>
                </a:solidFill>
              </a:rPr>
              <a:t> without this Pattern our faith is nothing worth</a:t>
            </a:r>
            <a:r>
              <a:t>, </a:t>
            </a:r>
          </a:p>
          <a:p>
            <a:pPr>
              <a:defRPr sz="1900"/>
            </a:pPr>
            <a:r>
              <a:rPr b="1" u="sng">
                <a:solidFill>
                  <a:schemeClr val="accent5">
                    <a:lumOff val="11617"/>
                  </a:schemeClr>
                </a:solidFill>
              </a:rPr>
              <a:t>we can not make the dress without the TRUE Gospel. </a:t>
            </a:r>
            <a:endParaRPr b="1" u="sng">
              <a:solidFill>
                <a:schemeClr val="accent5">
                  <a:lumOff val="11617"/>
                </a:schemeClr>
              </a:solidFill>
            </a:endParaRPr>
          </a:p>
          <a:p>
            <a:pPr>
              <a:defRPr sz="1900"/>
            </a:pPr>
            <a:r>
              <a:t> This is written to Timothy who is a pastor, and Paul is saying to use this pattern. </a:t>
            </a:r>
            <a:r>
              <a:rPr b="1" u="sng">
                <a:solidFill>
                  <a:schemeClr val="accent5">
                    <a:lumOff val="11617"/>
                  </a:schemeClr>
                </a:solidFill>
              </a:rPr>
              <a:t>Acts 2 says</a:t>
            </a:r>
            <a:r>
              <a:t> when you look at the 1st churches, they </a:t>
            </a:r>
            <a:r>
              <a:rPr b="1" u="sng">
                <a:solidFill>
                  <a:srgbClr val="FFFB00"/>
                </a:solidFill>
              </a:rPr>
              <a:t>devoted themselves to the apostles teachings! </a:t>
            </a:r>
          </a:p>
          <a:p>
            <a:pPr>
              <a:defRPr sz="1900"/>
            </a:pPr>
          </a:p>
          <a:p>
            <a:pPr>
              <a:defRPr sz="1900"/>
            </a:pPr>
            <a:r>
              <a:t>Here Paul says </a:t>
            </a:r>
            <a:r>
              <a:rPr b="1" u="sng">
                <a:solidFill>
                  <a:schemeClr val="accent6"/>
                </a:solidFill>
              </a:rPr>
              <a:t>Follow the pattern of the sound words You have heard </a:t>
            </a:r>
            <a:r>
              <a:t>from me. The teaching, the doctrine. Very important to remember that we must </a:t>
            </a:r>
            <a:r>
              <a:rPr b="1" u="sng">
                <a:solidFill>
                  <a:srgbClr val="FFFB00"/>
                </a:solidFill>
              </a:rPr>
              <a:t>follow and devote ourselves to teaching. </a:t>
            </a:r>
          </a:p>
          <a:p>
            <a:pPr>
              <a:defRPr sz="1900"/>
            </a:pPr>
          </a:p>
          <a:p>
            <a:pPr>
              <a:defRPr sz="1900"/>
            </a:pPr>
            <a:r>
              <a:t>And we’ve said this a few times, we are hearing</a:t>
            </a:r>
            <a:r>
              <a:rPr b="1" u="sng">
                <a:solidFill>
                  <a:srgbClr val="FFFB00"/>
                </a:solidFill>
              </a:rPr>
              <a:t> all around us false prophets</a:t>
            </a:r>
            <a:r>
              <a:t>, </a:t>
            </a:r>
            <a:r>
              <a:rPr b="1" u="sng">
                <a:solidFill>
                  <a:schemeClr val="accent6"/>
                </a:solidFill>
              </a:rPr>
              <a:t>cheap gospels, prosperity gospels, “feel good sermons”, “everything goes doctrine”, ‘we should love everyone the way they are sermons</a:t>
            </a:r>
            <a:r>
              <a:t>,</a:t>
            </a:r>
          </a:p>
          <a:p>
            <a:pPr>
              <a:defRPr sz="1900"/>
            </a:pPr>
            <a:r>
              <a:t>some who focus too much on the wrong things,</a:t>
            </a:r>
            <a:r>
              <a:rPr b="1" u="sng">
                <a:solidFill>
                  <a:srgbClr val="FFFB00"/>
                </a:solidFill>
              </a:rPr>
              <a:t> and they neglect Jesus, they neglect ther gospel</a:t>
            </a:r>
            <a:r>
              <a:t>. </a:t>
            </a:r>
          </a:p>
          <a:p>
            <a:pPr>
              <a:defRPr sz="1900"/>
            </a:pPr>
            <a:r>
              <a:t>Paul says </a:t>
            </a:r>
            <a:r>
              <a:rPr b="1" u="sng">
                <a:solidFill>
                  <a:srgbClr val="FFFB00"/>
                </a:solidFill>
              </a:rPr>
              <a:t>HOLD FAST to sound doctrine.</a:t>
            </a:r>
          </a:p>
          <a:p>
            <a:pPr>
              <a:defRPr sz="1900"/>
            </a:pPr>
          </a:p>
          <a:p>
            <a:pPr>
              <a:defRPr sz="1800"/>
            </a:pPr>
          </a:p>
          <a:p>
            <a:pPr>
              <a:defRPr sz="1800"/>
            </a:pPr>
          </a:p>
          <a:p>
            <a:pPr>
              <a:defRPr sz="1800"/>
            </a:pPr>
          </a:p>
          <a:p>
            <a:pPr>
              <a:defRPr sz="1800"/>
            </a:pPr>
          </a:p>
          <a:p>
            <a:pPr>
              <a:defRPr sz="1800"/>
            </a:pPr>
          </a:p>
          <a:p>
            <a:pPr>
              <a:defRPr sz="1800"/>
            </a:pPr>
          </a:p>
          <a:p>
            <a:pPr>
              <a:defRPr sz="18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a:p>
        </p:txBody>
      </p:sp>
      <p:sp>
        <p:nvSpPr>
          <p:cNvPr id="74" name="Shape 74"/>
          <p:cNvSpPr/>
          <p:nvPr>
            <p:ph type="body" sz="quarter" idx="1"/>
          </p:nvPr>
        </p:nvSpPr>
        <p:spPr>
          <a:prstGeom prst="rect">
            <a:avLst/>
          </a:prstGeom>
        </p:spPr>
        <p:txBody>
          <a:bodyPr/>
          <a:lstStyle/>
          <a:p>
            <a:pPr>
              <a:defRPr sz="2100"/>
            </a:pPr>
            <a:r>
              <a:t>Verse 11-12</a:t>
            </a:r>
          </a:p>
          <a:p>
            <a:pPr>
              <a:defRPr sz="2100"/>
            </a:pPr>
            <a:r>
              <a:t>Paul summarizes the same thing we spoke about the last week. Paul says, </a:t>
            </a:r>
            <a:r>
              <a:rPr b="1" u="sng">
                <a:solidFill>
                  <a:srgbClr val="FFFB00"/>
                </a:solidFill>
              </a:rPr>
              <a:t>“God has appointed me to do his work”</a:t>
            </a:r>
            <a:r>
              <a:t>. As we shared last week </a:t>
            </a:r>
            <a:r>
              <a:rPr b="1" u="sng">
                <a:solidFill>
                  <a:schemeClr val="accent6"/>
                </a:solidFill>
              </a:rPr>
              <a:t>we are called with this holy calling</a:t>
            </a:r>
            <a:r>
              <a:t> to </a:t>
            </a:r>
            <a:r>
              <a:rPr b="1" u="sng">
                <a:solidFill>
                  <a:srgbClr val="FFFB00"/>
                </a:solidFill>
              </a:rPr>
              <a:t>disciple the saved and evangelize the lost. </a:t>
            </a:r>
            <a:endParaRPr b="1" u="sng">
              <a:solidFill>
                <a:srgbClr val="FFFB00"/>
              </a:solidFill>
            </a:endParaRPr>
          </a:p>
          <a:p>
            <a:pPr>
              <a:defRPr sz="2100"/>
            </a:pPr>
          </a:p>
          <a:p>
            <a:pPr>
              <a:defRPr sz="2100"/>
            </a:pPr>
            <a:r>
              <a:t>This was a reminder to both Timothy and us </a:t>
            </a:r>
            <a:r>
              <a:rPr b="1" u="sng">
                <a:solidFill>
                  <a:srgbClr val="FFFB00"/>
                </a:solidFill>
              </a:rPr>
              <a:t>of our duty to faithfully proclaim the gospel</a:t>
            </a:r>
            <a:r>
              <a:t>. </a:t>
            </a:r>
          </a:p>
          <a:p>
            <a:pPr>
              <a:defRPr sz="2100"/>
            </a:pPr>
            <a:r>
              <a:rPr b="1" u="sng">
                <a:solidFill>
                  <a:schemeClr val="accent5">
                    <a:lumOff val="11617"/>
                  </a:schemeClr>
                </a:solidFill>
              </a:rPr>
              <a:t>If we don’t share it the gospel, NOBODY ELSE WILL. </a:t>
            </a:r>
            <a:endParaRPr b="1" u="sng">
              <a:solidFill>
                <a:schemeClr val="accent5">
                  <a:lumOff val="11617"/>
                </a:schemeClr>
              </a:solidFill>
            </a:endParaRPr>
          </a:p>
          <a:p>
            <a:pPr>
              <a:defRPr sz="2100"/>
            </a:pPr>
            <a:r>
              <a:t>Think about this.. </a:t>
            </a:r>
            <a:r>
              <a:rPr b="1" u="sng">
                <a:solidFill>
                  <a:schemeClr val="accent6"/>
                </a:solidFill>
              </a:rPr>
              <a:t>Nobody will experience this treasure we have found </a:t>
            </a:r>
            <a:r>
              <a:t>in Jesus, if </a:t>
            </a:r>
            <a:r>
              <a:rPr b="1" u="sng">
                <a:solidFill>
                  <a:srgbClr val="FFFB00"/>
                </a:solidFill>
              </a:rPr>
              <a:t>we don’t go and share t</a:t>
            </a:r>
            <a:r>
              <a:t>he gospel with them. They won’t know. </a:t>
            </a:r>
          </a:p>
          <a:p>
            <a:pPr>
              <a:defRPr sz="2100"/>
            </a:pPr>
          </a:p>
          <a:p>
            <a:pPr>
              <a:defRPr sz="2100"/>
            </a:pPr>
            <a:r>
              <a:t>Heralds were sent by a king to proclaim his message with his authority. We do the same every time we share the gospel. As teachers, </a:t>
            </a:r>
            <a:r>
              <a:rPr b="1" u="sng">
                <a:solidFill>
                  <a:srgbClr val="FFFB00"/>
                </a:solidFill>
              </a:rPr>
              <a:t>we explain the applications and implications of the gospel</a:t>
            </a:r>
            <a:r>
              <a:t>. We </a:t>
            </a:r>
            <a:r>
              <a:rPr b="1" u="sng">
                <a:solidFill>
                  <a:schemeClr val="accent6"/>
                </a:solidFill>
              </a:rPr>
              <a:t>help people to apply the gospel in life</a:t>
            </a:r>
            <a:r>
              <a:t>. We encourage and exhort but we also evangelize. </a:t>
            </a:r>
            <a:r>
              <a:rPr b="1" u="sng">
                <a:solidFill>
                  <a:schemeClr val="accent5">
                    <a:lumOff val="11617"/>
                  </a:schemeClr>
                </a:solidFill>
              </a:rPr>
              <a:t>Otherwise no-one will do it. </a:t>
            </a:r>
            <a:endParaRPr b="1" u="sng">
              <a:solidFill>
                <a:schemeClr val="accent5">
                  <a:lumOff val="11617"/>
                </a:schemeClr>
              </a:solidFill>
            </a:endParaRPr>
          </a:p>
          <a:p>
            <a:pPr>
              <a:defRPr sz="2100"/>
            </a:pPr>
            <a:r>
              <a:rPr b="1" u="sng">
                <a:solidFill>
                  <a:schemeClr val="accent5">
                    <a:lumOff val="11617"/>
                  </a:schemeClr>
                </a:solidFill>
              </a:rPr>
              <a:t>There’s not SUPER-Christians and small christians or LEVEL 7 Christians and level 2 Christians. Every one should share the gospel, you are the person that should share the gospel.</a:t>
            </a:r>
          </a:p>
          <a:p>
            <a:pPr>
              <a:defRPr sz="2100"/>
            </a:pPr>
            <a:endParaRPr b="1" u="sng">
              <a:solidFill>
                <a:schemeClr val="accent3"/>
              </a:solidFill>
            </a:endParaRPr>
          </a:p>
          <a:p>
            <a:pPr>
              <a:defRPr sz="2100"/>
            </a:pPr>
            <a:r>
              <a:rPr b="1" u="sng">
                <a:solidFill>
                  <a:schemeClr val="accent3"/>
                </a:solidFill>
              </a:rPr>
              <a:t>We also see in Matt 28:19 - Therefore go and make disciples of all nations, baptizing them in the name of the Father and the Son and the Holy Spirit, teaching them to obey everything I have commanded you. And remember, I am with you always, to the end of the 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p>
            <a:pPr>
              <a:defRPr sz="2100"/>
            </a:pPr>
            <a:r>
              <a:t>Verse 12-14</a:t>
            </a:r>
          </a:p>
          <a:p>
            <a:pPr>
              <a:defRPr sz="2100"/>
            </a:pPr>
          </a:p>
          <a:p>
            <a:pPr>
              <a:defRPr sz="2100"/>
            </a:pPr>
            <a:r>
              <a:t>Paul said that his </a:t>
            </a:r>
            <a:r>
              <a:rPr b="1" u="sng">
                <a:solidFill>
                  <a:srgbClr val="FFFB00"/>
                </a:solidFill>
              </a:rPr>
              <a:t>suffering for the gospel was no cause for shame</a:t>
            </a:r>
            <a:r>
              <a:t> because he knew that </a:t>
            </a:r>
            <a:r>
              <a:rPr b="1" u="sng">
                <a:solidFill>
                  <a:schemeClr val="accent6"/>
                </a:solidFill>
              </a:rPr>
              <a:t>God was able to protect what he had entrusted </a:t>
            </a:r>
            <a:r>
              <a:t>with him until that day—the day of Christ’s coming. </a:t>
            </a:r>
            <a:endParaRPr b="1" u="sng">
              <a:solidFill>
                <a:srgbClr val="FFFB00"/>
              </a:solidFill>
            </a:endParaRPr>
          </a:p>
          <a:p>
            <a:pPr>
              <a:defRPr sz="2100"/>
            </a:pPr>
            <a:endParaRPr b="1" u="sng">
              <a:solidFill>
                <a:srgbClr val="FFFB00"/>
              </a:solidFill>
            </a:endParaRPr>
          </a:p>
          <a:p>
            <a:pPr>
              <a:defRPr sz="2100"/>
            </a:pPr>
            <a:r>
              <a:t>We may almost feel, </a:t>
            </a:r>
            <a:r>
              <a:rPr b="1" u="sng">
                <a:solidFill>
                  <a:srgbClr val="FFFB00"/>
                </a:solidFill>
              </a:rPr>
              <a:t>if God will Guard</a:t>
            </a:r>
            <a:r>
              <a:t> the deposit </a:t>
            </a:r>
            <a:r>
              <a:rPr b="1" u="sng">
                <a:solidFill>
                  <a:schemeClr val="accent6"/>
                </a:solidFill>
              </a:rPr>
              <a:t>what should we do? </a:t>
            </a:r>
            <a:endParaRPr b="1" u="sng">
              <a:solidFill>
                <a:schemeClr val="accent6"/>
              </a:solidFill>
            </a:endParaRPr>
          </a:p>
          <a:p>
            <a:pPr>
              <a:defRPr sz="2100"/>
            </a:pPr>
            <a:endParaRPr b="1" u="sng">
              <a:solidFill>
                <a:schemeClr val="accent6"/>
              </a:solidFill>
            </a:endParaRPr>
          </a:p>
          <a:p>
            <a:pPr>
              <a:defRPr sz="2100"/>
            </a:pPr>
            <a:r>
              <a:rPr b="1" u="sng">
                <a:solidFill>
                  <a:schemeClr val="accent3"/>
                </a:solidFill>
              </a:rPr>
              <a:t>Phil 2:12 Therefore, my beloved, as you have always obeyed, so now, not only as in my presence but much more in my absence, work out your own salvation with fear and trembling, 13 for it is God who works in you, both to will and to work for his good pleasure.</a:t>
            </a:r>
            <a:endParaRPr b="1" u="sng">
              <a:solidFill>
                <a:schemeClr val="accent3"/>
              </a:solidFill>
            </a:endParaRPr>
          </a:p>
          <a:p>
            <a:pPr>
              <a:defRPr sz="2100"/>
            </a:pPr>
            <a:endParaRPr b="1" u="sng">
              <a:solidFill>
                <a:schemeClr val="accent3"/>
              </a:solidFill>
            </a:endParaRPr>
          </a:p>
          <a:p>
            <a:pPr>
              <a:defRPr sz="2100"/>
            </a:pPr>
            <a:r>
              <a:t>And we see here Paul saying, that we should</a:t>
            </a:r>
            <a:r>
              <a:rPr b="1" u="sng">
                <a:solidFill>
                  <a:srgbClr val="FFFB00"/>
                </a:solidFill>
              </a:rPr>
              <a:t> “work out our own salvation”</a:t>
            </a:r>
            <a:r>
              <a:t>, But </a:t>
            </a:r>
            <a:r>
              <a:rPr b="1" u="sng">
                <a:solidFill>
                  <a:srgbClr val="FFFB00"/>
                </a:solidFill>
              </a:rPr>
              <a:t>God is there with you</a:t>
            </a:r>
            <a:r>
              <a:t>. </a:t>
            </a:r>
          </a:p>
          <a:p>
            <a:pPr>
              <a:defRPr sz="2100"/>
            </a:pPr>
            <a:r>
              <a:rPr b="1" u="sng">
                <a:solidFill>
                  <a:schemeClr val="accent6"/>
                </a:solidFill>
              </a:rPr>
              <a:t>God is the one who guards</a:t>
            </a:r>
            <a:r>
              <a:t> these things. </a:t>
            </a:r>
          </a:p>
          <a:p>
            <a:pPr>
              <a:defRPr sz="2100"/>
            </a:pPr>
            <a:r>
              <a:rPr b="1" u="sng">
                <a:solidFill>
                  <a:srgbClr val="FFFB00"/>
                </a:solidFill>
              </a:rPr>
              <a:t>BUT once again,,, BECAUSE</a:t>
            </a:r>
            <a:r>
              <a:t> </a:t>
            </a:r>
            <a:r>
              <a:rPr b="1" u="sng">
                <a:solidFill>
                  <a:schemeClr val="accent6"/>
                </a:solidFill>
              </a:rPr>
              <a:t>we believe</a:t>
            </a:r>
            <a:r>
              <a:t> in Jesus, </a:t>
            </a:r>
            <a:r>
              <a:rPr b="1" u="sng">
                <a:solidFill>
                  <a:srgbClr val="FFFB00"/>
                </a:solidFill>
              </a:rPr>
              <a:t>WE will entrust what is given to us,</a:t>
            </a:r>
            <a:r>
              <a:t> </a:t>
            </a:r>
            <a:r>
              <a:rPr b="1" u="sng">
                <a:solidFill>
                  <a:schemeClr val="accent6"/>
                </a:solidFill>
              </a:rPr>
              <a:t>good works will flow </a:t>
            </a:r>
            <a:r>
              <a:t>from our life. And in this case, </a:t>
            </a:r>
            <a:r>
              <a:rPr b="1" u="sng">
                <a:solidFill>
                  <a:srgbClr val="FFFB00"/>
                </a:solidFill>
              </a:rPr>
              <a:t>guarding the good deposit and listening</a:t>
            </a:r>
            <a:r>
              <a:t> to the sound words. </a:t>
            </a:r>
          </a:p>
          <a:p>
            <a:pPr>
              <a:defRPr sz="2100"/>
            </a:pPr>
          </a:p>
          <a:p>
            <a:pPr>
              <a:defRPr sz="2100"/>
            </a:pPr>
            <a:r>
              <a:t>The word “entrusted” can be </a:t>
            </a:r>
            <a:r>
              <a:rPr b="1" u="sng">
                <a:solidFill>
                  <a:schemeClr val="accent6"/>
                </a:solidFill>
              </a:rPr>
              <a:t>translated “deposited</a:t>
            </a:r>
            <a:r>
              <a:t>.”</a:t>
            </a:r>
            <a:r>
              <a:rPr b="1" u="sng">
                <a:solidFill>
                  <a:srgbClr val="FFFB00"/>
                </a:solidFill>
              </a:rPr>
              <a:t> It was a banking term</a:t>
            </a:r>
            <a:r>
              <a:t>. Paul knew with certainty that God was the best </a:t>
            </a:r>
            <a:r>
              <a:rPr b="1" u="sng">
                <a:solidFill>
                  <a:srgbClr val="FFFB00"/>
                </a:solidFill>
              </a:rPr>
              <a:t>person to trust and invest in</a:t>
            </a:r>
            <a:r>
              <a:t>. He therefore would never </a:t>
            </a:r>
            <a:r>
              <a:rPr b="1" u="sng">
                <a:solidFill>
                  <a:srgbClr val="FFFB00"/>
                </a:solidFill>
              </a:rPr>
              <a:t>suffer ultimate loss or shame</a:t>
            </a:r>
            <a:r>
              <a:t>, and neither will we.</a:t>
            </a:r>
          </a:p>
          <a:p>
            <a:pPr>
              <a:defRPr sz="2100"/>
            </a:pPr>
            <a:r>
              <a:t>How do we entrust what is given to us? We </a:t>
            </a:r>
            <a:r>
              <a:rPr b="1" u="sng">
                <a:solidFill>
                  <a:srgbClr val="FFFB00"/>
                </a:solidFill>
              </a:rPr>
              <a:t>surrender it back to the Lor</a:t>
            </a:r>
            <a:r>
              <a:t>d and remember </a:t>
            </a:r>
            <a:r>
              <a:rPr b="1" u="sng">
                <a:solidFill>
                  <a:schemeClr val="accent6"/>
                </a:solidFill>
              </a:rPr>
              <a:t>that He is with us. </a:t>
            </a:r>
            <a:endParaRPr b="1" u="sng">
              <a:solidFill>
                <a:schemeClr val="accent6"/>
              </a:solidFill>
            </a:endParaRPr>
          </a:p>
          <a:p>
            <a:pPr>
              <a:defRPr sz="2100">
                <a:solidFill>
                  <a:schemeClr val="accent5">
                    <a:lumOff val="11617"/>
                  </a:schemeClr>
                </a:solidFill>
              </a:defRPr>
            </a:pPr>
            <a:r>
              <a:rPr b="1" u="sng"/>
              <a:t>Its like giving my 2 year old daughter the job to water the plants. What the best way she can do this. Not by herself but by asking me </a:t>
            </a:r>
          </a:p>
          <a:p>
            <a:pPr>
              <a:defRPr sz="2100"/>
            </a:pPr>
            <a:r>
              <a:rPr b="1" u="sng">
                <a:solidFill>
                  <a:srgbClr val="FFFB00"/>
                </a:solidFill>
              </a:rPr>
              <a:t>This could mean 3 things. </a:t>
            </a:r>
          </a:p>
          <a:p>
            <a:pPr marL="280736" indent="-280736">
              <a:buSzPct val="100000"/>
              <a:buAutoNum type="arabicPeriod" startAt="1"/>
              <a:defRPr sz="2100"/>
            </a:pPr>
            <a:r>
              <a:t>Paul had entrusted his life to God</a:t>
            </a:r>
          </a:p>
          <a:p>
            <a:pPr marL="280736" indent="-280736">
              <a:buSzPct val="100000"/>
              <a:buAutoNum type="arabicPeriod" startAt="1"/>
              <a:defRPr sz="2100"/>
            </a:pPr>
            <a:r>
              <a:t>Paul entrusted his work to God</a:t>
            </a:r>
          </a:p>
          <a:p>
            <a:pPr marL="280736" indent="-280736">
              <a:buSzPct val="100000"/>
              <a:buAutoNum type="arabicPeriod" startAt="1"/>
              <a:defRPr sz="2100"/>
            </a:pPr>
            <a:r>
              <a:t>Paul had entrusted the gospel to God</a:t>
            </a:r>
          </a:p>
          <a:p>
            <a:pPr>
              <a:defRPr sz="2100"/>
            </a:pPr>
          </a:p>
          <a:p>
            <a:pPr>
              <a:defRPr sz="2100"/>
            </a:pPr>
          </a:p>
          <a:p>
            <a:pPr>
              <a:defRPr sz="2100"/>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a:p>
        </p:txBody>
      </p:sp>
      <p:sp>
        <p:nvSpPr>
          <p:cNvPr id="90" name="Shape 90"/>
          <p:cNvSpPr/>
          <p:nvPr>
            <p:ph type="body" sz="quarter" idx="1"/>
          </p:nvPr>
        </p:nvSpPr>
        <p:spPr>
          <a:prstGeom prst="rect">
            <a:avLst/>
          </a:prstGeom>
        </p:spPr>
        <p:txBody>
          <a:bodyPr/>
          <a:lstStyle/>
          <a:p>
            <a:pPr>
              <a:defRPr sz="2100"/>
            </a:pPr>
            <a:r>
              <a:t>Verse 12-14</a:t>
            </a:r>
          </a:p>
          <a:p>
            <a:pPr>
              <a:defRPr sz="2100"/>
            </a:pPr>
            <a:r>
              <a:rPr b="1" u="sng">
                <a:solidFill>
                  <a:srgbClr val="FFFB00"/>
                </a:solidFill>
              </a:rPr>
              <a:t>Point nr 1</a:t>
            </a:r>
          </a:p>
          <a:p>
            <a:pPr marL="280736" indent="-280736">
              <a:buSzPct val="100000"/>
              <a:buAutoNum type="arabicPeriod" startAt="1"/>
              <a:defRPr sz="2100"/>
            </a:pPr>
            <a:r>
              <a:rPr b="1" u="sng">
                <a:solidFill>
                  <a:schemeClr val="accent6"/>
                </a:solidFill>
              </a:rPr>
              <a:t>We should entrust our lives to God</a:t>
            </a:r>
          </a:p>
          <a:p>
            <a:pPr>
              <a:defRPr sz="2100"/>
            </a:pPr>
            <a:r>
              <a:t>When people put money in a bank, they hope to not only </a:t>
            </a:r>
            <a:r>
              <a:rPr b="1" u="sng">
                <a:solidFill>
                  <a:srgbClr val="FFFB00"/>
                </a:solidFill>
              </a:rPr>
              <a:t>protect the money but also to make a profit.</a:t>
            </a:r>
            <a:r>
              <a:t> Paul may be referring to that here. </a:t>
            </a:r>
            <a:r>
              <a:rPr b="1" u="sng">
                <a:solidFill>
                  <a:schemeClr val="accent6"/>
                </a:solidFill>
              </a:rPr>
              <a:t>Christ was the best person to entrust his life with</a:t>
            </a:r>
            <a:r>
              <a:t>. Yes, other places were safer in one sense, but by </a:t>
            </a:r>
            <a:r>
              <a:rPr b="1" u="sng">
                <a:solidFill>
                  <a:srgbClr val="FFFB00"/>
                </a:solidFill>
              </a:rPr>
              <a:t>investing in Christ, he would experience God’s best</a:t>
            </a:r>
            <a:r>
              <a:t>. </a:t>
            </a:r>
          </a:p>
          <a:p>
            <a:pPr>
              <a:defRPr sz="2100"/>
            </a:pPr>
            <a:r>
              <a:t>Even</a:t>
            </a:r>
            <a:r>
              <a:rPr b="1" u="sng">
                <a:solidFill>
                  <a:srgbClr val="FFFB00"/>
                </a:solidFill>
              </a:rPr>
              <a:t> if he died, God would resurrect him</a:t>
            </a:r>
            <a:r>
              <a:t>. If he </a:t>
            </a:r>
            <a:r>
              <a:rPr b="1" u="sng">
                <a:solidFill>
                  <a:schemeClr val="accent6"/>
                </a:solidFill>
              </a:rPr>
              <a:t>didn’t die, God would continue to use his life</a:t>
            </a:r>
            <a:r>
              <a:t>. For these reasons, Paul could say, </a:t>
            </a:r>
            <a:r>
              <a:rPr b="1" u="sng">
                <a:solidFill>
                  <a:srgbClr val="FFFB00"/>
                </a:solidFill>
              </a:rPr>
              <a:t>“For to me, living is Christ and dying is gain” (Phil 1:21)</a:t>
            </a:r>
            <a:r>
              <a:t>. </a:t>
            </a:r>
          </a:p>
          <a:p>
            <a:pPr>
              <a:defRPr sz="2100"/>
            </a:pPr>
            <a:r>
              <a:t>To live means to serve and know Christ and to die is to serve and know him more. It is gain.</a:t>
            </a:r>
          </a:p>
          <a:p>
            <a:pPr>
              <a:defRPr sz="2100"/>
            </a:pPr>
          </a:p>
          <a:p>
            <a:pPr>
              <a:defRPr sz="2100"/>
            </a:pPr>
            <a:r>
              <a:t>This is true for us as well. There is</a:t>
            </a:r>
            <a:r>
              <a:rPr b="1" u="sng">
                <a:solidFill>
                  <a:srgbClr val="FFFB00"/>
                </a:solidFill>
              </a:rPr>
              <a:t> nothing better than living for Christ</a:t>
            </a:r>
            <a:r>
              <a:t> even if it leads to persecution and earthly loss. God </a:t>
            </a:r>
            <a:r>
              <a:rPr b="1" u="sng">
                <a:solidFill>
                  <a:schemeClr val="accent6"/>
                </a:solidFill>
              </a:rPr>
              <a:t>is able to make up that loss either on earth</a:t>
            </a:r>
            <a:r>
              <a:t> or in heaven. </a:t>
            </a:r>
          </a:p>
          <a:p>
            <a:pPr>
              <a:defRPr sz="2100"/>
            </a:pPr>
            <a:r>
              <a:t>The wisely invested life will be a life full of earthly and heavenly rewards.</a:t>
            </a:r>
          </a:p>
          <a:p>
            <a:pPr>
              <a:defRPr sz="2100"/>
            </a:pPr>
          </a:p>
          <a:p>
            <a:pPr>
              <a:defRPr sz="2100"/>
            </a:pPr>
            <a:r>
              <a:t> In </a:t>
            </a:r>
            <a:r>
              <a:rPr b="1" u="sng">
                <a:solidFill>
                  <a:schemeClr val="accent3"/>
                </a:solidFill>
              </a:rPr>
              <a:t>Mark 10:29–30, Christ replied,</a:t>
            </a:r>
            <a:endParaRPr b="1" u="sng">
              <a:solidFill>
                <a:schemeClr val="accent3"/>
              </a:solidFill>
            </a:endParaRPr>
          </a:p>
          <a:p>
            <a:pPr>
              <a:defRPr sz="2100"/>
            </a:pPr>
            <a:r>
              <a:rPr b="1" u="sng">
                <a:solidFill>
                  <a:schemeClr val="accent3"/>
                </a:solidFill>
              </a:rPr>
              <a:t>”I tell you the truth, there is no one who has left home or brothers or sisters or mother or father or children or fields for my sake and for the sake of the gospel who will not receive in this age a hundred times as much—homes, brothers, sisters, mothers, children, fields, all with persecutions—and in the age to come, eternal life.</a:t>
            </a:r>
          </a:p>
          <a:p>
            <a:pPr>
              <a:defRPr sz="2100"/>
            </a:pPr>
          </a:p>
          <a:p>
            <a:pPr>
              <a:defRPr sz="2100"/>
            </a:pPr>
            <a:r>
              <a:t>The</a:t>
            </a:r>
            <a:r>
              <a:rPr b="1" u="sng">
                <a:solidFill>
                  <a:srgbClr val="FFFB00"/>
                </a:solidFill>
              </a:rPr>
              <a:t> reward for investing our lives in Christ</a:t>
            </a:r>
            <a:r>
              <a:t> includes open homes, new family members, new lands to serve, persecution, and eternal life. But with these persecutions for the faith, there will be</a:t>
            </a:r>
            <a:r>
              <a:rPr b="1" u="sng">
                <a:solidFill>
                  <a:schemeClr val="accent6"/>
                </a:solidFill>
              </a:rPr>
              <a:t> great heavenly reward</a:t>
            </a:r>
            <a:r>
              <a:t> as taught in the Beatitudes (Matt 5:10-12).</a:t>
            </a:r>
          </a:p>
          <a:p>
            <a:pPr>
              <a:defRPr sz="2100"/>
            </a:pPr>
          </a:p>
          <a:p>
            <a:pPr>
              <a:defRPr sz="2100"/>
            </a:pPr>
          </a:p>
          <a:p>
            <a:pPr>
              <a:defRPr sz="21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 Id="rId4"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1:11-18</a:t>
            </a:r>
          </a:p>
        </p:txBody>
      </p:sp>
      <p:sp>
        <p:nvSpPr>
          <p:cNvPr id="24" name="Concerns for Pastoral Ministry…"/>
          <p:cNvSpPr txBox="1"/>
          <p:nvPr/>
        </p:nvSpPr>
        <p:spPr>
          <a:xfrm>
            <a:off x="1115327" y="4962148"/>
            <a:ext cx="9961346"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Stay Faithful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Group"/>
          <p:cNvGrpSpPr/>
          <p:nvPr/>
        </p:nvGrpSpPr>
        <p:grpSpPr>
          <a:xfrm>
            <a:off x="-2" y="-9525"/>
            <a:ext cx="12192002" cy="6867525"/>
            <a:chOff x="0" y="0"/>
            <a:chExt cx="12192001" cy="6867525"/>
          </a:xfrm>
        </p:grpSpPr>
        <p:pic>
          <p:nvPicPr>
            <p:cNvPr id="9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9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9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90996" y="1332734"/>
            <a:ext cx="11610008" cy="50552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4100">
                <a:solidFill>
                  <a:srgbClr val="FFFFFF"/>
                </a:solidFill>
                <a:latin typeface="Helvetica Neue"/>
                <a:ea typeface="Helvetica Neue"/>
                <a:cs typeface="Helvetica Neue"/>
                <a:sym typeface="Helvetica Neue"/>
              </a:defRPr>
            </a:lvl1pPr>
          </a:lstStyle>
          <a:p>
            <a:pPr/>
            <a:r>
              <a:t>11 for which I was appointed a preacher and apostle and teacher, 12 which is why I suffer as I do. But I am not ashamed, for I know whom I have believed, and I am convinced that he is able to guard until that day what has been entrusted to me. 13 Follow the pattern of the sound words that you have heard from me, in the faith and love that are in Christ Jesus.</a:t>
            </a:r>
          </a:p>
        </p:txBody>
      </p:sp>
      <p:sp>
        <p:nvSpPr>
          <p:cNvPr id="96"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2" name="Group"/>
          <p:cNvGrpSpPr/>
          <p:nvPr/>
        </p:nvGrpSpPr>
        <p:grpSpPr>
          <a:xfrm>
            <a:off x="-2" y="-9525"/>
            <a:ext cx="12192002" cy="6867525"/>
            <a:chOff x="0" y="0"/>
            <a:chExt cx="12192001" cy="6867525"/>
          </a:xfrm>
        </p:grpSpPr>
        <p:pic>
          <p:nvPicPr>
            <p:cNvPr id="10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0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03" name="1 Tim 1:3-7"/>
          <p:cNvSpPr txBox="1"/>
          <p:nvPr/>
        </p:nvSpPr>
        <p:spPr>
          <a:xfrm>
            <a:off x="525020" y="491601"/>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Be Faithful</a:t>
            </a:r>
          </a:p>
        </p:txBody>
      </p:sp>
      <p:sp>
        <p:nvSpPr>
          <p:cNvPr id="104" name="Is your goal to love God and people more?…"/>
          <p:cNvSpPr txBox="1"/>
          <p:nvPr/>
        </p:nvSpPr>
        <p:spPr>
          <a:xfrm>
            <a:off x="480844" y="1572407"/>
            <a:ext cx="10973377" cy="789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74842" indent="-574842" defTabSz="2239961">
              <a:buSzPct val="100000"/>
              <a:buAutoNum type="arabicPeriod" startAt="1"/>
              <a:defRPr sz="4600">
                <a:solidFill>
                  <a:srgbClr val="FFFFFF"/>
                </a:solidFill>
                <a:latin typeface="Trade Gothic LT Std"/>
                <a:ea typeface="Trade Gothic LT Std"/>
                <a:cs typeface="Trade Gothic LT Std"/>
                <a:sym typeface="Trade Gothic LT Std"/>
              </a:defRPr>
            </a:lvl1pPr>
          </a:lstStyle>
          <a:p>
            <a:pPr/>
            <a:r>
              <a:t>Invest your life fully with God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0" name="Group"/>
          <p:cNvGrpSpPr/>
          <p:nvPr/>
        </p:nvGrpSpPr>
        <p:grpSpPr>
          <a:xfrm>
            <a:off x="-2" y="-9525"/>
            <a:ext cx="12192002" cy="6867525"/>
            <a:chOff x="0" y="0"/>
            <a:chExt cx="12192001" cy="6867525"/>
          </a:xfrm>
        </p:grpSpPr>
        <p:pic>
          <p:nvPicPr>
            <p:cNvPr id="10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0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1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90996" y="4409566"/>
            <a:ext cx="11610008" cy="2263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3600">
                <a:solidFill>
                  <a:srgbClr val="FFFFFF"/>
                </a:solidFill>
                <a:latin typeface="Helvetica Neue"/>
                <a:ea typeface="Helvetica Neue"/>
                <a:cs typeface="Helvetica Neue"/>
                <a:sym typeface="Helvetica Neue"/>
              </a:defRPr>
            </a:lvl1pPr>
          </a:lstStyle>
          <a:p>
            <a:pPr/>
            <a:r>
              <a:t>13 Follow the pattern of the sound words that you have heard from me, in the faith and love that are in Christ Jesus. 14 By the Holy Spirit who dwells within us, guard the good deposit entrusted to you. </a:t>
            </a:r>
          </a:p>
        </p:txBody>
      </p:sp>
      <p:sp>
        <p:nvSpPr>
          <p:cNvPr id="112" name="1 Tim 1:3-7"/>
          <p:cNvSpPr txBox="1"/>
          <p:nvPr/>
        </p:nvSpPr>
        <p:spPr>
          <a:xfrm>
            <a:off x="339668" y="3661109"/>
            <a:ext cx="7180899"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42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
        <p:nvSpPr>
          <p:cNvPr id="113" name="1 Tim 1:3-7"/>
          <p:cNvSpPr txBox="1"/>
          <p:nvPr/>
        </p:nvSpPr>
        <p:spPr>
          <a:xfrm>
            <a:off x="525020" y="491601"/>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Be Faithful</a:t>
            </a:r>
          </a:p>
        </p:txBody>
      </p:sp>
      <p:sp>
        <p:nvSpPr>
          <p:cNvPr id="114" name="Is your goal to love God and people more?…"/>
          <p:cNvSpPr txBox="1"/>
          <p:nvPr/>
        </p:nvSpPr>
        <p:spPr>
          <a:xfrm>
            <a:off x="480844" y="1572407"/>
            <a:ext cx="10973377" cy="1488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2" indent="-574842" defTabSz="2239961">
              <a:buSzPct val="100000"/>
              <a:buAutoNum type="arabicPeriod" startAt="1"/>
              <a:defRPr sz="4600">
                <a:solidFill>
                  <a:srgbClr val="FFFFFF"/>
                </a:solidFill>
                <a:latin typeface="Trade Gothic LT Std"/>
                <a:ea typeface="Trade Gothic LT Std"/>
                <a:cs typeface="Trade Gothic LT Std"/>
                <a:sym typeface="Trade Gothic LT Std"/>
              </a:defRPr>
            </a:pPr>
            <a:r>
              <a:t>Invest your life fully with God</a:t>
            </a:r>
          </a:p>
          <a:p>
            <a:pPr marL="574842" indent="-574842" defTabSz="2239961">
              <a:buSzPct val="100000"/>
              <a:buAutoNum type="arabicPeriod" startAt="1"/>
              <a:defRPr sz="4600">
                <a:solidFill>
                  <a:srgbClr val="FFFFFF"/>
                </a:solidFill>
                <a:latin typeface="Trade Gothic LT Std"/>
                <a:ea typeface="Trade Gothic LT Std"/>
                <a:cs typeface="Trade Gothic LT Std"/>
                <a:sym typeface="Trade Gothic LT Std"/>
              </a:defRPr>
            </a:pPr>
            <a:r>
              <a:t>Follow a pattern of sound teaching</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0" name="Group"/>
          <p:cNvGrpSpPr/>
          <p:nvPr/>
        </p:nvGrpSpPr>
        <p:grpSpPr>
          <a:xfrm>
            <a:off x="-2" y="-9525"/>
            <a:ext cx="12192002" cy="6867525"/>
            <a:chOff x="0" y="0"/>
            <a:chExt cx="12192001" cy="6867525"/>
          </a:xfrm>
        </p:grpSpPr>
        <p:pic>
          <p:nvPicPr>
            <p:cNvPr id="11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1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2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90996" y="1332734"/>
            <a:ext cx="11610008" cy="31883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4100">
                <a:solidFill>
                  <a:srgbClr val="FFFFFF"/>
                </a:solidFill>
                <a:latin typeface="Helvetica Neue"/>
                <a:ea typeface="Helvetica Neue"/>
                <a:cs typeface="Helvetica Neue"/>
                <a:sym typeface="Helvetica Neue"/>
              </a:defRPr>
            </a:lvl1pPr>
          </a:lstStyle>
          <a:p>
            <a:pPr/>
            <a:r>
              <a:t>13 Follow the pattern of the sound words that you have heard from me, in the faith and love that are in Christ Jesus. 14 By the Holy Spirit who dwells within us, guard the good deposit entrusted to you. </a:t>
            </a:r>
          </a:p>
        </p:txBody>
      </p:sp>
      <p:sp>
        <p:nvSpPr>
          <p:cNvPr id="122"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8" name="Group"/>
          <p:cNvGrpSpPr/>
          <p:nvPr/>
        </p:nvGrpSpPr>
        <p:grpSpPr>
          <a:xfrm>
            <a:off x="-2" y="-9525"/>
            <a:ext cx="12192002" cy="6867525"/>
            <a:chOff x="0" y="0"/>
            <a:chExt cx="12192001" cy="6867525"/>
          </a:xfrm>
        </p:grpSpPr>
        <p:pic>
          <p:nvPicPr>
            <p:cNvPr id="12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2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2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90996" y="1332734"/>
            <a:ext cx="11610008" cy="31883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4100">
                <a:solidFill>
                  <a:srgbClr val="FFFFFF"/>
                </a:solidFill>
                <a:latin typeface="Helvetica Neue"/>
                <a:ea typeface="Helvetica Neue"/>
                <a:cs typeface="Helvetica Neue"/>
                <a:sym typeface="Helvetica Neue"/>
              </a:defRPr>
            </a:lvl1pPr>
          </a:lstStyle>
          <a:p>
            <a:pPr/>
            <a:r>
              <a:t>13 Follow the pattern of the sound words that you have heard from me, in the faith and love that are in Christ Jesus. 14 By the Holy Spirit who dwells within us, guard the good deposit entrusted to you. </a:t>
            </a:r>
          </a:p>
        </p:txBody>
      </p:sp>
      <p:sp>
        <p:nvSpPr>
          <p:cNvPr id="130"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6" name="Group"/>
          <p:cNvGrpSpPr/>
          <p:nvPr/>
        </p:nvGrpSpPr>
        <p:grpSpPr>
          <a:xfrm>
            <a:off x="-2" y="-9525"/>
            <a:ext cx="12192002" cy="6867525"/>
            <a:chOff x="0" y="0"/>
            <a:chExt cx="12192001" cy="6867525"/>
          </a:xfrm>
        </p:grpSpPr>
        <p:pic>
          <p:nvPicPr>
            <p:cNvPr id="13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3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3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90996" y="1332734"/>
            <a:ext cx="11610008" cy="31883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4100">
                <a:solidFill>
                  <a:srgbClr val="FFFFFF"/>
                </a:solidFill>
                <a:latin typeface="Helvetica Neue"/>
                <a:ea typeface="Helvetica Neue"/>
                <a:cs typeface="Helvetica Neue"/>
                <a:sym typeface="Helvetica Neue"/>
              </a:defRPr>
            </a:lvl1pPr>
          </a:lstStyle>
          <a:p>
            <a:pPr/>
            <a:r>
              <a:t>13 Follow the pattern of the sound words that you have heard from me, in the faith and love that are in Christ Jesus. 14 By the Holy Spirit who dwells within us, guard the good deposit entrusted to you. </a:t>
            </a:r>
          </a:p>
        </p:txBody>
      </p:sp>
      <p:sp>
        <p:nvSpPr>
          <p:cNvPr id="138"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4" name="Group"/>
          <p:cNvGrpSpPr/>
          <p:nvPr/>
        </p:nvGrpSpPr>
        <p:grpSpPr>
          <a:xfrm>
            <a:off x="-2" y="-9525"/>
            <a:ext cx="12192002" cy="6867525"/>
            <a:chOff x="0" y="0"/>
            <a:chExt cx="12192001" cy="6867525"/>
          </a:xfrm>
        </p:grpSpPr>
        <p:pic>
          <p:nvPicPr>
            <p:cNvPr id="14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4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4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90996" y="1332734"/>
            <a:ext cx="11610008" cy="31883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4100">
                <a:solidFill>
                  <a:srgbClr val="FFFFFF"/>
                </a:solidFill>
                <a:latin typeface="Helvetica Neue"/>
                <a:ea typeface="Helvetica Neue"/>
                <a:cs typeface="Helvetica Neue"/>
                <a:sym typeface="Helvetica Neue"/>
              </a:defRPr>
            </a:lvl1pPr>
          </a:lstStyle>
          <a:p>
            <a:pPr/>
            <a:r>
              <a:t>13 Follow the pattern of the sound words that you have heard from me, in the faith and love that are in Christ Jesus. 14 By the Holy Spirit who dwells within us, guard the good deposit entrusted to you. </a:t>
            </a:r>
          </a:p>
        </p:txBody>
      </p:sp>
      <p:sp>
        <p:nvSpPr>
          <p:cNvPr id="146"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2" name="Group"/>
          <p:cNvGrpSpPr/>
          <p:nvPr/>
        </p:nvGrpSpPr>
        <p:grpSpPr>
          <a:xfrm>
            <a:off x="-2" y="-9525"/>
            <a:ext cx="12192002" cy="6867525"/>
            <a:chOff x="0" y="0"/>
            <a:chExt cx="12192001" cy="6867525"/>
          </a:xfrm>
        </p:grpSpPr>
        <p:pic>
          <p:nvPicPr>
            <p:cNvPr id="15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5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53"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90996" y="1332734"/>
            <a:ext cx="11610008" cy="31883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4100">
                <a:solidFill>
                  <a:srgbClr val="FFFFFF"/>
                </a:solidFill>
                <a:latin typeface="Helvetica Neue"/>
                <a:ea typeface="Helvetica Neue"/>
                <a:cs typeface="Helvetica Neue"/>
                <a:sym typeface="Helvetica Neue"/>
              </a:defRPr>
            </a:lvl1pPr>
          </a:lstStyle>
          <a:p>
            <a:pPr/>
            <a:r>
              <a:t>13 Follow the pattern of the sound words that you have heard from me, in the faith and love that are in Christ Jesus. 14 By the Holy Spirit who dwells within us, guard the good deposit entrusted to you. </a:t>
            </a:r>
          </a:p>
        </p:txBody>
      </p:sp>
      <p:sp>
        <p:nvSpPr>
          <p:cNvPr id="154"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0" name="Group"/>
          <p:cNvGrpSpPr/>
          <p:nvPr/>
        </p:nvGrpSpPr>
        <p:grpSpPr>
          <a:xfrm>
            <a:off x="-2" y="-9525"/>
            <a:ext cx="12192002" cy="6867525"/>
            <a:chOff x="0" y="0"/>
            <a:chExt cx="12192001" cy="6867525"/>
          </a:xfrm>
        </p:grpSpPr>
        <p:pic>
          <p:nvPicPr>
            <p:cNvPr id="15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5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6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90996" y="1332734"/>
            <a:ext cx="11610008" cy="31883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4100">
                <a:solidFill>
                  <a:srgbClr val="FFFFFF"/>
                </a:solidFill>
                <a:latin typeface="Helvetica Neue"/>
                <a:ea typeface="Helvetica Neue"/>
                <a:cs typeface="Helvetica Neue"/>
                <a:sym typeface="Helvetica Neue"/>
              </a:defRPr>
            </a:lvl1pPr>
          </a:lstStyle>
          <a:p>
            <a:pPr/>
            <a:r>
              <a:t>13 Follow the pattern of the sound words that you have heard from me, in the faith and love that are in Christ Jesus. 14 By the Holy Spirit who dwells within us, guard the good deposit entrusted to you. </a:t>
            </a:r>
          </a:p>
        </p:txBody>
      </p:sp>
      <p:sp>
        <p:nvSpPr>
          <p:cNvPr id="162"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8" name="Group"/>
          <p:cNvGrpSpPr/>
          <p:nvPr/>
        </p:nvGrpSpPr>
        <p:grpSpPr>
          <a:xfrm>
            <a:off x="-2" y="-9525"/>
            <a:ext cx="12192002" cy="6867525"/>
            <a:chOff x="0" y="0"/>
            <a:chExt cx="12192001" cy="6867525"/>
          </a:xfrm>
        </p:grpSpPr>
        <p:pic>
          <p:nvPicPr>
            <p:cNvPr id="16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6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6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90996" y="1332734"/>
            <a:ext cx="11610008" cy="31883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4100">
                <a:solidFill>
                  <a:srgbClr val="FFFFFF"/>
                </a:solidFill>
                <a:latin typeface="Helvetica Neue"/>
                <a:ea typeface="Helvetica Neue"/>
                <a:cs typeface="Helvetica Neue"/>
                <a:sym typeface="Helvetica Neue"/>
              </a:defRPr>
            </a:lvl1pPr>
          </a:lstStyle>
          <a:p>
            <a:pPr/>
            <a:r>
              <a:t>13 Follow the pattern of the sound words that you have heard from me, in the faith and love that are in Christ Jesus. 14 By the Holy Spirit who dwells within us, guard the good deposit entrusted to you. </a:t>
            </a:r>
          </a:p>
        </p:txBody>
      </p:sp>
      <p:sp>
        <p:nvSpPr>
          <p:cNvPr id="170"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3288" y="-1"/>
            <a:ext cx="13107200" cy="8013249"/>
            <a:chOff x="0" y="0"/>
            <a:chExt cx="13107199" cy="8013247"/>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9"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31"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1:11-18</a:t>
            </a:r>
          </a:p>
        </p:txBody>
      </p:sp>
      <p:sp>
        <p:nvSpPr>
          <p:cNvPr id="32" name="Concerns for Pastoral Ministry…"/>
          <p:cNvSpPr txBox="1"/>
          <p:nvPr/>
        </p:nvSpPr>
        <p:spPr>
          <a:xfrm>
            <a:off x="1115327" y="4962148"/>
            <a:ext cx="9961346"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Stay Faithful</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6" name="Group"/>
          <p:cNvGrpSpPr/>
          <p:nvPr/>
        </p:nvGrpSpPr>
        <p:grpSpPr>
          <a:xfrm>
            <a:off x="-2" y="-9525"/>
            <a:ext cx="12192002" cy="6867525"/>
            <a:chOff x="0" y="0"/>
            <a:chExt cx="12192001" cy="6867525"/>
          </a:xfrm>
        </p:grpSpPr>
        <p:pic>
          <p:nvPicPr>
            <p:cNvPr id="17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7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7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954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4000">
                <a:solidFill>
                  <a:srgbClr val="FFFFFF"/>
                </a:solidFill>
                <a:latin typeface="Helvetica Neue"/>
                <a:ea typeface="Helvetica Neue"/>
                <a:cs typeface="Helvetica Neue"/>
                <a:sym typeface="Helvetica Neue"/>
              </a:defRPr>
            </a:lvl1pPr>
          </a:lstStyle>
          <a:p>
            <a:pPr/>
            <a:r>
              <a:t>14 By the Holy Spirit who dwells within us, guard the good deposit entrusted to you. 15 You are aware that all who are in Asia turned away from me, among whom are Phygelus and Hermogenes. 16 May the Lord grant mercy to the household of Onesiphorus, for he often refreshed me and was not ashamed of my chains, </a:t>
            </a:r>
          </a:p>
        </p:txBody>
      </p:sp>
      <p:sp>
        <p:nvSpPr>
          <p:cNvPr id="178"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4" name="Image Gallery"/>
          <p:cNvGrpSpPr/>
          <p:nvPr/>
        </p:nvGrpSpPr>
        <p:grpSpPr>
          <a:xfrm>
            <a:off x="-56968" y="-16253"/>
            <a:ext cx="12305937" cy="7476533"/>
            <a:chOff x="0" y="0"/>
            <a:chExt cx="12305936" cy="7476532"/>
          </a:xfrm>
        </p:grpSpPr>
        <p:pic>
          <p:nvPicPr>
            <p:cNvPr id="182"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83"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85" name="1 Tim 1:3-7"/>
          <p:cNvSpPr txBox="1"/>
          <p:nvPr/>
        </p:nvSpPr>
        <p:spPr>
          <a:xfrm>
            <a:off x="525020" y="491601"/>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Be Faithful</a:t>
            </a:r>
          </a:p>
        </p:txBody>
      </p:sp>
      <p:sp>
        <p:nvSpPr>
          <p:cNvPr id="186" name="Is your goal to love God and people more?…"/>
          <p:cNvSpPr txBox="1"/>
          <p:nvPr/>
        </p:nvSpPr>
        <p:spPr>
          <a:xfrm>
            <a:off x="480844" y="1572407"/>
            <a:ext cx="10973377" cy="1488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2" indent="-574842" defTabSz="2239961">
              <a:buSzPct val="100000"/>
              <a:buAutoNum type="arabicPeriod" startAt="1"/>
              <a:defRPr sz="4600">
                <a:solidFill>
                  <a:srgbClr val="FFFFFF"/>
                </a:solidFill>
                <a:latin typeface="Trade Gothic LT Std"/>
                <a:ea typeface="Trade Gothic LT Std"/>
                <a:cs typeface="Trade Gothic LT Std"/>
                <a:sym typeface="Trade Gothic LT Std"/>
              </a:defRPr>
            </a:pPr>
            <a:r>
              <a:t>Invest your life fully with God</a:t>
            </a:r>
          </a:p>
          <a:p>
            <a:pPr marL="574842" indent="-574842" defTabSz="2239961">
              <a:buSzPct val="100000"/>
              <a:buAutoNum type="arabicPeriod" startAt="1"/>
              <a:defRPr sz="4600">
                <a:solidFill>
                  <a:srgbClr val="FFFFFF"/>
                </a:solidFill>
                <a:latin typeface="Trade Gothic LT Std"/>
                <a:ea typeface="Trade Gothic LT Std"/>
                <a:cs typeface="Trade Gothic LT Std"/>
                <a:sym typeface="Trade Gothic LT Std"/>
              </a:defRPr>
            </a:pPr>
            <a:r>
              <a:t>Follow a pattern of sound teaching</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2" name="Image Gallery"/>
          <p:cNvGrpSpPr/>
          <p:nvPr/>
        </p:nvGrpSpPr>
        <p:grpSpPr>
          <a:xfrm>
            <a:off x="-56968" y="-16253"/>
            <a:ext cx="12305937" cy="7476533"/>
            <a:chOff x="0" y="0"/>
            <a:chExt cx="12305936" cy="7476532"/>
          </a:xfrm>
        </p:grpSpPr>
        <p:pic>
          <p:nvPicPr>
            <p:cNvPr id="190"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91"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93" name="Prayer Points"/>
          <p:cNvSpPr txBox="1"/>
          <p:nvPr/>
        </p:nvSpPr>
        <p:spPr>
          <a:xfrm>
            <a:off x="382744" y="330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Prayer Points</a:t>
            </a:r>
          </a:p>
        </p:txBody>
      </p:sp>
      <p:sp>
        <p:nvSpPr>
          <p:cNvPr id="194" name="Is your goal to love God and people more?…"/>
          <p:cNvSpPr txBox="1"/>
          <p:nvPr/>
        </p:nvSpPr>
        <p:spPr>
          <a:xfrm>
            <a:off x="882131" y="1429753"/>
            <a:ext cx="10427737" cy="313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Pray for each other to surrender all areas to God in life</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Pray for your quiet time, specifically studying God’s word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2" y="-9525"/>
            <a:ext cx="12192002" cy="6867525"/>
            <a:chOff x="0" y="0"/>
            <a:chExt cx="12192001" cy="6867525"/>
          </a:xfrm>
        </p:grpSpPr>
        <p:pic>
          <p:nvPicPr>
            <p:cNvPr id="3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3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90996" y="1332734"/>
            <a:ext cx="11610008" cy="50552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4100">
                <a:solidFill>
                  <a:srgbClr val="FFFFFF"/>
                </a:solidFill>
                <a:latin typeface="Helvetica Neue"/>
                <a:ea typeface="Helvetica Neue"/>
                <a:cs typeface="Helvetica Neue"/>
                <a:sym typeface="Helvetica Neue"/>
              </a:defRPr>
            </a:lvl1pPr>
          </a:lstStyle>
          <a:p>
            <a:pPr/>
            <a:r>
              <a:t>11 for which I was appointed a preacher and apostle and teacher, 12 which is why I suffer as I do. But I am not ashamed, for I know whom I have believed, and I am convinced that he is able to guard until that day what has been entrusted to me. 13 Follow the pattern of the sound words that you have heard from me, in the faith and love that are in Christ Jesus.</a:t>
            </a:r>
          </a:p>
        </p:txBody>
      </p:sp>
      <p:sp>
        <p:nvSpPr>
          <p:cNvPr id="40"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2" y="-9525"/>
            <a:ext cx="12192002" cy="6867525"/>
            <a:chOff x="0" y="0"/>
            <a:chExt cx="12192001" cy="6867525"/>
          </a:xfrm>
        </p:grpSpPr>
        <p:pic>
          <p:nvPicPr>
            <p:cNvPr id="4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4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4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954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4000">
                <a:solidFill>
                  <a:srgbClr val="FFFFFF"/>
                </a:solidFill>
                <a:latin typeface="Helvetica Neue"/>
                <a:ea typeface="Helvetica Neue"/>
                <a:cs typeface="Helvetica Neue"/>
                <a:sym typeface="Helvetica Neue"/>
              </a:defRPr>
            </a:lvl1pPr>
          </a:lstStyle>
          <a:p>
            <a:pPr/>
            <a:r>
              <a:t>14 By the Holy Spirit who dwells within us, guard the good deposit entrusted to you. 15 You are aware that all who are in Asia turned away from me, among whom are Phygelus and Hermogenes. 16 May the Lord grant mercy to the household of Onesiphorus, for he often refreshed me and was not ashamed of my chains, </a:t>
            </a:r>
          </a:p>
        </p:txBody>
      </p:sp>
      <p:sp>
        <p:nvSpPr>
          <p:cNvPr id="48"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 name="Group"/>
          <p:cNvGrpSpPr/>
          <p:nvPr/>
        </p:nvGrpSpPr>
        <p:grpSpPr>
          <a:xfrm>
            <a:off x="-2" y="-9525"/>
            <a:ext cx="12192002" cy="6867525"/>
            <a:chOff x="0" y="0"/>
            <a:chExt cx="12192001" cy="6867525"/>
          </a:xfrm>
        </p:grpSpPr>
        <p:pic>
          <p:nvPicPr>
            <p:cNvPr id="5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5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33400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600"/>
              </a:spcBef>
              <a:defRPr sz="4300">
                <a:solidFill>
                  <a:srgbClr val="FFFFFF"/>
                </a:solidFill>
                <a:latin typeface="Helvetica Neue"/>
                <a:ea typeface="Helvetica Neue"/>
                <a:cs typeface="Helvetica Neue"/>
                <a:sym typeface="Helvetica Neue"/>
              </a:defRPr>
            </a:pPr>
            <a:r>
              <a:rPr b="1"/>
              <a:t>17 </a:t>
            </a:r>
            <a:r>
              <a:t>but when he arrived in Rome he searched for me earnestly and found me— </a:t>
            </a:r>
            <a:r>
              <a:rPr b="1"/>
              <a:t>18 </a:t>
            </a:r>
            <a:r>
              <a:t>may the Lord grant him to find mercy from the Lord on that day!—and you well know all the service he rendered at Ephesus.</a:t>
            </a:r>
          </a:p>
        </p:txBody>
      </p:sp>
      <p:sp>
        <p:nvSpPr>
          <p:cNvPr id="56"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 name="Group"/>
          <p:cNvGrpSpPr/>
          <p:nvPr/>
        </p:nvGrpSpPr>
        <p:grpSpPr>
          <a:xfrm>
            <a:off x="-3288" y="-1"/>
            <a:ext cx="13107200" cy="8013249"/>
            <a:chOff x="0" y="0"/>
            <a:chExt cx="13107199" cy="8013247"/>
          </a:xfrm>
        </p:grpSpPr>
        <p:pic>
          <p:nvPicPr>
            <p:cNvPr id="6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6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6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1:11-18</a:t>
            </a:r>
          </a:p>
        </p:txBody>
      </p:sp>
      <p:sp>
        <p:nvSpPr>
          <p:cNvPr id="64" name="Concerns for Pastoral Ministry…"/>
          <p:cNvSpPr txBox="1"/>
          <p:nvPr/>
        </p:nvSpPr>
        <p:spPr>
          <a:xfrm>
            <a:off x="1115327" y="4962148"/>
            <a:ext cx="9961346"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Stay Faithful</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Group"/>
          <p:cNvGrpSpPr/>
          <p:nvPr/>
        </p:nvGrpSpPr>
        <p:grpSpPr>
          <a:xfrm>
            <a:off x="-2" y="-9525"/>
            <a:ext cx="12192002" cy="6867525"/>
            <a:chOff x="0" y="0"/>
            <a:chExt cx="12192001" cy="6867525"/>
          </a:xfrm>
        </p:grpSpPr>
        <p:pic>
          <p:nvPicPr>
            <p:cNvPr id="6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90996" y="1332734"/>
            <a:ext cx="11610008" cy="50552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4100">
                <a:solidFill>
                  <a:srgbClr val="FFFFFF"/>
                </a:solidFill>
                <a:latin typeface="Helvetica Neue"/>
                <a:ea typeface="Helvetica Neue"/>
                <a:cs typeface="Helvetica Neue"/>
                <a:sym typeface="Helvetica Neue"/>
              </a:defRPr>
            </a:lvl1pPr>
          </a:lstStyle>
          <a:p>
            <a:pPr/>
            <a:r>
              <a:t>11 for which I was appointed a preacher and apostle and teacher, 12 which is why I suffer as I do. But I am not ashamed, for I know whom I have believed, and I am convinced that he is able to guard until that day what has been entrusted to me. 13 Follow the pattern of the sound words that you have heard from me, in the faith and love that are in Christ Jesus.</a:t>
            </a:r>
          </a:p>
        </p:txBody>
      </p:sp>
      <p:sp>
        <p:nvSpPr>
          <p:cNvPr id="72"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Group"/>
          <p:cNvGrpSpPr/>
          <p:nvPr/>
        </p:nvGrpSpPr>
        <p:grpSpPr>
          <a:xfrm>
            <a:off x="-2" y="-9525"/>
            <a:ext cx="12192002" cy="6867525"/>
            <a:chOff x="0" y="0"/>
            <a:chExt cx="12192001" cy="6867525"/>
          </a:xfrm>
        </p:grpSpPr>
        <p:pic>
          <p:nvPicPr>
            <p:cNvPr id="7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90996" y="1332734"/>
            <a:ext cx="11610008" cy="50933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600"/>
              </a:spcBef>
              <a:defRPr sz="4100">
                <a:solidFill>
                  <a:srgbClr val="FFFFFF"/>
                </a:solidFill>
                <a:latin typeface="Helvetica Neue"/>
                <a:ea typeface="Helvetica Neue"/>
                <a:cs typeface="Helvetica Neue"/>
                <a:sym typeface="Helvetica Neue"/>
              </a:defRPr>
            </a:pPr>
            <a:r>
              <a:t>11 for which I was appointed a preacher and apostle and teacher, 12 which is why I suffer as I do. But I am not ashamed, for I know whom I have believed, </a:t>
            </a:r>
            <a:r>
              <a:rPr b="1" u="sng"/>
              <a:t>and I am convinced that he is able to guard until that day what has been entrusted to me. </a:t>
            </a:r>
            <a:r>
              <a:t>13 Follow the pattern of the sound words that you have heard from me, in the faith and love that are in Christ Jesus.</a:t>
            </a:r>
          </a:p>
        </p:txBody>
      </p:sp>
      <p:sp>
        <p:nvSpPr>
          <p:cNvPr id="80" name="1 Tim 1:3-7"/>
          <p:cNvSpPr txBox="1"/>
          <p:nvPr/>
        </p:nvSpPr>
        <p:spPr>
          <a:xfrm>
            <a:off x="339668" y="28771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1:11-18</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6" name="Group"/>
          <p:cNvGrpSpPr/>
          <p:nvPr/>
        </p:nvGrpSpPr>
        <p:grpSpPr>
          <a:xfrm>
            <a:off x="-2" y="-9525"/>
            <a:ext cx="12192002" cy="6867525"/>
            <a:chOff x="0" y="0"/>
            <a:chExt cx="12192001" cy="6867525"/>
          </a:xfrm>
        </p:grpSpPr>
        <p:pic>
          <p:nvPicPr>
            <p:cNvPr id="8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8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87" name="1 Tim 1:3-7"/>
          <p:cNvSpPr txBox="1"/>
          <p:nvPr/>
        </p:nvSpPr>
        <p:spPr>
          <a:xfrm>
            <a:off x="525020" y="491601"/>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Be Faithful</a:t>
            </a:r>
          </a:p>
        </p:txBody>
      </p:sp>
      <p:sp>
        <p:nvSpPr>
          <p:cNvPr id="88" name="Is your goal to love God and people more?…"/>
          <p:cNvSpPr txBox="1"/>
          <p:nvPr/>
        </p:nvSpPr>
        <p:spPr>
          <a:xfrm>
            <a:off x="480844" y="1572407"/>
            <a:ext cx="10973377" cy="789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74842" indent="-574842" defTabSz="2239961">
              <a:buSzPct val="100000"/>
              <a:buAutoNum type="arabicPeriod" startAt="1"/>
              <a:defRPr sz="4600">
                <a:solidFill>
                  <a:srgbClr val="FFFFFF"/>
                </a:solidFill>
                <a:latin typeface="Trade Gothic LT Std"/>
                <a:ea typeface="Trade Gothic LT Std"/>
                <a:cs typeface="Trade Gothic LT Std"/>
                <a:sym typeface="Trade Gothic LT Std"/>
              </a:defRPr>
            </a:lvl1pPr>
          </a:lstStyle>
          <a:p>
            <a:pPr/>
            <a:r>
              <a:t>Invest your life fully with God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