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2.jpeg" ContentType="image/jpe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 name="Shape 25"/>
          <p:cNvSpPr/>
          <p:nvPr>
            <p:ph type="sldImg"/>
          </p:nvPr>
        </p:nvSpPr>
        <p:spPr>
          <a:prstGeom prst="rect">
            <a:avLst/>
          </a:prstGeom>
        </p:spPr>
        <p:txBody>
          <a:bodyPr/>
          <a:lstStyle/>
          <a:p>
            <a:pPr/>
          </a:p>
        </p:txBody>
      </p:sp>
      <p:sp>
        <p:nvSpPr>
          <p:cNvPr id="26" name="Shape 26"/>
          <p:cNvSpPr/>
          <p:nvPr>
            <p:ph type="body" sz="quarter" idx="1"/>
          </p:nvPr>
        </p:nvSpPr>
        <p:spPr>
          <a:prstGeom prst="rect">
            <a:avLst/>
          </a:prstGeom>
        </p:spPr>
        <p:txBody>
          <a:bodyPr/>
          <a:lstStyle/>
          <a:p>
            <a:pPr>
              <a:defRPr sz="1800"/>
            </a:pPr>
            <a:r>
              <a:t>PRAY</a:t>
            </a:r>
          </a:p>
          <a:p>
            <a:pPr>
              <a:defRPr sz="1800"/>
            </a:pPr>
            <a:r>
              <a:t>Intro</a:t>
            </a:r>
          </a:p>
          <a:p>
            <a:pPr>
              <a:defRPr sz="1800"/>
            </a:pPr>
          </a:p>
          <a:p>
            <a:pPr>
              <a:defRPr sz="1800"/>
            </a:pPr>
            <a:r>
              <a:t>We are busy with Timothy building upon last week. The </a:t>
            </a:r>
            <a:r>
              <a:rPr b="1" u="sng">
                <a:solidFill>
                  <a:srgbClr val="FFFB00"/>
                </a:solidFill>
              </a:rPr>
              <a:t>overshadowing theme is “To not be ashamed of the gospel”</a:t>
            </a:r>
            <a:r>
              <a:t>. Then Pauls says a few things thereafter saying that we should be </a:t>
            </a:r>
            <a:r>
              <a:rPr b="1" u="sng">
                <a:solidFill>
                  <a:srgbClr val="FFFB00"/>
                </a:solidFill>
              </a:rPr>
              <a:t>willing and accept the suffering </a:t>
            </a:r>
            <a:r>
              <a:t>there is when we are going to share the gospel to others. There will </a:t>
            </a:r>
            <a:r>
              <a:rPr b="1" u="sng">
                <a:solidFill>
                  <a:srgbClr val="FFFB00"/>
                </a:solidFill>
              </a:rPr>
              <a:t>inevitably be persection and suffering</a:t>
            </a:r>
            <a:r>
              <a:t> when we are followers of Jesus. </a:t>
            </a:r>
          </a:p>
          <a:p>
            <a:pPr>
              <a:defRPr sz="1800"/>
            </a:pPr>
          </a:p>
          <a:p>
            <a:pPr>
              <a:defRPr sz="1800"/>
            </a:pPr>
            <a:r>
              <a:t>And last week we said we </a:t>
            </a:r>
            <a:r>
              <a:rPr b="1" u="sng">
                <a:solidFill>
                  <a:srgbClr val="FFFB00"/>
                </a:solidFill>
              </a:rPr>
              <a:t>should accept or share in suffering</a:t>
            </a:r>
            <a:r>
              <a:t>. BECAUSE it’s worth it. It is</a:t>
            </a:r>
            <a:r>
              <a:rPr b="1" u="sng">
                <a:solidFill>
                  <a:schemeClr val="accent6"/>
                </a:solidFill>
              </a:rPr>
              <a:t> worth suffering for</a:t>
            </a:r>
            <a:r>
              <a:t>, it’s for our eternal inheritance,</a:t>
            </a:r>
            <a:r>
              <a:rPr b="1" u="sng">
                <a:solidFill>
                  <a:srgbClr val="FFFB00"/>
                </a:solidFill>
              </a:rPr>
              <a:t> the eternal life</a:t>
            </a:r>
            <a:r>
              <a:t>. As well as God saying that it is </a:t>
            </a:r>
            <a:r>
              <a:rPr b="1" u="sng">
                <a:solidFill>
                  <a:srgbClr val="FFFB00"/>
                </a:solidFill>
              </a:rPr>
              <a:t>the best for </a:t>
            </a:r>
            <a:r>
              <a:t>us.</a:t>
            </a:r>
            <a:r>
              <a:rPr b="1" u="sng">
                <a:solidFill>
                  <a:schemeClr val="accent6"/>
                </a:solidFill>
              </a:rPr>
              <a:t> And obedience looks like spreading the gospel</a:t>
            </a:r>
            <a:r>
              <a:t> with others, and the effect of sharing the </a:t>
            </a:r>
            <a:r>
              <a:rPr b="1" u="sng">
                <a:solidFill>
                  <a:srgbClr val="FFFB00"/>
                </a:solidFill>
              </a:rPr>
              <a:t>gospel is suffering and persecution</a:t>
            </a:r>
            <a:r>
              <a:t>. Yes Jesus came to give us a life in abundance, but that does </a:t>
            </a:r>
            <a:r>
              <a:rPr b="1" u="sng">
                <a:solidFill>
                  <a:schemeClr val="accent6"/>
                </a:solidFill>
              </a:rPr>
              <a:t>NOT look like silver</a:t>
            </a:r>
            <a:r>
              <a:t> and gold, neither </a:t>
            </a:r>
            <a:r>
              <a:rPr b="1" u="sng">
                <a:solidFill>
                  <a:srgbClr val="FFFB00"/>
                </a:solidFill>
              </a:rPr>
              <a:t>does NOT mean all your problems will disappear. </a:t>
            </a:r>
            <a:endParaRPr b="1" u="sng">
              <a:solidFill>
                <a:srgbClr val="FFFB00"/>
              </a:solidFill>
            </a:endParaRPr>
          </a:p>
          <a:p>
            <a:pPr>
              <a:defRPr sz="1800"/>
            </a:pPr>
          </a:p>
          <a:p>
            <a:pPr>
              <a:defRPr sz="1800"/>
            </a:pPr>
            <a:r>
              <a:t>It is always </a:t>
            </a:r>
            <a:r>
              <a:rPr b="1" u="sng">
                <a:solidFill>
                  <a:srgbClr val="FFFB00"/>
                </a:solidFill>
              </a:rPr>
              <a:t>best to obey God</a:t>
            </a:r>
            <a:r>
              <a:t>, even when we </a:t>
            </a:r>
            <a:r>
              <a:rPr b="1" u="sng">
                <a:solidFill>
                  <a:schemeClr val="accent6"/>
                </a:solidFill>
              </a:rPr>
              <a:t>follow Him blindly</a:t>
            </a:r>
            <a:r>
              <a:t>. Even when we are not sure what is going to come our way,</a:t>
            </a:r>
            <a:r>
              <a:rPr b="1" u="sng">
                <a:solidFill>
                  <a:srgbClr val="FFFB00"/>
                </a:solidFill>
              </a:rPr>
              <a:t> being obedient is the most important.</a:t>
            </a:r>
            <a:endParaRPr b="1" u="sng">
              <a:solidFill>
                <a:srgbClr val="FFFB00"/>
              </a:solidFill>
            </a:endParaRPr>
          </a:p>
          <a:p>
            <a:pPr>
              <a:defRPr sz="1800"/>
            </a:pPr>
          </a:p>
          <a:p>
            <a:pPr>
              <a:defRPr sz="1800"/>
            </a:pPr>
            <a:r>
              <a:t>There will always be people saying </a:t>
            </a:r>
            <a:r>
              <a:rPr b="1" u="sng">
                <a:solidFill>
                  <a:srgbClr val="FFFB00"/>
                </a:solidFill>
              </a:rPr>
              <a:t>that we as Christians are crazy</a:t>
            </a:r>
            <a:r>
              <a:t>. The gospel will be </a:t>
            </a:r>
            <a:r>
              <a:rPr b="1" u="sng">
                <a:solidFill>
                  <a:srgbClr val="FFFB00"/>
                </a:solidFill>
              </a:rPr>
              <a:t>unattractive to the untransformed mind</a:t>
            </a:r>
            <a:r>
              <a:t>. And there persectution,</a:t>
            </a:r>
            <a:r>
              <a:rPr b="1" u="sng">
                <a:solidFill>
                  <a:schemeClr val="accent6"/>
                </a:solidFill>
              </a:rPr>
              <a:t> loss of work, loss of friends is the inevitable cost for Godly</a:t>
            </a:r>
            <a:r>
              <a:t> living. Amen. </a:t>
            </a:r>
          </a:p>
          <a:p>
            <a:pPr>
              <a:defRPr sz="1800"/>
            </a:pPr>
          </a:p>
          <a:p>
            <a:pPr>
              <a:defRPr sz="1800"/>
            </a:pPr>
            <a:r>
              <a:t>In 2 Timothy 3:12, Paul says, </a:t>
            </a:r>
            <a:r>
              <a:rPr b="1" u="sng">
                <a:solidFill>
                  <a:schemeClr val="accent3"/>
                </a:solidFill>
              </a:rPr>
              <a:t>“Indeed, all who desire to live godly in Christ Jesus will be persecuted.” We had better present a gospel that is worth suffering for!</a:t>
            </a:r>
          </a:p>
          <a:p>
            <a:pPr>
              <a:defRPr sz="1800"/>
            </a:pPr>
          </a:p>
          <a:p>
            <a:pPr>
              <a:defRPr sz="1800"/>
            </a:pPr>
            <a:r>
              <a:t>Let’s read the passage and see what we can learn today.</a:t>
            </a:r>
          </a:p>
          <a:p>
            <a:pPr>
              <a:defRPr sz="1800"/>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Shape 97"/>
          <p:cNvSpPr/>
          <p:nvPr>
            <p:ph type="sldImg"/>
          </p:nvPr>
        </p:nvSpPr>
        <p:spPr>
          <a:prstGeom prst="rect">
            <a:avLst/>
          </a:prstGeom>
        </p:spPr>
        <p:txBody>
          <a:bodyPr/>
          <a:lstStyle/>
          <a:p>
            <a:pPr/>
          </a:p>
        </p:txBody>
      </p:sp>
      <p:sp>
        <p:nvSpPr>
          <p:cNvPr id="98" name="Shape 98"/>
          <p:cNvSpPr/>
          <p:nvPr>
            <p:ph type="body" sz="quarter" idx="1"/>
          </p:nvPr>
        </p:nvSpPr>
        <p:spPr>
          <a:prstGeom prst="rect">
            <a:avLst/>
          </a:prstGeom>
        </p:spPr>
        <p:txBody>
          <a:bodyPr/>
          <a:lstStyle/>
          <a:p>
            <a:pPr>
              <a:defRPr sz="2000"/>
            </a:pPr>
            <a:r>
              <a:t>Verse 9</a:t>
            </a:r>
            <a:endParaRPr>
              <a:solidFill>
                <a:srgbClr val="FFFFFF"/>
              </a:solidFill>
            </a:endParaRPr>
          </a:p>
          <a:p>
            <a:pPr>
              <a:defRPr sz="2000"/>
            </a:pPr>
            <a:r>
              <a:rPr b="1" u="sng">
                <a:solidFill>
                  <a:schemeClr val="accent3"/>
                </a:solidFill>
              </a:rPr>
              <a:t>Not because of our works. </a:t>
            </a:r>
            <a:endParaRPr>
              <a:solidFill>
                <a:srgbClr val="FFFFFF"/>
              </a:solidFill>
            </a:endParaRPr>
          </a:p>
          <a:p>
            <a:pPr>
              <a:defRPr sz="2000"/>
            </a:pPr>
            <a:r>
              <a:rPr>
                <a:solidFill>
                  <a:srgbClr val="FFFFFF"/>
                </a:solidFill>
              </a:rPr>
              <a:t>And this we know right. We have been over this. We can not do anything to be saved but the result of being saved is good works.</a:t>
            </a:r>
            <a:endParaRPr>
              <a:solidFill>
                <a:srgbClr val="FFFFFF"/>
              </a:solidFill>
            </a:endParaRPr>
          </a:p>
          <a:p>
            <a:pPr>
              <a:defRPr sz="2000"/>
            </a:pPr>
            <a:r>
              <a:rPr>
                <a:solidFill>
                  <a:srgbClr val="FFFFFF"/>
                </a:solidFill>
              </a:rPr>
              <a:t>All other religions say </a:t>
            </a:r>
            <a:r>
              <a:rPr b="1" u="sng">
                <a:solidFill>
                  <a:srgbClr val="FFFB00"/>
                </a:solidFill>
              </a:rPr>
              <a:t>“DO” and you will be saved</a:t>
            </a:r>
            <a:r>
              <a:rPr>
                <a:solidFill>
                  <a:srgbClr val="FFFFFF"/>
                </a:solidFill>
              </a:rPr>
              <a:t>. </a:t>
            </a:r>
            <a:r>
              <a:rPr b="1" u="sng">
                <a:solidFill>
                  <a:schemeClr val="accent6"/>
                </a:solidFill>
              </a:rPr>
              <a:t>Christianity says “DONE”.</a:t>
            </a:r>
            <a:r>
              <a:rPr>
                <a:solidFill>
                  <a:srgbClr val="FFFFFF"/>
                </a:solidFill>
              </a:rPr>
              <a:t> Christ did everything, and we can do nothing to be saved </a:t>
            </a:r>
            <a:r>
              <a:rPr b="1" u="sng">
                <a:solidFill>
                  <a:srgbClr val="FFFB00"/>
                </a:solidFill>
              </a:rPr>
              <a:t>except TRUE faith. </a:t>
            </a:r>
            <a:endParaRPr>
              <a:solidFill>
                <a:srgbClr val="FFFFFF"/>
              </a:solidFill>
            </a:endParaRPr>
          </a:p>
          <a:p>
            <a:pPr>
              <a:defRPr sz="2000"/>
            </a:pPr>
            <a:endParaRPr>
              <a:solidFill>
                <a:srgbClr val="FFFFFF"/>
              </a:solidFill>
            </a:endParaRPr>
          </a:p>
          <a:p>
            <a:pPr>
              <a:defRPr sz="2000"/>
            </a:pPr>
            <a:r>
              <a:rPr b="1" u="sng">
                <a:solidFill>
                  <a:schemeClr val="accent3"/>
                </a:solidFill>
              </a:rPr>
              <a:t>But because of his own purpose</a:t>
            </a:r>
            <a:endParaRPr>
              <a:solidFill>
                <a:srgbClr val="FFFFFF"/>
              </a:solidFill>
            </a:endParaRPr>
          </a:p>
          <a:p>
            <a:pPr>
              <a:defRPr sz="2000"/>
            </a:pPr>
            <a:r>
              <a:rPr>
                <a:solidFill>
                  <a:srgbClr val="FFFFFF"/>
                </a:solidFill>
              </a:rPr>
              <a:t>The word purpose here refers to</a:t>
            </a:r>
            <a:r>
              <a:rPr b="1" u="sng">
                <a:solidFill>
                  <a:srgbClr val="FFFB00"/>
                </a:solidFill>
              </a:rPr>
              <a:t> God’s all-wise, sovereign pre-determined plan</a:t>
            </a:r>
            <a:r>
              <a:rPr>
                <a:solidFill>
                  <a:srgbClr val="FFFFFF"/>
                </a:solidFill>
              </a:rPr>
              <a:t>. And the reason Paul uses purpose is because it’s </a:t>
            </a:r>
            <a:r>
              <a:rPr b="1" u="sng">
                <a:solidFill>
                  <a:srgbClr val="FFFB00"/>
                </a:solidFill>
              </a:rPr>
              <a:t>God’s unchanging purpose. </a:t>
            </a:r>
            <a:endParaRPr>
              <a:solidFill>
                <a:srgbClr val="FFFFFF"/>
              </a:solidFill>
            </a:endParaRPr>
          </a:p>
          <a:p>
            <a:pPr>
              <a:defRPr sz="2000"/>
            </a:pPr>
            <a:endParaRPr>
              <a:solidFill>
                <a:srgbClr val="FFFFFF"/>
              </a:solidFill>
            </a:endParaRPr>
          </a:p>
          <a:p>
            <a:pPr>
              <a:defRPr sz="2000"/>
            </a:pPr>
            <a:r>
              <a:rPr>
                <a:solidFill>
                  <a:srgbClr val="FFFFFF"/>
                </a:solidFill>
              </a:rPr>
              <a:t>Paul is merely reminding Timothy that </a:t>
            </a:r>
            <a:r>
              <a:rPr b="1" u="sng">
                <a:solidFill>
                  <a:srgbClr val="FFFB00"/>
                </a:solidFill>
              </a:rPr>
              <a:t>he is deeply rooted in for God’s eternal unchanging purpose. </a:t>
            </a:r>
            <a:endParaRPr>
              <a:solidFill>
                <a:srgbClr val="FFFFFF"/>
              </a:solidFill>
            </a:endParaRPr>
          </a:p>
          <a:p>
            <a:pPr>
              <a:defRPr sz="2000"/>
            </a:pPr>
            <a:endParaRPr>
              <a:solidFill>
                <a:srgbClr val="FFFFFF"/>
              </a:solidFill>
            </a:endParaRPr>
          </a:p>
          <a:p>
            <a:pPr>
              <a:defRPr sz="2000">
                <a:solidFill>
                  <a:schemeClr val="accent3"/>
                </a:solidFill>
              </a:defRPr>
            </a:pPr>
            <a:r>
              <a:t>Eph 1:11- In him we have obtained an inheritance, having been predestined according to the purpose of him who works all things according to the counsel of his will,</a:t>
            </a:r>
          </a:p>
          <a:p>
            <a:pPr>
              <a:defRPr sz="2000"/>
            </a:pPr>
            <a:r>
              <a:t>He chose us for certain works. Predestined. He </a:t>
            </a:r>
            <a:r>
              <a:rPr b="1" u="sng">
                <a:solidFill>
                  <a:srgbClr val="FFFB00"/>
                </a:solidFill>
              </a:rPr>
              <a:t>created you very specifically.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Shape 106"/>
          <p:cNvSpPr/>
          <p:nvPr>
            <p:ph type="sldImg"/>
          </p:nvPr>
        </p:nvSpPr>
        <p:spPr>
          <a:prstGeom prst="rect">
            <a:avLst/>
          </a:prstGeom>
        </p:spPr>
        <p:txBody>
          <a:bodyPr/>
          <a:lstStyle/>
          <a:p>
            <a:pPr/>
          </a:p>
        </p:txBody>
      </p:sp>
      <p:sp>
        <p:nvSpPr>
          <p:cNvPr id="107" name="Shape 107"/>
          <p:cNvSpPr/>
          <p:nvPr>
            <p:ph type="body" sz="quarter" idx="1"/>
          </p:nvPr>
        </p:nvSpPr>
        <p:spPr>
          <a:prstGeom prst="rect">
            <a:avLst/>
          </a:prstGeom>
        </p:spPr>
        <p:txBody>
          <a:bodyPr/>
          <a:lstStyle/>
          <a:p>
            <a:pPr>
              <a:defRPr sz="2000"/>
            </a:pPr>
            <a:r>
              <a:t>Verse 9</a:t>
            </a:r>
          </a:p>
          <a:p>
            <a:pPr>
              <a:defRPr sz="2000"/>
            </a:pPr>
          </a:p>
          <a:p>
            <a:pPr>
              <a:defRPr sz="2000"/>
            </a:pPr>
            <a:r>
              <a:t>Paul is saying, Timothy, </a:t>
            </a:r>
          </a:p>
          <a:p>
            <a:pPr marL="200526" indent="-200526">
              <a:buSzPct val="100000"/>
              <a:buChar char="-"/>
              <a:defRPr sz="2000"/>
            </a:pPr>
            <a:r>
              <a:rPr b="1" u="sng">
                <a:solidFill>
                  <a:srgbClr val="FFFB00"/>
                </a:solidFill>
              </a:rPr>
              <a:t>Think about what God has done in your life!</a:t>
            </a:r>
            <a:endParaRPr b="1" u="sng">
              <a:solidFill>
                <a:srgbClr val="FFFB00"/>
              </a:solidFill>
            </a:endParaRPr>
          </a:p>
          <a:p>
            <a:pPr marL="200526" indent="-200526">
              <a:buSzPct val="100000"/>
              <a:buChar char="-"/>
              <a:defRPr sz="2000"/>
            </a:pPr>
            <a:r>
              <a:rPr b="1" u="sng">
                <a:solidFill>
                  <a:srgbClr val="FFFB00"/>
                </a:solidFill>
              </a:rPr>
              <a:t>How can you forget what God has done in your life?</a:t>
            </a:r>
            <a:endParaRPr b="1" u="sng">
              <a:solidFill>
                <a:srgbClr val="FFFB00"/>
              </a:solidFill>
            </a:endParaRPr>
          </a:p>
          <a:p>
            <a:pPr>
              <a:defRPr sz="2000"/>
            </a:pPr>
            <a:endParaRPr b="1" u="sng">
              <a:solidFill>
                <a:srgbClr val="FFFB00"/>
              </a:solidFill>
            </a:endParaRPr>
          </a:p>
          <a:p>
            <a:pPr>
              <a:defRPr sz="2000"/>
            </a:pPr>
            <a:r>
              <a:rPr b="1" u="sng">
                <a:solidFill>
                  <a:schemeClr val="accent5">
                    <a:lumOff val="11617"/>
                  </a:schemeClr>
                </a:solidFill>
              </a:rPr>
              <a:t>He chose you </a:t>
            </a:r>
            <a:r>
              <a:rPr b="1" u="sng">
                <a:solidFill>
                  <a:srgbClr val="FFFB00"/>
                </a:solidFill>
              </a:rPr>
              <a:t>BEFORE</a:t>
            </a:r>
            <a:r>
              <a:rPr b="1" u="sng">
                <a:solidFill>
                  <a:schemeClr val="accent5">
                    <a:lumOff val="11617"/>
                  </a:schemeClr>
                </a:solidFill>
              </a:rPr>
              <a:t> you were </a:t>
            </a:r>
            <a:r>
              <a:rPr b="1" u="sng">
                <a:solidFill>
                  <a:srgbClr val="FFFB00"/>
                </a:solidFill>
              </a:rPr>
              <a:t>BORN</a:t>
            </a:r>
            <a:r>
              <a:rPr b="1" u="sng">
                <a:solidFill>
                  <a:schemeClr val="accent5">
                    <a:lumOff val="11617"/>
                  </a:schemeClr>
                </a:solidFill>
              </a:rPr>
              <a:t> to do this! You don’t even </a:t>
            </a:r>
            <a:r>
              <a:rPr b="1" u="sng">
                <a:solidFill>
                  <a:srgbClr val="FFFB00"/>
                </a:solidFill>
              </a:rPr>
              <a:t>DESERVE</a:t>
            </a:r>
            <a:r>
              <a:rPr b="1" u="sng">
                <a:solidFill>
                  <a:schemeClr val="accent5">
                    <a:lumOff val="11617"/>
                  </a:schemeClr>
                </a:solidFill>
              </a:rPr>
              <a:t> this, but God has </a:t>
            </a:r>
            <a:r>
              <a:rPr b="1" u="sng">
                <a:solidFill>
                  <a:srgbClr val="FFFB00"/>
                </a:solidFill>
              </a:rPr>
              <a:t>CHOSEN</a:t>
            </a:r>
            <a:r>
              <a:rPr b="1" u="sng">
                <a:solidFill>
                  <a:schemeClr val="accent5">
                    <a:lumOff val="11617"/>
                  </a:schemeClr>
                </a:solidFill>
              </a:rPr>
              <a:t> you Timothy, to be the </a:t>
            </a:r>
            <a:r>
              <a:rPr b="1" u="sng">
                <a:solidFill>
                  <a:srgbClr val="FFFB00"/>
                </a:solidFill>
              </a:rPr>
              <a:t>BRIDE</a:t>
            </a:r>
            <a:r>
              <a:rPr b="1" u="sng">
                <a:solidFill>
                  <a:schemeClr val="accent5">
                    <a:lumOff val="11617"/>
                  </a:schemeClr>
                </a:solidFill>
              </a:rPr>
              <a:t> of Christ. This should liberate you to be </a:t>
            </a:r>
            <a:r>
              <a:rPr b="1" u="sng">
                <a:solidFill>
                  <a:srgbClr val="FFFB00"/>
                </a:solidFill>
              </a:rPr>
              <a:t>VERY</a:t>
            </a:r>
            <a:r>
              <a:rPr b="1" u="sng">
                <a:solidFill>
                  <a:schemeClr val="accent5">
                    <a:lumOff val="11617"/>
                  </a:schemeClr>
                </a:solidFill>
              </a:rPr>
              <a:t> bold and proclaim the gospel to everyone, not to paralyze you in being </a:t>
            </a:r>
            <a:r>
              <a:rPr b="1" u="sng">
                <a:solidFill>
                  <a:srgbClr val="FFFB00"/>
                </a:solidFill>
              </a:rPr>
              <a:t>scared and fearful</a:t>
            </a:r>
            <a:r>
              <a:rPr b="1" u="sng">
                <a:solidFill>
                  <a:schemeClr val="accent5">
                    <a:lumOff val="11617"/>
                  </a:schemeClr>
                </a:solidFill>
              </a:rPr>
              <a:t>.</a:t>
            </a:r>
            <a:endParaRPr b="1" u="sng">
              <a:solidFill>
                <a:srgbClr val="FFFB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 name="Shape 114"/>
          <p:cNvSpPr/>
          <p:nvPr>
            <p:ph type="sldImg"/>
          </p:nvPr>
        </p:nvSpPr>
        <p:spPr>
          <a:prstGeom prst="rect">
            <a:avLst/>
          </a:prstGeom>
        </p:spPr>
        <p:txBody>
          <a:bodyPr/>
          <a:lstStyle/>
          <a:p>
            <a:pPr/>
          </a:p>
        </p:txBody>
      </p:sp>
      <p:sp>
        <p:nvSpPr>
          <p:cNvPr id="115" name="Shape 115"/>
          <p:cNvSpPr/>
          <p:nvPr>
            <p:ph type="body" sz="quarter" idx="1"/>
          </p:nvPr>
        </p:nvSpPr>
        <p:spPr>
          <a:prstGeom prst="rect">
            <a:avLst/>
          </a:prstGeom>
        </p:spPr>
        <p:txBody>
          <a:bodyPr/>
          <a:lstStyle/>
          <a:p>
            <a:pPr>
              <a:defRPr sz="2000"/>
            </a:pPr>
            <a:r>
              <a:rPr b="1" u="sng">
                <a:solidFill>
                  <a:srgbClr val="FFFB00"/>
                </a:solidFill>
              </a:rPr>
              <a:t>Verse 10</a:t>
            </a:r>
          </a:p>
          <a:p>
            <a:pPr>
              <a:defRPr sz="2000"/>
            </a:pPr>
            <a:r>
              <a:t>What is </a:t>
            </a:r>
            <a:r>
              <a:rPr b="1" u="sng">
                <a:solidFill>
                  <a:srgbClr val="FFFB00"/>
                </a:solidFill>
              </a:rPr>
              <a:t>“Which Now”</a:t>
            </a:r>
            <a:r>
              <a:t> -  This refers to the </a:t>
            </a:r>
            <a:r>
              <a:rPr b="1" u="sng">
                <a:solidFill>
                  <a:srgbClr val="FFFB00"/>
                </a:solidFill>
              </a:rPr>
              <a:t>holy calling, </a:t>
            </a:r>
            <a:r>
              <a:rPr b="1" u="sng">
                <a:solidFill>
                  <a:schemeClr val="accent6"/>
                </a:solidFill>
              </a:rPr>
              <a:t>the way we should live</a:t>
            </a:r>
            <a:r>
              <a:t>. THIS “holy calling”  has been </a:t>
            </a:r>
            <a:r>
              <a:rPr b="1" u="sng">
                <a:solidFill>
                  <a:srgbClr val="FFFB00"/>
                </a:solidFill>
              </a:rPr>
              <a:t>manifested by Jesus</a:t>
            </a:r>
            <a:r>
              <a:t>. He came to </a:t>
            </a:r>
            <a:r>
              <a:rPr b="1" u="sng">
                <a:solidFill>
                  <a:schemeClr val="accent6"/>
                </a:solidFill>
              </a:rPr>
              <a:t>show us the way to live</a:t>
            </a:r>
            <a:r>
              <a:t>, he gave us </a:t>
            </a:r>
            <a:r>
              <a:rPr b="1" u="sng">
                <a:solidFill>
                  <a:srgbClr val="FFFB00"/>
                </a:solidFill>
              </a:rPr>
              <a:t>THE EXAMPLE</a:t>
            </a:r>
            <a:r>
              <a:t>. he taught us </a:t>
            </a:r>
            <a:r>
              <a:rPr b="1" u="sng">
                <a:solidFill>
                  <a:srgbClr val="FFFB00"/>
                </a:solidFill>
              </a:rPr>
              <a:t>THE WAY.</a:t>
            </a:r>
            <a:r>
              <a:t> When you struggle, </a:t>
            </a:r>
            <a:r>
              <a:rPr b="1" u="sng">
                <a:solidFill>
                  <a:schemeClr val="accent6"/>
                </a:solidFill>
              </a:rPr>
              <a:t>look at Him</a:t>
            </a:r>
            <a:r>
              <a:t>, he is the example, when you are </a:t>
            </a:r>
            <a:r>
              <a:rPr b="1" u="sng">
                <a:solidFill>
                  <a:srgbClr val="FFFB00"/>
                </a:solidFill>
              </a:rPr>
              <a:t>ashamed look at JESUS, go to JESUS</a:t>
            </a:r>
            <a:r>
              <a:t>. </a:t>
            </a:r>
          </a:p>
          <a:p>
            <a:pPr>
              <a:defRPr sz="2000"/>
            </a:pPr>
          </a:p>
          <a:p>
            <a:pPr>
              <a:defRPr sz="2000"/>
            </a:pPr>
            <a:r>
              <a:t>Why should we look at him, </a:t>
            </a:r>
            <a:r>
              <a:rPr b="1" u="sng">
                <a:solidFill>
                  <a:srgbClr val="FFFB00"/>
                </a:solidFill>
              </a:rPr>
              <a:t>why is it important in the context of being ashamed?</a:t>
            </a:r>
            <a:endParaRPr b="1" u="sng">
              <a:solidFill>
                <a:srgbClr val="FFFB00"/>
              </a:solidFill>
            </a:endParaRPr>
          </a:p>
          <a:p>
            <a:pPr>
              <a:defRPr sz="2000"/>
            </a:pPr>
            <a:r>
              <a:t> Becuase,,  </a:t>
            </a:r>
            <a:r>
              <a:rPr b="1" u="sng">
                <a:solidFill>
                  <a:schemeClr val="accent3"/>
                </a:solidFill>
              </a:rPr>
              <a:t>“He abolished death and brought life and immortality to light through the gospel.”</a:t>
            </a:r>
            <a:endParaRPr b="1" u="sng">
              <a:solidFill>
                <a:schemeClr val="accent3"/>
              </a:solidFill>
            </a:endParaRPr>
          </a:p>
          <a:p>
            <a:pPr>
              <a:defRPr sz="2000"/>
            </a:pPr>
          </a:p>
          <a:p>
            <a:pPr>
              <a:defRPr sz="2000"/>
            </a:pPr>
            <a:r>
              <a:t>He brought </a:t>
            </a:r>
            <a:r>
              <a:rPr b="1" u="sng">
                <a:solidFill>
                  <a:srgbClr val="FFFB00"/>
                </a:solidFill>
              </a:rPr>
              <a:t>LIFE and IMMORTALITY. What does that mean?</a:t>
            </a:r>
            <a:endParaRPr b="1" u="sng">
              <a:solidFill>
                <a:srgbClr val="FFFB00"/>
              </a:solidFill>
            </a:endParaRPr>
          </a:p>
          <a:p>
            <a:pPr>
              <a:defRPr sz="2000"/>
            </a:pPr>
            <a:r>
              <a:t>It says </a:t>
            </a:r>
            <a:r>
              <a:rPr b="1" u="sng">
                <a:solidFill>
                  <a:srgbClr val="FFFB00"/>
                </a:solidFill>
              </a:rPr>
              <a:t>he brought it to light</a:t>
            </a:r>
            <a:r>
              <a:t>, which means before we did </a:t>
            </a:r>
            <a:r>
              <a:rPr b="1" u="sng">
                <a:solidFill>
                  <a:schemeClr val="accent6"/>
                </a:solidFill>
              </a:rPr>
              <a:t>not completely understand,</a:t>
            </a:r>
            <a:r>
              <a:t> the OT didn’t fully understand. It was a shadow, but now</a:t>
            </a:r>
            <a:r>
              <a:rPr b="1" u="sng">
                <a:solidFill>
                  <a:schemeClr val="accent6"/>
                </a:solidFill>
              </a:rPr>
              <a:t> brought into light. </a:t>
            </a:r>
            <a:r>
              <a:t>And now we can all </a:t>
            </a:r>
            <a:r>
              <a:rPr b="1" u="sng">
                <a:solidFill>
                  <a:srgbClr val="FFFB00"/>
                </a:solidFill>
              </a:rPr>
              <a:t>understand and partake in what He has done</a:t>
            </a:r>
            <a:r>
              <a:t> for us.</a:t>
            </a:r>
          </a:p>
          <a:p>
            <a:pPr>
              <a:defRPr sz="2000"/>
            </a:pPr>
          </a:p>
          <a:p>
            <a:pPr>
              <a:defRPr sz="2000"/>
            </a:pPr>
            <a:r>
              <a:t>This is the gospel, last week we spoke about the</a:t>
            </a:r>
            <a:r>
              <a:rPr b="1" u="sng">
                <a:solidFill>
                  <a:srgbClr val="FFFB00"/>
                </a:solidFill>
              </a:rPr>
              <a:t> dangers of preaching a cheap gospel</a:t>
            </a:r>
            <a:r>
              <a:t>, or in modern terms the </a:t>
            </a:r>
            <a:r>
              <a:rPr b="1" u="sng">
                <a:solidFill>
                  <a:schemeClr val="accent6"/>
                </a:solidFill>
              </a:rPr>
              <a:t>prosperity gospel, </a:t>
            </a:r>
            <a:r>
              <a:t>so today we’ll look at what the gospel actually is. </a:t>
            </a:r>
          </a:p>
          <a:p>
            <a:pPr>
              <a:defRPr sz="2000"/>
            </a:pPr>
            <a:r>
              <a:t>Christ Jesus dying for our sins, while we were still sinners He saved us, we don’t earn it, we can not earn it, we can not deserve it, it is a gift of God. We can only receive it, and believe it.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Shape 123"/>
          <p:cNvSpPr/>
          <p:nvPr>
            <p:ph type="sldImg"/>
          </p:nvPr>
        </p:nvSpPr>
        <p:spPr>
          <a:prstGeom prst="rect">
            <a:avLst/>
          </a:prstGeom>
        </p:spPr>
        <p:txBody>
          <a:bodyPr/>
          <a:lstStyle/>
          <a:p>
            <a:pPr/>
          </a:p>
        </p:txBody>
      </p:sp>
      <p:sp>
        <p:nvSpPr>
          <p:cNvPr id="124" name="Shape 124"/>
          <p:cNvSpPr/>
          <p:nvPr>
            <p:ph type="body" sz="quarter" idx="1"/>
          </p:nvPr>
        </p:nvSpPr>
        <p:spPr>
          <a:prstGeom prst="rect">
            <a:avLst/>
          </a:prstGeom>
        </p:spPr>
        <p:txBody>
          <a:bodyPr/>
          <a:lstStyle/>
          <a:p>
            <a:pPr>
              <a:defRPr sz="2000"/>
            </a:pPr>
            <a:r>
              <a:rPr b="1" u="sng">
                <a:solidFill>
                  <a:srgbClr val="FFFB00"/>
                </a:solidFill>
              </a:rPr>
              <a:t>Verse 10</a:t>
            </a:r>
            <a:endParaRPr b="1" u="sng">
              <a:solidFill>
                <a:srgbClr val="FFFB00"/>
              </a:solidFill>
            </a:endParaRPr>
          </a:p>
          <a:p>
            <a:pPr>
              <a:defRPr sz="2000"/>
            </a:pPr>
            <a:r>
              <a:rPr b="1" u="sng">
                <a:solidFill>
                  <a:srgbClr val="FFFB00"/>
                </a:solidFill>
              </a:rPr>
              <a:t>Brings us to Point Nr 2 - Remember the greatness of the gospel</a:t>
            </a:r>
            <a:endParaRPr b="1" u="sng">
              <a:solidFill>
                <a:srgbClr val="FFFB00"/>
              </a:solidFill>
            </a:endParaRPr>
          </a:p>
          <a:p>
            <a:pPr>
              <a:defRPr sz="2000"/>
            </a:pPr>
          </a:p>
          <a:p>
            <a:pPr>
              <a:defRPr sz="2000"/>
            </a:pPr>
            <a:r>
              <a:t>Like I mentioned last week </a:t>
            </a:r>
            <a:r>
              <a:rPr b="1" u="sng">
                <a:solidFill>
                  <a:schemeClr val="accent6"/>
                </a:solidFill>
              </a:rPr>
              <a:t>when we are ashamed, we forget the greatness of the Gospel</a:t>
            </a:r>
            <a:r>
              <a:t>. </a:t>
            </a:r>
          </a:p>
          <a:p>
            <a:pPr>
              <a:defRPr sz="2000"/>
            </a:pPr>
            <a:r>
              <a:t>We </a:t>
            </a:r>
            <a:r>
              <a:rPr b="1" u="sng">
                <a:solidFill>
                  <a:srgbClr val="FFFB00"/>
                </a:solidFill>
              </a:rPr>
              <a:t>forgot our first love. </a:t>
            </a:r>
            <a:r>
              <a:t>Or we</a:t>
            </a:r>
            <a:r>
              <a:rPr b="1" u="sng">
                <a:solidFill>
                  <a:srgbClr val="FFFB00"/>
                </a:solidFill>
              </a:rPr>
              <a:t> understand the gospel wrongly,</a:t>
            </a:r>
            <a:r>
              <a:t> or we</a:t>
            </a:r>
            <a:r>
              <a:rPr b="1" u="sng">
                <a:solidFill>
                  <a:srgbClr val="FFFB00"/>
                </a:solidFill>
              </a:rPr>
              <a:t> neglect to apply the gospel.</a:t>
            </a:r>
            <a:endParaRPr b="1" u="sng">
              <a:solidFill>
                <a:srgbClr val="FFFB00"/>
              </a:solidFill>
            </a:endParaRPr>
          </a:p>
          <a:p>
            <a:pPr>
              <a:defRPr sz="2000"/>
            </a:pPr>
            <a:endParaRPr b="1" u="sng">
              <a:solidFill>
                <a:srgbClr val="FFFB00"/>
              </a:solidFill>
            </a:endParaRPr>
          </a:p>
          <a:p>
            <a:pPr>
              <a:defRPr sz="2000"/>
            </a:pPr>
            <a:r>
              <a:t>Remember the </a:t>
            </a:r>
            <a:r>
              <a:rPr b="1" u="sng">
                <a:solidFill>
                  <a:srgbClr val="FFFB00"/>
                </a:solidFill>
              </a:rPr>
              <a:t>theme of suffering</a:t>
            </a:r>
            <a:r>
              <a:t>. We should remember the gospel becuase it’s worth it. </a:t>
            </a:r>
          </a:p>
          <a:p>
            <a:pPr>
              <a:defRPr sz="2000"/>
            </a:pPr>
            <a:r>
              <a:t>At least when we suffer, it should be </a:t>
            </a:r>
            <a:r>
              <a:rPr b="1" u="sng">
                <a:solidFill>
                  <a:srgbClr val="FFFB00"/>
                </a:solidFill>
              </a:rPr>
              <a:t>something worth suffering for? </a:t>
            </a:r>
            <a:endParaRPr b="1" u="sng">
              <a:solidFill>
                <a:srgbClr val="FFFB00"/>
              </a:solidFill>
            </a:endParaRPr>
          </a:p>
          <a:p>
            <a:pPr>
              <a:defRPr sz="2000"/>
            </a:pPr>
            <a:r>
              <a:rPr b="1" u="sng">
                <a:solidFill>
                  <a:schemeClr val="accent5">
                    <a:lumOff val="11617"/>
                  </a:schemeClr>
                </a:solidFill>
              </a:rPr>
              <a:t>Q: What is your life, without knowing Jesus?</a:t>
            </a:r>
            <a:endParaRPr b="1" u="sng">
              <a:solidFill>
                <a:schemeClr val="accent5">
                  <a:lumOff val="11617"/>
                </a:schemeClr>
              </a:solidFill>
            </a:endParaRPr>
          </a:p>
          <a:p>
            <a:pPr>
              <a:defRPr sz="2000"/>
            </a:pPr>
            <a:endParaRPr b="1" u="sng">
              <a:solidFill>
                <a:schemeClr val="accent5">
                  <a:lumOff val="11617"/>
                </a:schemeClr>
              </a:solidFill>
            </a:endParaRPr>
          </a:p>
          <a:p>
            <a:pPr>
              <a:defRPr sz="2000"/>
            </a:pPr>
            <a:r>
              <a:rPr b="1" u="sng">
                <a:solidFill>
                  <a:schemeClr val="accent5">
                    <a:lumOff val="11617"/>
                  </a:schemeClr>
                </a:solidFill>
              </a:rPr>
              <a:t>Also ask, </a:t>
            </a:r>
            <a:r>
              <a:t>Is it worth it </a:t>
            </a:r>
            <a:r>
              <a:rPr b="1" u="sng">
                <a:solidFill>
                  <a:srgbClr val="FFFB00"/>
                </a:solidFill>
              </a:rPr>
              <a:t>to have millions</a:t>
            </a:r>
            <a:r>
              <a:t>, but forget about Jesus? Maybe think about the</a:t>
            </a:r>
            <a:r>
              <a:rPr b="1" u="sng">
                <a:solidFill>
                  <a:schemeClr val="accent6"/>
                </a:solidFill>
              </a:rPr>
              <a:t> ultimate earthly goal you’d like to achieve</a:t>
            </a:r>
            <a:r>
              <a:t>. is it worth to suffer for? </a:t>
            </a:r>
            <a:r>
              <a:rPr b="1" u="sng">
                <a:solidFill>
                  <a:schemeClr val="accent5">
                    <a:lumOff val="11617"/>
                  </a:schemeClr>
                </a:solidFill>
              </a:rPr>
              <a:t>Is this goal then worth it when you die, and do not know Jesus?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Shape 132"/>
          <p:cNvSpPr/>
          <p:nvPr>
            <p:ph type="sldImg"/>
          </p:nvPr>
        </p:nvSpPr>
        <p:spPr>
          <a:prstGeom prst="rect">
            <a:avLst/>
          </a:prstGeom>
        </p:spPr>
        <p:txBody>
          <a:bodyPr/>
          <a:lstStyle/>
          <a:p>
            <a:pPr/>
          </a:p>
        </p:txBody>
      </p:sp>
      <p:sp>
        <p:nvSpPr>
          <p:cNvPr id="133" name="Shape 133"/>
          <p:cNvSpPr/>
          <p:nvPr>
            <p:ph type="body" sz="quarter" idx="1"/>
          </p:nvPr>
        </p:nvSpPr>
        <p:spPr>
          <a:prstGeom prst="rect">
            <a:avLst/>
          </a:prstGeom>
        </p:spPr>
        <p:txBody>
          <a:bodyPr/>
          <a:lstStyle/>
          <a:p>
            <a:pPr>
              <a:defRPr sz="2000"/>
            </a:pPr>
            <a:r>
              <a:rPr b="1" u="sng">
                <a:solidFill>
                  <a:srgbClr val="FFFB00"/>
                </a:solidFill>
              </a:rPr>
              <a:t>Verse 10</a:t>
            </a:r>
          </a:p>
          <a:p>
            <a:pPr>
              <a:defRPr sz="2000"/>
            </a:pPr>
            <a:r>
              <a:t>You see Timothy, got shy and ashamed because </a:t>
            </a:r>
            <a:r>
              <a:rPr b="1" u="sng">
                <a:solidFill>
                  <a:srgbClr val="FFFB00"/>
                </a:solidFill>
              </a:rPr>
              <a:t>He loved himself more than Jesus</a:t>
            </a:r>
            <a:r>
              <a:t>. He loved his own LIFE, his own desires, more than Jesus. Paul is saying, stop it! </a:t>
            </a:r>
          </a:p>
          <a:p>
            <a:pPr>
              <a:defRPr sz="2000"/>
            </a:pPr>
            <a:r>
              <a:t>We are here to</a:t>
            </a:r>
            <a:r>
              <a:rPr b="1" u="sng">
                <a:solidFill>
                  <a:schemeClr val="accent6"/>
                </a:solidFill>
              </a:rPr>
              <a:t> LAY DOWN OUR LIVES for the King of Kings</a:t>
            </a:r>
            <a:r>
              <a:t>, you don’t even deserve it. </a:t>
            </a:r>
          </a:p>
          <a:p>
            <a:pPr>
              <a:defRPr sz="2000"/>
            </a:pPr>
          </a:p>
          <a:p>
            <a:pPr>
              <a:defRPr sz="2000"/>
            </a:pPr>
            <a:r>
              <a:rPr b="1" u="sng">
                <a:solidFill>
                  <a:srgbClr val="FFFB00"/>
                </a:solidFill>
              </a:rPr>
              <a:t>Christ abolished death for us</a:t>
            </a:r>
            <a:r>
              <a:t>! And Obviously, </a:t>
            </a:r>
            <a:r>
              <a:rPr b="1" u="sng">
                <a:solidFill>
                  <a:srgbClr val="FFFB00"/>
                </a:solidFill>
              </a:rPr>
              <a:t>Christians still die</a:t>
            </a:r>
            <a:r>
              <a:t> today, but what it means is, </a:t>
            </a:r>
          </a:p>
          <a:p>
            <a:pPr>
              <a:defRPr sz="2000"/>
            </a:pPr>
            <a:r>
              <a:t>Macarthur says it well:</a:t>
            </a:r>
            <a:r>
              <a:rPr b="1" u="sng">
                <a:solidFill>
                  <a:schemeClr val="accent5">
                    <a:lumOff val="11617"/>
                  </a:schemeClr>
                </a:solidFill>
              </a:rPr>
              <a:t> It is not that death no longer exists or that believers are promised escape from it. But for believers, death is no longer a threat, no longer an enemy, no longer the end</a:t>
            </a:r>
            <a:r>
              <a:t>.</a:t>
            </a:r>
          </a:p>
          <a:p>
            <a:pPr>
              <a:defRPr sz="2000"/>
            </a:pPr>
          </a:p>
          <a:p>
            <a:pPr>
              <a:defRPr sz="2000"/>
            </a:pPr>
            <a:r>
              <a:t>For Christians, </a:t>
            </a:r>
            <a:r>
              <a:rPr b="1" u="sng">
                <a:solidFill>
                  <a:schemeClr val="accent6"/>
                </a:solidFill>
              </a:rPr>
              <a:t>death has lost its sting (1 Cor 15:55</a:t>
            </a:r>
            <a:r>
              <a:t>);</a:t>
            </a:r>
            <a:r>
              <a:rPr b="1" u="sng">
                <a:solidFill>
                  <a:srgbClr val="FFFB00"/>
                </a:solidFill>
              </a:rPr>
              <a:t> it is called gain (Phil 1:21) </a:t>
            </a:r>
            <a:r>
              <a:rPr b="1" u="sng">
                <a:solidFill>
                  <a:schemeClr val="accent3"/>
                </a:solidFill>
              </a:rPr>
              <a:t>21 For to me to live is Christ, and to die is gain.  </a:t>
            </a:r>
            <a:r>
              <a:t>It is simply </a:t>
            </a:r>
            <a:r>
              <a:rPr b="1" u="sng">
                <a:solidFill>
                  <a:srgbClr val="FFFB00"/>
                </a:solidFill>
              </a:rPr>
              <a:t>putting off our temporary tent to go to our eternal home</a:t>
            </a:r>
            <a:r>
              <a:t> (2 Cor 5:1). </a:t>
            </a:r>
          </a:p>
          <a:p>
            <a:pPr>
              <a:defRPr sz="2000"/>
            </a:pPr>
          </a:p>
          <a:p>
            <a:pPr>
              <a:defRPr sz="2000"/>
            </a:pPr>
            <a:r>
              <a:t>Therefore, Christ, through his death, </a:t>
            </a:r>
            <a:r>
              <a:rPr b="1" u="sng">
                <a:solidFill>
                  <a:srgbClr val="FFFB00"/>
                </a:solidFill>
              </a:rPr>
              <a:t>delivered believers from the fear of death. Now For US, Death is just passing through life.</a:t>
            </a:r>
            <a:endParaRPr b="1" u="sng">
              <a:solidFill>
                <a:srgbClr val="FFFB00"/>
              </a:solidFill>
            </a:endParaRPr>
          </a:p>
          <a:p>
            <a:pPr>
              <a:defRPr sz="2000"/>
            </a:pPr>
            <a:r>
              <a:rPr b="1" u="sng">
                <a:solidFill>
                  <a:srgbClr val="FFFB00"/>
                </a:solidFill>
              </a:rPr>
              <a:t>Can you make that mind-shift today?</a:t>
            </a:r>
          </a:p>
          <a:p>
            <a:pPr>
              <a:defRPr sz="2000"/>
            </a:pPr>
            <a:r>
              <a:t>Jesus came and died for us. We don’t deserve it.</a:t>
            </a:r>
          </a:p>
          <a:p>
            <a:pPr>
              <a:defRPr sz="2000"/>
            </a:pPr>
            <a:r>
              <a:rPr b="1" u="sng">
                <a:solidFill>
                  <a:schemeClr val="accent5">
                    <a:lumOff val="11617"/>
                  </a:schemeClr>
                </a:solidFill>
              </a:rPr>
              <a:t>Now we don’t live for ourselves, we live for Him! Not for my glory but for His glory.</a:t>
            </a:r>
            <a:r>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Shape 141"/>
          <p:cNvSpPr/>
          <p:nvPr>
            <p:ph type="sldImg"/>
          </p:nvPr>
        </p:nvSpPr>
        <p:spPr>
          <a:prstGeom prst="rect">
            <a:avLst/>
          </a:prstGeom>
        </p:spPr>
        <p:txBody>
          <a:bodyPr/>
          <a:lstStyle/>
          <a:p>
            <a:pPr/>
          </a:p>
        </p:txBody>
      </p:sp>
      <p:sp>
        <p:nvSpPr>
          <p:cNvPr id="142" name="Shape 142"/>
          <p:cNvSpPr/>
          <p:nvPr>
            <p:ph type="body" sz="quarter" idx="1"/>
          </p:nvPr>
        </p:nvSpPr>
        <p:spPr>
          <a:prstGeom prst="rect">
            <a:avLst/>
          </a:prstGeom>
        </p:spPr>
        <p:txBody>
          <a:bodyPr/>
          <a:lstStyle/>
          <a:p>
            <a:pPr>
              <a:defRPr sz="2000"/>
            </a:pPr>
            <a:r>
              <a:t>And we often forget, </a:t>
            </a:r>
            <a:r>
              <a:rPr b="1" u="sng">
                <a:solidFill>
                  <a:srgbClr val="FFFB00"/>
                </a:solidFill>
              </a:rPr>
              <a:t>we forget Jesus</a:t>
            </a:r>
            <a:r>
              <a:t>. We are busy with </a:t>
            </a:r>
            <a:r>
              <a:rPr b="1" u="sng">
                <a:solidFill>
                  <a:schemeClr val="accent6"/>
                </a:solidFill>
              </a:rPr>
              <a:t>his things but we forget about Him. </a:t>
            </a:r>
          </a:p>
          <a:p>
            <a:pPr>
              <a:defRPr sz="2000"/>
            </a:pPr>
            <a:r>
              <a:t>Often we find ourselves </a:t>
            </a:r>
            <a:r>
              <a:rPr b="1" u="sng">
                <a:solidFill>
                  <a:srgbClr val="FFFB00"/>
                </a:solidFill>
              </a:rPr>
              <a:t>rebellious or religious.</a:t>
            </a:r>
          </a:p>
          <a:p>
            <a:pPr>
              <a:defRPr sz="2000"/>
            </a:pPr>
            <a:r>
              <a:rPr b="1" u="sng">
                <a:solidFill>
                  <a:srgbClr val="FFFB00"/>
                </a:solidFill>
              </a:rPr>
              <a:t>The story of the lost son.</a:t>
            </a:r>
          </a:p>
          <a:p>
            <a:pPr>
              <a:defRPr sz="2000"/>
            </a:pPr>
            <a:r>
              <a:t>When we forget God’s goodness, struggling to proclaim his name we either fall into </a:t>
            </a:r>
            <a:r>
              <a:rPr b="1" u="sng">
                <a:solidFill>
                  <a:srgbClr val="FFFB00"/>
                </a:solidFill>
              </a:rPr>
              <a:t>religiousness or rebelliousness. </a:t>
            </a:r>
          </a:p>
          <a:p>
            <a:pPr>
              <a:defRPr sz="2000"/>
            </a:pPr>
            <a:r>
              <a:t>We are either the younger brother or the older brother.</a:t>
            </a:r>
          </a:p>
          <a:p>
            <a:pPr>
              <a:defRPr sz="2000"/>
            </a:pPr>
          </a:p>
          <a:p>
            <a:pPr>
              <a:defRPr sz="2000"/>
            </a:pPr>
            <a:r>
              <a:t>On the one side we have the </a:t>
            </a:r>
            <a:r>
              <a:rPr b="1" u="sng">
                <a:solidFill>
                  <a:srgbClr val="FFFB00"/>
                </a:solidFill>
              </a:rPr>
              <a:t>REBELLIOUS SON, </a:t>
            </a:r>
            <a:r>
              <a:t>where like the younger brother we ask for </a:t>
            </a:r>
            <a:r>
              <a:rPr b="1" u="sng">
                <a:solidFill>
                  <a:srgbClr val="FFFB00"/>
                </a:solidFill>
              </a:rPr>
              <a:t>God’s stuff </a:t>
            </a:r>
            <a:r>
              <a:t>and rebel. We make </a:t>
            </a:r>
            <a:r>
              <a:rPr b="1" u="sng">
                <a:solidFill>
                  <a:srgbClr val="FFFB00"/>
                </a:solidFill>
              </a:rPr>
              <a:t>friends with this world,</a:t>
            </a:r>
            <a:r>
              <a:t> and the world then sends us to</a:t>
            </a:r>
            <a:r>
              <a:rPr b="1" u="sng">
                <a:solidFill>
                  <a:srgbClr val="FFFB00"/>
                </a:solidFill>
              </a:rPr>
              <a:t> feed the pigs.</a:t>
            </a:r>
            <a:r>
              <a:t> And we are so hungry, we go back to God. </a:t>
            </a:r>
          </a:p>
          <a:p>
            <a:pPr>
              <a:defRPr sz="2000"/>
            </a:pPr>
          </a:p>
          <a:p>
            <a:pPr>
              <a:defRPr sz="2000"/>
            </a:pPr>
            <a:r>
              <a:t>On the other side we work hard, we have the </a:t>
            </a:r>
            <a:r>
              <a:rPr b="1" u="sng">
                <a:solidFill>
                  <a:srgbClr val="FFFB00"/>
                </a:solidFill>
              </a:rPr>
              <a:t>RELIGIOUS Son</a:t>
            </a:r>
            <a:r>
              <a:t> doing the</a:t>
            </a:r>
            <a:r>
              <a:rPr b="1" u="sng">
                <a:solidFill>
                  <a:srgbClr val="FFFB00"/>
                </a:solidFill>
              </a:rPr>
              <a:t> right things.</a:t>
            </a:r>
            <a:r>
              <a:t> And when we see others have more, or others doing good and our younger brother returns we </a:t>
            </a:r>
            <a:r>
              <a:rPr b="1" u="sng">
                <a:solidFill>
                  <a:srgbClr val="FFFB00"/>
                </a:solidFill>
              </a:rPr>
              <a:t>also want GOD’s stuff. </a:t>
            </a:r>
          </a:p>
          <a:p>
            <a:pPr>
              <a:defRPr sz="2000"/>
            </a:pPr>
          </a:p>
          <a:p>
            <a:pPr>
              <a:defRPr sz="2000"/>
            </a:pPr>
            <a:r>
              <a:t>Idolism. We </a:t>
            </a:r>
            <a:r>
              <a:rPr b="1" u="sng">
                <a:solidFill>
                  <a:srgbClr val="FFFB00"/>
                </a:solidFill>
              </a:rPr>
              <a:t>love ourselves more</a:t>
            </a:r>
            <a:r>
              <a:t> than we love Jesus. That’s idolism. We rather want the things God can give us, than the amount that we want God. </a:t>
            </a:r>
          </a:p>
          <a:p>
            <a:pPr>
              <a:defRPr sz="2000"/>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Shape 150"/>
          <p:cNvSpPr/>
          <p:nvPr>
            <p:ph type="sldImg"/>
          </p:nvPr>
        </p:nvSpPr>
        <p:spPr>
          <a:prstGeom prst="rect">
            <a:avLst/>
          </a:prstGeom>
        </p:spPr>
        <p:txBody>
          <a:bodyPr/>
          <a:lstStyle/>
          <a:p>
            <a:pPr/>
          </a:p>
        </p:txBody>
      </p:sp>
      <p:sp>
        <p:nvSpPr>
          <p:cNvPr id="151" name="Shape 151"/>
          <p:cNvSpPr/>
          <p:nvPr>
            <p:ph type="body" sz="quarter" idx="1"/>
          </p:nvPr>
        </p:nvSpPr>
        <p:spPr>
          <a:prstGeom prst="rect">
            <a:avLst/>
          </a:prstGeom>
        </p:spPr>
        <p:txBody>
          <a:bodyPr/>
          <a:lstStyle/>
          <a:p>
            <a:pPr>
              <a:defRPr sz="2000"/>
            </a:pPr>
            <a:r>
              <a:t>So when we remember that this life is bought by his blood, and we don’t deserve it. We can proclaim the gospel with boldness. </a:t>
            </a:r>
          </a:p>
          <a:p>
            <a:pPr>
              <a:defRPr sz="2000"/>
            </a:pPr>
          </a:p>
          <a:p>
            <a:pPr>
              <a:defRPr sz="2000"/>
            </a:pPr>
            <a:r>
              <a:t>In this parable, Jesus is the </a:t>
            </a:r>
            <a:r>
              <a:rPr b="1" u="sng">
                <a:solidFill>
                  <a:srgbClr val="FFFB00"/>
                </a:solidFill>
              </a:rPr>
              <a:t>perfect older brother</a:t>
            </a:r>
            <a:r>
              <a:t>. The fattened calve that the father used to celebrate is Jesus, who got sacrificed for us. For our sins. He is the </a:t>
            </a:r>
            <a:r>
              <a:rPr b="1" u="sng">
                <a:solidFill>
                  <a:srgbClr val="FFFB00"/>
                </a:solidFill>
              </a:rPr>
              <a:t>older brother that shares his inheritance with us</a:t>
            </a:r>
            <a:r>
              <a:t>. He is the older brother </a:t>
            </a:r>
            <a:r>
              <a:rPr b="1" u="sng">
                <a:solidFill>
                  <a:schemeClr val="accent6"/>
                </a:solidFill>
              </a:rPr>
              <a:t>that goes to the far country and fetches us and brings us</a:t>
            </a:r>
            <a:r>
              <a:t> back, and shares with us what is his.</a:t>
            </a:r>
          </a:p>
          <a:p>
            <a:pPr>
              <a:defRPr sz="2000"/>
            </a:pPr>
          </a:p>
          <a:p>
            <a:pPr>
              <a:defRPr sz="2000"/>
            </a:pPr>
            <a:r>
              <a:t>How can </a:t>
            </a:r>
            <a:r>
              <a:rPr b="1" u="sng">
                <a:solidFill>
                  <a:srgbClr val="FFFB00"/>
                </a:solidFill>
              </a:rPr>
              <a:t>we hold back?</a:t>
            </a:r>
            <a:r>
              <a:t> How can we neglect to share the gospel? </a:t>
            </a:r>
          </a:p>
          <a:p>
            <a:pPr>
              <a:defRPr sz="2000"/>
            </a:pPr>
            <a:r>
              <a:t>How can we </a:t>
            </a:r>
            <a:r>
              <a:rPr b="1" u="sng">
                <a:solidFill>
                  <a:srgbClr val="FFFB00"/>
                </a:solidFill>
              </a:rPr>
              <a:t>put ourselves first when we don’t even deserve to live?</a:t>
            </a:r>
            <a:r>
              <a:t> We all deserve Death.  </a:t>
            </a:r>
          </a:p>
          <a:p>
            <a:pPr>
              <a:defRPr sz="2000"/>
            </a:pPr>
          </a:p>
          <a:p>
            <a:pPr>
              <a:defRPr sz="2000"/>
            </a:pPr>
            <a:r>
              <a:rPr b="1" u="sng">
                <a:solidFill>
                  <a:srgbClr val="FFFB00"/>
                </a:solidFill>
              </a:rPr>
              <a:t>Are you witnessing for Jesus? </a:t>
            </a:r>
            <a:r>
              <a:t>Remember, before </a:t>
            </a:r>
            <a:r>
              <a:rPr b="1" u="sng">
                <a:solidFill>
                  <a:schemeClr val="accent6"/>
                </a:solidFill>
              </a:rPr>
              <a:t>God calls us to heaven, He calls us to holiness.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Shape 158"/>
          <p:cNvSpPr/>
          <p:nvPr>
            <p:ph type="sldImg"/>
          </p:nvPr>
        </p:nvSpPr>
        <p:spPr>
          <a:prstGeom prst="rect">
            <a:avLst/>
          </a:prstGeom>
        </p:spPr>
        <p:txBody>
          <a:bodyPr/>
          <a:lstStyle/>
          <a:p>
            <a:pPr/>
          </a:p>
        </p:txBody>
      </p:sp>
      <p:sp>
        <p:nvSpPr>
          <p:cNvPr id="159" name="Shape 159"/>
          <p:cNvSpPr/>
          <p:nvPr>
            <p:ph type="body" sz="quarter" idx="1"/>
          </p:nvPr>
        </p:nvSpPr>
        <p:spPr>
          <a:prstGeom prst="rect">
            <a:avLst/>
          </a:prstGeom>
        </p:spPr>
        <p:txBody>
          <a:bodyPr/>
          <a:lstStyle/>
          <a:p>
            <a:pPr>
              <a:defRPr sz="2000"/>
            </a:pPr>
            <a:r>
              <a:t>Q: </a:t>
            </a:r>
            <a:r>
              <a:rPr b="1" u="sng">
                <a:solidFill>
                  <a:schemeClr val="accent5">
                    <a:lumOff val="11617"/>
                  </a:schemeClr>
                </a:solidFill>
              </a:rPr>
              <a:t>Will Paul speak the same way about you today? </a:t>
            </a:r>
          </a:p>
          <a:p>
            <a:pPr>
              <a:defRPr sz="2000"/>
            </a:pPr>
          </a:p>
          <a:p>
            <a:pPr>
              <a:defRPr sz="2000"/>
            </a:pPr>
            <a:r>
              <a:t>This should remind us of the eternal purpose that God has for you.</a:t>
            </a:r>
          </a:p>
          <a:p>
            <a:pPr>
              <a:defRPr sz="2000"/>
            </a:pPr>
            <a:r>
              <a:t>We need to be reminded that God</a:t>
            </a:r>
            <a:r>
              <a:rPr b="1" u="sng">
                <a:solidFill>
                  <a:srgbClr val="FFFB00"/>
                </a:solidFill>
              </a:rPr>
              <a:t> thought about you before you were born. </a:t>
            </a:r>
          </a:p>
          <a:p>
            <a:pPr>
              <a:defRPr sz="2000"/>
            </a:pPr>
          </a:p>
          <a:p>
            <a:pPr>
              <a:defRPr sz="2000"/>
            </a:pPr>
            <a:r>
              <a:t>Pray</a:t>
            </a:r>
          </a:p>
          <a:p>
            <a:pPr>
              <a:defRPr sz="2000"/>
            </a:pPr>
            <a:r>
              <a:t>May we be stirred with a new passion to testify about Jesus Christ. </a:t>
            </a:r>
          </a:p>
          <a:p>
            <a:pPr>
              <a:defRPr sz="2000"/>
            </a:pPr>
          </a:p>
          <a:p>
            <a:pPr>
              <a:defRPr sz="2000"/>
            </a:pPr>
            <a:r>
              <a:t>Help us to humble ourselves, to accept the rebuke. May your truth have your God intended purpose towards our hearts, may it not discourage us but encourage us to do your will and to witness for you.</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 name="Shape 33"/>
          <p:cNvSpPr/>
          <p:nvPr>
            <p:ph type="sldImg"/>
          </p:nvPr>
        </p:nvSpPr>
        <p:spPr>
          <a:prstGeom prst="rect">
            <a:avLst/>
          </a:prstGeom>
        </p:spPr>
        <p:txBody>
          <a:bodyPr/>
          <a:lstStyle/>
          <a:p>
            <a:pPr/>
          </a:p>
        </p:txBody>
      </p:sp>
      <p:sp>
        <p:nvSpPr>
          <p:cNvPr id="34" name="Shape 34"/>
          <p:cNvSpPr/>
          <p:nvPr>
            <p:ph type="body" sz="quarter" idx="1"/>
          </p:nvPr>
        </p:nvSpPr>
        <p:spPr>
          <a:prstGeom prst="rect">
            <a:avLst/>
          </a:prstGeom>
        </p:spPr>
        <p:txBody>
          <a:bodyPr/>
          <a:lstStyle/>
          <a:p>
            <a:pPr>
              <a:defRPr sz="1800"/>
            </a:pPr>
            <a:r>
              <a:t>PRAY</a:t>
            </a:r>
          </a:p>
          <a:p>
            <a:pPr>
              <a:defRPr sz="1800"/>
            </a:pPr>
            <a:r>
              <a:t>Intro</a:t>
            </a:r>
          </a:p>
          <a:p>
            <a:pPr>
              <a:defRPr sz="1800"/>
            </a:pPr>
            <a:r>
              <a:t>Today we will look at a few other things. </a:t>
            </a:r>
          </a:p>
          <a:p>
            <a:pPr>
              <a:defRPr sz="1800"/>
            </a:pPr>
          </a:p>
          <a:p>
            <a:pPr>
              <a:defRPr sz="1800"/>
            </a:pPr>
            <a:r>
              <a:t>And let’s start with a few reflection questions before we dive in. </a:t>
            </a:r>
          </a:p>
          <a:p>
            <a:pPr>
              <a:defRPr sz="1800"/>
            </a:pPr>
          </a:p>
          <a:p>
            <a:pPr marL="240631" indent="-240631">
              <a:buSzPct val="100000"/>
              <a:buAutoNum type="arabicPeriod" startAt="1"/>
              <a:defRPr sz="1800"/>
            </a:pPr>
            <a:r>
              <a:rPr b="1" u="sng">
                <a:solidFill>
                  <a:srgbClr val="FFFB00"/>
                </a:solidFill>
              </a:rPr>
              <a:t>What do you think is your calling? </a:t>
            </a:r>
          </a:p>
          <a:p>
            <a:pPr>
              <a:defRPr sz="1800"/>
            </a:pPr>
            <a:r>
              <a:t>We get </a:t>
            </a:r>
            <a:r>
              <a:rPr b="1" u="sng">
                <a:solidFill>
                  <a:srgbClr val="FFFB00"/>
                </a:solidFill>
              </a:rPr>
              <a:t>specific callings and general callings</a:t>
            </a:r>
            <a:r>
              <a:t>. Focus on General.</a:t>
            </a:r>
          </a:p>
          <a:p>
            <a:pPr>
              <a:defRPr sz="1800"/>
            </a:pPr>
            <a:r>
              <a:t>Be more like Jesus and do more things like Jesus did. </a:t>
            </a:r>
            <a:r>
              <a:rPr b="1" u="sng">
                <a:solidFill>
                  <a:srgbClr val="FFFB00"/>
                </a:solidFill>
              </a:rPr>
              <a:t>Which means in growth in character and works. </a:t>
            </a:r>
          </a:p>
          <a:p>
            <a:pPr>
              <a:defRPr sz="1800"/>
            </a:pPr>
          </a:p>
          <a:p>
            <a:pPr>
              <a:defRPr sz="1800"/>
            </a:pPr>
            <a:r>
              <a:t>Character growth. Or in </a:t>
            </a:r>
            <a:r>
              <a:rPr b="1" u="sng">
                <a:solidFill>
                  <a:srgbClr val="FFFB00"/>
                </a:solidFill>
              </a:rPr>
              <a:t>Christianese sense sanctification. </a:t>
            </a:r>
          </a:p>
          <a:p>
            <a:pPr>
              <a:defRPr sz="1800"/>
            </a:pPr>
            <a:r>
              <a:t>When we look at Jesus, He will always be busy to</a:t>
            </a:r>
            <a:r>
              <a:rPr b="1" u="sng">
                <a:solidFill>
                  <a:schemeClr val="accent5">
                    <a:lumOff val="11617"/>
                  </a:schemeClr>
                </a:solidFill>
              </a:rPr>
              <a:t> disciple the saved and evangelize the lost. </a:t>
            </a:r>
            <a:endParaRPr b="1" u="sng">
              <a:solidFill>
                <a:schemeClr val="accent5">
                  <a:lumOff val="11617"/>
                </a:schemeClr>
              </a:solidFill>
            </a:endParaRPr>
          </a:p>
          <a:p>
            <a:pPr>
              <a:defRPr sz="1800"/>
            </a:pPr>
          </a:p>
          <a:p>
            <a:pPr>
              <a:defRPr sz="1800"/>
            </a:pPr>
          </a:p>
          <a:p>
            <a:pPr>
              <a:defRPr sz="1800"/>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 name="Shape 41"/>
          <p:cNvSpPr/>
          <p:nvPr>
            <p:ph type="sldImg"/>
          </p:nvPr>
        </p:nvSpPr>
        <p:spPr>
          <a:prstGeom prst="rect">
            <a:avLst/>
          </a:prstGeom>
        </p:spPr>
        <p:txBody>
          <a:bodyPr/>
          <a:lstStyle/>
          <a:p>
            <a:pPr/>
          </a:p>
        </p:txBody>
      </p:sp>
      <p:sp>
        <p:nvSpPr>
          <p:cNvPr id="42" name="Shape 42"/>
          <p:cNvSpPr/>
          <p:nvPr>
            <p:ph type="body" sz="quarter" idx="1"/>
          </p:nvPr>
        </p:nvSpPr>
        <p:spPr>
          <a:prstGeom prst="rect">
            <a:avLst/>
          </a:prstGeom>
        </p:spPr>
        <p:txBody>
          <a:bodyPr/>
          <a:lstStyle/>
          <a:p>
            <a:pPr>
              <a:defRPr sz="1800"/>
            </a:pPr>
            <a:r>
              <a:t>And often we tend to only focus on our</a:t>
            </a:r>
            <a:r>
              <a:rPr b="1" u="sng">
                <a:solidFill>
                  <a:srgbClr val="FFFB00"/>
                </a:solidFill>
              </a:rPr>
              <a:t> specific callings amen? </a:t>
            </a:r>
          </a:p>
          <a:p>
            <a:pPr>
              <a:defRPr sz="1800"/>
            </a:pPr>
            <a:r>
              <a:t>What do I need to focus on, why am I on earth, and then we neglect our general calling. </a:t>
            </a:r>
          </a:p>
          <a:p>
            <a:pPr>
              <a:defRPr sz="1800"/>
            </a:pPr>
          </a:p>
          <a:p>
            <a:pPr>
              <a:defRPr sz="1800"/>
            </a:pPr>
            <a:r>
              <a:t>Our general calling will always work together with our specific calling. You can not</a:t>
            </a:r>
            <a:r>
              <a:rPr b="1" u="sng">
                <a:solidFill>
                  <a:srgbClr val="FFFB00"/>
                </a:solidFill>
              </a:rPr>
              <a:t> seperate the 2.</a:t>
            </a:r>
            <a:r>
              <a:t> Our specific calling will always </a:t>
            </a:r>
            <a:r>
              <a:rPr b="1" u="sng">
                <a:solidFill>
                  <a:srgbClr val="FFFB00"/>
                </a:solidFill>
              </a:rPr>
              <a:t>lead us to be more like Jesus</a:t>
            </a:r>
            <a:r>
              <a:t>. And will </a:t>
            </a:r>
            <a:r>
              <a:rPr b="1" u="sng">
                <a:solidFill>
                  <a:schemeClr val="accent6"/>
                </a:solidFill>
              </a:rPr>
              <a:t>always support your general calling.</a:t>
            </a:r>
            <a:r>
              <a:t> </a:t>
            </a:r>
          </a:p>
          <a:p>
            <a:pPr>
              <a:defRPr sz="1800"/>
            </a:pPr>
            <a:r>
              <a:rPr b="1" u="sng">
                <a:solidFill>
                  <a:schemeClr val="accent5">
                    <a:lumOff val="11617"/>
                  </a:schemeClr>
                </a:solidFill>
              </a:rPr>
              <a:t>To share the gospel with the lost and to disciple those who are saved. </a:t>
            </a:r>
          </a:p>
          <a:p>
            <a:pPr>
              <a:defRPr sz="1800"/>
            </a:pPr>
          </a:p>
          <a:p>
            <a:pPr>
              <a:defRPr sz="1800"/>
            </a:pPr>
            <a:r>
              <a:t>And that’s </a:t>
            </a:r>
            <a:r>
              <a:rPr b="1" u="sng">
                <a:solidFill>
                  <a:schemeClr val="accent6"/>
                </a:solidFill>
              </a:rPr>
              <a:t>exactly what we shouldn’t be ashamed of. </a:t>
            </a:r>
          </a:p>
          <a:p>
            <a:pPr>
              <a:defRPr sz="1800"/>
            </a:pPr>
            <a:r>
              <a:t>And off course, </a:t>
            </a:r>
            <a:r>
              <a:rPr b="1" u="sng">
                <a:solidFill>
                  <a:srgbClr val="FFFB00"/>
                </a:solidFill>
              </a:rPr>
              <a:t>Jesus being the ultimate example,</a:t>
            </a:r>
            <a:r>
              <a:t> </a:t>
            </a:r>
            <a:r>
              <a:rPr b="1" u="sng">
                <a:solidFill>
                  <a:schemeClr val="accent6"/>
                </a:solidFill>
              </a:rPr>
              <a:t>showing us how it looks like to be unashamed</a:t>
            </a:r>
            <a:r>
              <a:t> for the gospel, </a:t>
            </a:r>
            <a:r>
              <a:rPr b="1" u="sng">
                <a:solidFill>
                  <a:srgbClr val="FFFB00"/>
                </a:solidFill>
              </a:rPr>
              <a:t>being willing to be crucified</a:t>
            </a:r>
            <a:r>
              <a:t> for our sins. </a:t>
            </a:r>
          </a:p>
          <a:p>
            <a:pPr>
              <a:defRPr sz="1800"/>
            </a:pPr>
            <a:r>
              <a:t>No other religion has this, having a </a:t>
            </a:r>
            <a:r>
              <a:rPr b="1" u="sng">
                <a:solidFill>
                  <a:srgbClr val="FFFB00"/>
                </a:solidFill>
              </a:rPr>
              <a:t>saviour who have suffered for us, who can empathize with us through suffering. </a:t>
            </a:r>
          </a:p>
          <a:p>
            <a:pPr>
              <a:defRPr sz="1800"/>
            </a:pPr>
            <a:r>
              <a:rPr b="1" u="sng">
                <a:solidFill>
                  <a:schemeClr val="accent3"/>
                </a:solidFill>
              </a:rPr>
              <a:t>Heb 4:15 For we do not have a high priest who is unable to sympathize with our weaknesses, but one who in every respect has been tempted as we are, yet without sin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 name="Shape 49"/>
          <p:cNvSpPr/>
          <p:nvPr>
            <p:ph type="sldImg"/>
          </p:nvPr>
        </p:nvSpPr>
        <p:spPr>
          <a:prstGeom prst="rect">
            <a:avLst/>
          </a:prstGeom>
        </p:spPr>
        <p:txBody>
          <a:bodyPr/>
          <a:lstStyle/>
          <a:p>
            <a:pPr/>
          </a:p>
        </p:txBody>
      </p:sp>
      <p:sp>
        <p:nvSpPr>
          <p:cNvPr id="50" name="Shape 50"/>
          <p:cNvSpPr/>
          <p:nvPr>
            <p:ph type="body" sz="quarter" idx="1"/>
          </p:nvPr>
        </p:nvSpPr>
        <p:spPr>
          <a:prstGeom prst="rect">
            <a:avLst/>
          </a:prstGeom>
        </p:spPr>
        <p:txBody>
          <a:bodyPr/>
          <a:lstStyle>
            <a:lvl1pPr>
              <a:defRPr b="1" sz="2100" u="sng">
                <a:solidFill>
                  <a:srgbClr val="FEE933"/>
                </a:solidFill>
              </a:defRPr>
            </a:lvl1pPr>
          </a:lstStyle>
          <a:p>
            <a:pPr/>
            <a:r>
              <a:t>Read twice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 name="Shape 57"/>
          <p:cNvSpPr/>
          <p:nvPr>
            <p:ph type="sldImg"/>
          </p:nvPr>
        </p:nvSpPr>
        <p:spPr>
          <a:prstGeom prst="rect">
            <a:avLst/>
          </a:prstGeom>
        </p:spPr>
        <p:txBody>
          <a:bodyPr/>
          <a:lstStyle/>
          <a:p>
            <a:pPr/>
          </a:p>
        </p:txBody>
      </p:sp>
      <p:sp>
        <p:nvSpPr>
          <p:cNvPr id="58" name="Shape 58"/>
          <p:cNvSpPr/>
          <p:nvPr>
            <p:ph type="body" sz="quarter" idx="1"/>
          </p:nvPr>
        </p:nvSpPr>
        <p:spPr>
          <a:prstGeom prst="rect">
            <a:avLst/>
          </a:prstGeom>
        </p:spPr>
        <p:txBody>
          <a:bodyPr/>
          <a:lstStyle>
            <a:lvl1pPr>
              <a:defRPr b="1" sz="2100" u="sng">
                <a:solidFill>
                  <a:srgbClr val="FEE933"/>
                </a:solidFill>
              </a:defRPr>
            </a:lvl1pPr>
          </a:lstStyle>
          <a:p>
            <a:pPr/>
            <a:r>
              <a:t>Read twice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 name="Shape 65"/>
          <p:cNvSpPr/>
          <p:nvPr>
            <p:ph type="sldImg"/>
          </p:nvPr>
        </p:nvSpPr>
        <p:spPr>
          <a:prstGeom prst="rect">
            <a:avLst/>
          </a:prstGeom>
        </p:spPr>
        <p:txBody>
          <a:bodyPr/>
          <a:lstStyle/>
          <a:p>
            <a:pPr/>
          </a:p>
        </p:txBody>
      </p:sp>
      <p:sp>
        <p:nvSpPr>
          <p:cNvPr id="66" name="Shape 66"/>
          <p:cNvSpPr/>
          <p:nvPr>
            <p:ph type="body" sz="quarter" idx="1"/>
          </p:nvPr>
        </p:nvSpPr>
        <p:spPr>
          <a:prstGeom prst="rect">
            <a:avLst/>
          </a:prstGeom>
        </p:spPr>
        <p:txBody>
          <a:bodyPr/>
          <a:lstStyle/>
          <a:p>
            <a:pPr>
              <a:defRPr sz="1900"/>
            </a:pPr>
            <a:r>
              <a:t>Intro na die teks.</a:t>
            </a:r>
          </a:p>
          <a:p>
            <a:pPr>
              <a:defRPr sz="1900"/>
            </a:pPr>
          </a:p>
          <a:p>
            <a:pPr>
              <a:defRPr sz="1900"/>
            </a:pPr>
            <a:r>
              <a:t>So again the context, like we </a:t>
            </a:r>
            <a:r>
              <a:rPr b="1" u="sng">
                <a:solidFill>
                  <a:srgbClr val="FFFB00"/>
                </a:solidFill>
              </a:rPr>
              <a:t>heard last week is a rebuke</a:t>
            </a:r>
            <a:r>
              <a:t>. Paul saying to Timothy, come on. Stand strong. </a:t>
            </a:r>
          </a:p>
          <a:p>
            <a:pPr>
              <a:defRPr sz="1900"/>
            </a:pPr>
          </a:p>
          <a:p>
            <a:pPr>
              <a:defRPr sz="1900"/>
            </a:pPr>
            <a:r>
              <a:t>I know people will want to kill you but remember Jesus. Remember he has brought immortality. He saved you look to the eternal life. </a:t>
            </a:r>
          </a:p>
          <a:p>
            <a:pPr>
              <a:defRPr sz="1900"/>
            </a:pPr>
            <a:endParaRPr b="1" u="sng">
              <a:solidFill>
                <a:srgbClr val="FFFB00"/>
              </a:solidFill>
            </a:endParaRPr>
          </a:p>
          <a:p>
            <a:pPr>
              <a:defRPr sz="1900"/>
            </a:pPr>
            <a:r>
              <a:t>And for us, we will experience persecution. But its our jobs to bring the gospel to people as well as showing them how to apply the gospel to life which will lead to godly living. It will lead to good works for God. Works that builds the kingdom of God. </a:t>
            </a:r>
          </a:p>
          <a:p>
            <a:pPr>
              <a:defRPr sz="1900"/>
            </a:pPr>
          </a:p>
          <a:p>
            <a:pPr>
              <a:defRPr sz="1900"/>
            </a:pPr>
            <a:r>
              <a:t>We shouldn’t </a:t>
            </a:r>
            <a:r>
              <a:rPr b="1" u="sng">
                <a:solidFill>
                  <a:srgbClr val="FFFB00"/>
                </a:solidFill>
              </a:rPr>
              <a:t>shy away from speaking to others about Christ</a:t>
            </a:r>
            <a:r>
              <a:t>, and we are </a:t>
            </a:r>
            <a:r>
              <a:rPr b="1" u="sng">
                <a:solidFill>
                  <a:schemeClr val="accent6"/>
                </a:solidFill>
              </a:rPr>
              <a:t>easily intimidated and thus say nothing</a:t>
            </a:r>
            <a:r>
              <a:t> and even conform.</a:t>
            </a:r>
          </a:p>
          <a:p>
            <a:pPr>
              <a:defRPr sz="1900"/>
            </a:pPr>
            <a:r>
              <a:t>We should also not opt to give and proclaim to people a cheap gospel, but speak the full truth. Encouraging people and testifying of the wonderful friend we have in Jesus. </a:t>
            </a:r>
          </a:p>
          <a:p>
            <a:pPr>
              <a:defRPr sz="1900"/>
            </a:pPr>
          </a:p>
          <a:p>
            <a:pPr>
              <a:defRPr sz="1800"/>
            </a:pPr>
          </a:p>
          <a:p>
            <a:pPr>
              <a:defRPr sz="1800"/>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 name="Shape 73"/>
          <p:cNvSpPr/>
          <p:nvPr>
            <p:ph type="sldImg"/>
          </p:nvPr>
        </p:nvSpPr>
        <p:spPr>
          <a:prstGeom prst="rect">
            <a:avLst/>
          </a:prstGeom>
        </p:spPr>
        <p:txBody>
          <a:bodyPr/>
          <a:lstStyle/>
          <a:p>
            <a:pPr/>
          </a:p>
        </p:txBody>
      </p:sp>
      <p:sp>
        <p:nvSpPr>
          <p:cNvPr id="74" name="Shape 74"/>
          <p:cNvSpPr/>
          <p:nvPr>
            <p:ph type="body" sz="quarter" idx="1"/>
          </p:nvPr>
        </p:nvSpPr>
        <p:spPr>
          <a:prstGeom prst="rect">
            <a:avLst/>
          </a:prstGeom>
        </p:spPr>
        <p:txBody>
          <a:bodyPr/>
          <a:lstStyle/>
          <a:p>
            <a:pPr>
              <a:defRPr sz="2000"/>
            </a:pPr>
            <a:r>
              <a:t>Verse 9</a:t>
            </a:r>
          </a:p>
          <a:p>
            <a:pPr>
              <a:defRPr sz="2000"/>
            </a:pPr>
          </a:p>
          <a:p>
            <a:pPr>
              <a:defRPr sz="2000"/>
            </a:pPr>
            <a:r>
              <a:rPr b="1" u="sng">
                <a:solidFill>
                  <a:srgbClr val="FFFB00"/>
                </a:solidFill>
              </a:rPr>
              <a:t>Saved. What does that even mean?</a:t>
            </a:r>
            <a:endParaRPr b="1" u="sng">
              <a:solidFill>
                <a:srgbClr val="FFFB00"/>
              </a:solidFill>
            </a:endParaRPr>
          </a:p>
          <a:p>
            <a:pPr>
              <a:defRPr sz="2000"/>
            </a:pPr>
            <a:r>
              <a:rPr b="1" u="sng">
                <a:solidFill>
                  <a:srgbClr val="FFFB00"/>
                </a:solidFill>
              </a:rPr>
              <a:t>We must realise we have a problem. The wages of sin is death Rom 6:23.</a:t>
            </a:r>
            <a:endParaRPr b="1" u="sng">
              <a:solidFill>
                <a:srgbClr val="FFFB00"/>
              </a:solidFill>
            </a:endParaRPr>
          </a:p>
          <a:p>
            <a:pPr>
              <a:defRPr sz="2000"/>
            </a:pPr>
            <a:r>
              <a:t>Saved means to be</a:t>
            </a:r>
            <a:r>
              <a:rPr b="1" u="sng">
                <a:solidFill>
                  <a:schemeClr val="accent3"/>
                </a:solidFill>
              </a:rPr>
              <a:t> rescued from danger. We all need to be saved. Rom says we fall short of the glory of God</a:t>
            </a:r>
            <a:endParaRPr b="1" u="sng">
              <a:solidFill>
                <a:schemeClr val="accent3"/>
              </a:solidFill>
            </a:endParaRPr>
          </a:p>
          <a:p>
            <a:pPr>
              <a:defRPr sz="2000"/>
            </a:pPr>
            <a:r>
              <a:t>Saved from what? RC Sproul say we need </a:t>
            </a:r>
            <a:r>
              <a:rPr b="1" u="sng">
                <a:solidFill>
                  <a:schemeClr val="accent6"/>
                </a:solidFill>
              </a:rPr>
              <a:t>to be saved by God from God</a:t>
            </a:r>
            <a:r>
              <a:t>. From his judgment, from his wrath. There is no other name that can save us. </a:t>
            </a:r>
          </a:p>
          <a:p>
            <a:pPr>
              <a:defRPr sz="2000"/>
            </a:pPr>
            <a:r>
              <a:t>We are saved </a:t>
            </a:r>
            <a:r>
              <a:rPr b="1" u="sng">
                <a:solidFill>
                  <a:srgbClr val="FFFB00"/>
                </a:solidFill>
              </a:rPr>
              <a:t>from eternal death, to eternal life by God. By His grace. </a:t>
            </a:r>
            <a:endParaRPr b="1" u="sng">
              <a:solidFill>
                <a:srgbClr val="FFFB00"/>
              </a:solidFill>
            </a:endParaRPr>
          </a:p>
          <a:p>
            <a:pPr>
              <a:defRPr sz="2000"/>
            </a:pPr>
          </a:p>
          <a:p>
            <a:pPr>
              <a:defRPr sz="2000"/>
            </a:pPr>
            <a:r>
              <a:t>So Paul is reminding Timothy of th</a:t>
            </a:r>
            <a:r>
              <a:rPr b="1" u="sng">
                <a:solidFill>
                  <a:srgbClr val="FFFB00"/>
                </a:solidFill>
              </a:rPr>
              <a:t>e Amazing GRACE! </a:t>
            </a:r>
            <a:r>
              <a:t>Paul is not busy guilt-tripping, Timothy but rather reminding him of Gods grace for us. And therefore don’t be ashamed.</a:t>
            </a:r>
          </a:p>
          <a:p>
            <a:pPr>
              <a:defRPr sz="2000"/>
            </a:pPr>
          </a:p>
          <a:p>
            <a:pPr>
              <a:defRPr sz="2000"/>
            </a:pPr>
            <a:r>
              <a:t>Example of the girlfriend / boyfriend. When we love somebody we don’t want the relationship to take shots. </a:t>
            </a:r>
          </a:p>
          <a:p>
            <a:pPr>
              <a:defRPr sz="2000"/>
            </a:pPr>
          </a:p>
          <a:p>
            <a:pPr>
              <a:defRPr sz="2000"/>
            </a:pPr>
            <a:r>
              <a:t>Note that it is </a:t>
            </a:r>
            <a:r>
              <a:rPr b="1" u="sng">
                <a:solidFill>
                  <a:srgbClr val="FFFB00"/>
                </a:solidFill>
              </a:rPr>
              <a:t>God who saves us.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 name="Shape 81"/>
          <p:cNvSpPr/>
          <p:nvPr>
            <p:ph type="sldImg"/>
          </p:nvPr>
        </p:nvSpPr>
        <p:spPr>
          <a:prstGeom prst="rect">
            <a:avLst/>
          </a:prstGeom>
        </p:spPr>
        <p:txBody>
          <a:bodyPr/>
          <a:lstStyle/>
          <a:p>
            <a:pPr/>
          </a:p>
        </p:txBody>
      </p:sp>
      <p:sp>
        <p:nvSpPr>
          <p:cNvPr id="82" name="Shape 82"/>
          <p:cNvSpPr/>
          <p:nvPr>
            <p:ph type="body" sz="quarter" idx="1"/>
          </p:nvPr>
        </p:nvSpPr>
        <p:spPr>
          <a:prstGeom prst="rect">
            <a:avLst/>
          </a:prstGeom>
        </p:spPr>
        <p:txBody>
          <a:bodyPr/>
          <a:lstStyle/>
          <a:p>
            <a:pPr>
              <a:defRPr sz="2000"/>
            </a:pPr>
            <a:r>
              <a:t>Verse 9</a:t>
            </a:r>
          </a:p>
          <a:p>
            <a:pPr>
              <a:defRPr sz="2000"/>
            </a:pPr>
          </a:p>
          <a:p>
            <a:pPr>
              <a:defRPr sz="2000"/>
            </a:pPr>
            <a:r>
              <a:t>And </a:t>
            </a:r>
            <a:r>
              <a:rPr b="1" u="sng">
                <a:solidFill>
                  <a:srgbClr val="FFFB00"/>
                </a:solidFill>
              </a:rPr>
              <a:t>CALLED us! </a:t>
            </a:r>
            <a:endParaRPr b="1" u="sng">
              <a:solidFill>
                <a:srgbClr val="FFFB00"/>
              </a:solidFill>
            </a:endParaRPr>
          </a:p>
          <a:p>
            <a:pPr>
              <a:defRPr sz="2000"/>
            </a:pPr>
            <a:r>
              <a:rPr b="1" u="sng">
                <a:solidFill>
                  <a:srgbClr val="FFFB00"/>
                </a:solidFill>
              </a:rPr>
              <a:t>Whereto? Where should I go? Holiness, that doesn’t sound great. Its BEST!</a:t>
            </a:r>
            <a:endParaRPr>
              <a:solidFill>
                <a:srgbClr val="FFFFFF"/>
              </a:solidFill>
            </a:endParaRPr>
          </a:p>
          <a:p>
            <a:pPr>
              <a:defRPr sz="2000"/>
            </a:pPr>
            <a:r>
              <a:rPr>
                <a:solidFill>
                  <a:srgbClr val="FFFFFF"/>
                </a:solidFill>
              </a:rPr>
              <a:t>Paul reminds Timothy, that God has called us. For something specific. </a:t>
            </a:r>
            <a:r>
              <a:rPr b="1" u="sng">
                <a:solidFill>
                  <a:schemeClr val="accent6"/>
                </a:solidFill>
              </a:rPr>
              <a:t>Not calling everyone</a:t>
            </a:r>
            <a:r>
              <a:rPr>
                <a:solidFill>
                  <a:srgbClr val="FFFFFF"/>
                </a:solidFill>
              </a:rPr>
              <a:t>, </a:t>
            </a:r>
            <a:r>
              <a:rPr b="1" u="sng">
                <a:solidFill>
                  <a:srgbClr val="FFFB00"/>
                </a:solidFill>
              </a:rPr>
              <a:t>but us. Who’s us?</a:t>
            </a:r>
            <a:endParaRPr>
              <a:solidFill>
                <a:srgbClr val="FFFFFF"/>
              </a:solidFill>
            </a:endParaRPr>
          </a:p>
          <a:p>
            <a:pPr>
              <a:defRPr sz="2000"/>
            </a:pPr>
            <a:r>
              <a:rPr b="1" u="sng">
                <a:solidFill>
                  <a:srgbClr val="FFFB00"/>
                </a:solidFill>
              </a:rPr>
              <a:t>Us as believers.</a:t>
            </a:r>
            <a:endParaRPr b="1" u="sng">
              <a:solidFill>
                <a:srgbClr val="FFFB00"/>
              </a:solidFill>
            </a:endParaRPr>
          </a:p>
          <a:p>
            <a:pPr>
              <a:defRPr sz="2000"/>
            </a:pPr>
            <a:endParaRPr b="1" u="sng">
              <a:solidFill>
                <a:srgbClr val="FFFB00"/>
              </a:solidFill>
            </a:endParaRPr>
          </a:p>
          <a:p>
            <a:pPr>
              <a:defRPr sz="2000"/>
            </a:pPr>
            <a:r>
              <a:rPr>
                <a:solidFill>
                  <a:srgbClr val="FFFFFF"/>
                </a:solidFill>
              </a:rPr>
              <a:t>To a HOLY calling. What is a holy callling? Calling to what? He is </a:t>
            </a:r>
            <a:r>
              <a:rPr b="1" u="sng">
                <a:solidFill>
                  <a:srgbClr val="FFFB00"/>
                </a:solidFill>
              </a:rPr>
              <a:t>calling us to HOLINESS! </a:t>
            </a:r>
            <a:endParaRPr b="1" u="sng">
              <a:solidFill>
                <a:srgbClr val="FFFB00"/>
              </a:solidFill>
            </a:endParaRPr>
          </a:p>
          <a:p>
            <a:pPr>
              <a:defRPr sz="2000"/>
            </a:pPr>
            <a:r>
              <a:rPr>
                <a:solidFill>
                  <a:srgbClr val="FFFFFF"/>
                </a:solidFill>
              </a:rPr>
              <a:t>A manner worthy of the Lord, </a:t>
            </a:r>
            <a:r>
              <a:rPr b="1" u="sng">
                <a:solidFill>
                  <a:schemeClr val="accent6"/>
                </a:solidFill>
              </a:rPr>
              <a:t>Calling us to obedience!</a:t>
            </a:r>
            <a:endParaRPr>
              <a:solidFill>
                <a:srgbClr val="FFFFFF"/>
              </a:solidFill>
            </a:endParaRPr>
          </a:p>
          <a:p>
            <a:pPr>
              <a:defRPr sz="2000"/>
            </a:pPr>
            <a:endParaRPr>
              <a:solidFill>
                <a:srgbClr val="FFFFFF"/>
              </a:solidFill>
            </a:endParaRPr>
          </a:p>
          <a:p>
            <a:pPr>
              <a:defRPr sz="2000"/>
            </a:pPr>
            <a:r>
              <a:rPr>
                <a:solidFill>
                  <a:srgbClr val="FFFFFF"/>
                </a:solidFill>
              </a:rPr>
              <a:t>And I want to ask you, God is calling, are you responding?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 name="Shape 89"/>
          <p:cNvSpPr/>
          <p:nvPr>
            <p:ph type="sldImg"/>
          </p:nvPr>
        </p:nvSpPr>
        <p:spPr>
          <a:prstGeom prst="rect">
            <a:avLst/>
          </a:prstGeom>
        </p:spPr>
        <p:txBody>
          <a:bodyPr/>
          <a:lstStyle/>
          <a:p>
            <a:pPr/>
          </a:p>
        </p:txBody>
      </p:sp>
      <p:sp>
        <p:nvSpPr>
          <p:cNvPr id="90" name="Shape 90"/>
          <p:cNvSpPr/>
          <p:nvPr>
            <p:ph type="body" sz="quarter" idx="1"/>
          </p:nvPr>
        </p:nvSpPr>
        <p:spPr>
          <a:prstGeom prst="rect">
            <a:avLst/>
          </a:prstGeom>
        </p:spPr>
        <p:txBody>
          <a:bodyPr/>
          <a:lstStyle/>
          <a:p>
            <a:pPr>
              <a:defRPr sz="2000"/>
            </a:pPr>
            <a:r>
              <a:t>Verse 9</a:t>
            </a:r>
            <a:endParaRPr>
              <a:solidFill>
                <a:srgbClr val="FFFFFF"/>
              </a:solidFill>
            </a:endParaRPr>
          </a:p>
          <a:p>
            <a:pPr>
              <a:defRPr sz="2000"/>
            </a:pPr>
            <a:r>
              <a:rPr>
                <a:solidFill>
                  <a:srgbClr val="FFFFFF"/>
                </a:solidFill>
              </a:rPr>
              <a:t>If we </a:t>
            </a:r>
            <a:r>
              <a:rPr b="1" u="sng">
                <a:solidFill>
                  <a:srgbClr val="FFFB00"/>
                </a:solidFill>
              </a:rPr>
              <a:t>only teach people that we are being saved by grace</a:t>
            </a:r>
            <a:r>
              <a:rPr>
                <a:solidFill>
                  <a:srgbClr val="FFFFFF"/>
                </a:solidFill>
              </a:rPr>
              <a:t> we will get people that, then they </a:t>
            </a:r>
            <a:r>
              <a:rPr b="1" u="sng">
                <a:solidFill>
                  <a:schemeClr val="accent6"/>
                </a:solidFill>
              </a:rPr>
              <a:t>will then JUST Believe,</a:t>
            </a:r>
            <a:r>
              <a:rPr>
                <a:solidFill>
                  <a:srgbClr val="FFFFFF"/>
                </a:solidFill>
              </a:rPr>
              <a:t> and live as the devil, </a:t>
            </a:r>
            <a:r>
              <a:rPr b="1" u="sng">
                <a:solidFill>
                  <a:schemeClr val="accent6"/>
                </a:solidFill>
              </a:rPr>
              <a:t>keeping and living on as they want to</a:t>
            </a:r>
            <a:r>
              <a:rPr>
                <a:solidFill>
                  <a:srgbClr val="FFFFFF"/>
                </a:solidFill>
              </a:rPr>
              <a:t>. </a:t>
            </a:r>
            <a:endParaRPr>
              <a:solidFill>
                <a:srgbClr val="FFFFFF"/>
              </a:solidFill>
            </a:endParaRPr>
          </a:p>
          <a:p>
            <a:pPr>
              <a:defRPr sz="2000"/>
            </a:pPr>
            <a:r>
              <a:rPr>
                <a:solidFill>
                  <a:srgbClr val="FFFFFF"/>
                </a:solidFill>
              </a:rPr>
              <a:t>And they are uneducated, not understanding </a:t>
            </a:r>
            <a:r>
              <a:rPr b="1" u="sng">
                <a:solidFill>
                  <a:srgbClr val="FFFB00"/>
                </a:solidFill>
              </a:rPr>
              <a:t>before God calls us to heaven (salvation), he FIRST calls us to HOLINESS! This is critical. </a:t>
            </a:r>
            <a:endParaRPr b="1" u="sng">
              <a:solidFill>
                <a:srgbClr val="FFFB00"/>
              </a:solidFill>
            </a:endParaRPr>
          </a:p>
          <a:p>
            <a:pPr>
              <a:defRPr sz="2000"/>
            </a:pPr>
            <a:endParaRPr b="1" u="sng">
              <a:solidFill>
                <a:srgbClr val="FFFB00"/>
              </a:solidFill>
            </a:endParaRPr>
          </a:p>
          <a:p>
            <a:pPr>
              <a:defRPr sz="2000"/>
            </a:pPr>
            <a:r>
              <a:rPr b="1" u="sng">
                <a:solidFill>
                  <a:srgbClr val="FFFB00"/>
                </a:solidFill>
              </a:rPr>
              <a:t>No one is going to heaven, who does not live a holy life. Not perfect life, but holy. </a:t>
            </a:r>
            <a:endParaRPr b="1" u="sng">
              <a:solidFill>
                <a:srgbClr val="FFFB00"/>
              </a:solidFill>
            </a:endParaRPr>
          </a:p>
          <a:p>
            <a:pPr>
              <a:defRPr sz="2000"/>
            </a:pPr>
            <a:r>
              <a:rPr b="1" u="sng">
                <a:solidFill>
                  <a:schemeClr val="accent3"/>
                </a:solidFill>
              </a:rPr>
              <a:t>Jesus says: Not anyone who says to me Lord, Lord will enter the kingdom of heaven but those who does the will of my father who is in heaven.</a:t>
            </a:r>
            <a:endParaRPr b="1" u="sng">
              <a:solidFill>
                <a:schemeClr val="accent3"/>
              </a:solidFill>
            </a:endParaRPr>
          </a:p>
          <a:p>
            <a:pPr>
              <a:defRPr sz="2000"/>
            </a:pPr>
            <a:endParaRPr b="1" u="sng">
              <a:solidFill>
                <a:schemeClr val="accent3"/>
              </a:solidFill>
            </a:endParaRPr>
          </a:p>
          <a:p>
            <a:pPr>
              <a:defRPr sz="2000"/>
            </a:pPr>
            <a:r>
              <a:rPr b="1" u="sng">
                <a:solidFill>
                  <a:schemeClr val="accent3"/>
                </a:solidFill>
              </a:rPr>
              <a:t>John 3:16 - 6 “For God so loved the world,[i] that he gave his only Son, that whoever believes in him should not perish but have eternal life</a:t>
            </a:r>
            <a:endParaRPr b="1" u="sng">
              <a:solidFill>
                <a:schemeClr val="accent3"/>
              </a:solidFill>
            </a:endParaRPr>
          </a:p>
          <a:p>
            <a:pPr>
              <a:defRPr sz="2000"/>
            </a:pPr>
            <a:r>
              <a:rPr b="1" u="sng">
                <a:solidFill>
                  <a:schemeClr val="accent3"/>
                </a:solidFill>
              </a:rPr>
              <a:t>John 3:36 - 36 Whoever believes in the Son has eternal life; whoever does not obey the Son shall not see life, but the wrath of God remains on him.</a:t>
            </a:r>
            <a:endParaRPr b="1" u="sng">
              <a:solidFill>
                <a:schemeClr val="accent3"/>
              </a:solidFill>
            </a:endParaRPr>
          </a:p>
          <a:p>
            <a:pPr>
              <a:defRPr sz="2000"/>
            </a:pPr>
            <a:endParaRPr b="1" u="sng">
              <a:solidFill>
                <a:schemeClr val="accent5">
                  <a:lumOff val="11617"/>
                </a:schemeClr>
              </a:solidFill>
            </a:endParaRPr>
          </a:p>
          <a:p>
            <a:pPr>
              <a:defRPr sz="2000"/>
            </a:pPr>
            <a:r>
              <a:rPr b="1" u="sng">
                <a:solidFill>
                  <a:schemeClr val="accent5">
                    <a:lumOff val="11617"/>
                  </a:schemeClr>
                </a:solidFill>
              </a:rPr>
              <a:t>Q: Do you still struggle with the same sin the day you met Jesus?</a:t>
            </a:r>
            <a:r>
              <a:t> Because if you do you have to ask yourself, are you truly saved?</a:t>
            </a:r>
          </a:p>
          <a:p>
            <a:pPr>
              <a:defRPr sz="2000"/>
            </a:pPr>
            <a:r>
              <a:t>Often we say agh, I’ve always </a:t>
            </a:r>
            <a:r>
              <a:rPr b="1" u="sng">
                <a:solidFill>
                  <a:srgbClr val="FFFB00"/>
                </a:solidFill>
              </a:rPr>
              <a:t>had a dirty mouth</a:t>
            </a:r>
            <a:r>
              <a:t>, I try to stop but</a:t>
            </a:r>
            <a:r>
              <a:rPr b="1" u="sng">
                <a:solidFill>
                  <a:srgbClr val="FFFB00"/>
                </a:solidFill>
              </a:rPr>
              <a:t> everybody does it, all my friends.</a:t>
            </a:r>
            <a:endParaRPr b="1" u="sng">
              <a:solidFill>
                <a:srgbClr val="FFFB00"/>
              </a:solidFill>
            </a:endParaRPr>
          </a:p>
          <a:p>
            <a:pPr>
              <a:defRPr sz="2000"/>
            </a:pPr>
            <a:endParaRPr b="1" u="sng">
              <a:solidFill>
                <a:schemeClr val="accent3"/>
              </a:solidFill>
            </a:endParaRPr>
          </a:p>
          <a:p>
            <a:pPr>
              <a:defRPr sz="2000"/>
            </a:pPr>
            <a:r>
              <a:rPr b="1" u="sng">
                <a:solidFill>
                  <a:schemeClr val="accent6"/>
                </a:solidFill>
              </a:rPr>
              <a:t>THIS is the birthmark</a:t>
            </a:r>
            <a:r>
              <a:t> to anyone who has been truly born-again, who are saved — </a:t>
            </a:r>
            <a:r>
              <a:rPr b="1" sz="2200" u="sng">
                <a:solidFill>
                  <a:srgbClr val="FFFB00"/>
                </a:solidFill>
              </a:rPr>
              <a:t>A Pursuit to Holiness! </a:t>
            </a:r>
            <a:r>
              <a:t>And we have been </a:t>
            </a:r>
            <a:r>
              <a:rPr b="1" u="sng">
                <a:solidFill>
                  <a:srgbClr val="FFFB00"/>
                </a:solidFill>
              </a:rPr>
              <a:t>sovereignly called to a holy calling.</a:t>
            </a:r>
            <a:endParaRPr b="1" u="sng">
              <a:solidFill>
                <a:srgbClr val="FFFB00"/>
              </a:solidFill>
            </a:endParaRPr>
          </a:p>
          <a:p>
            <a:pPr>
              <a:defRPr sz="2000"/>
            </a:pPr>
          </a:p>
          <a:p>
            <a:pPr>
              <a:defRPr sz="2000"/>
            </a:pPr>
            <a:r>
              <a:t>For Timothy to be strong in his faith, He </a:t>
            </a:r>
            <a:r>
              <a:rPr b="1" u="sng">
                <a:solidFill>
                  <a:srgbClr val="FFFB00"/>
                </a:solidFill>
              </a:rPr>
              <a:t>needs a strong dose of doctrine!</a:t>
            </a:r>
            <a:r>
              <a:t> We need to go </a:t>
            </a:r>
            <a:r>
              <a:rPr b="1" u="sng">
                <a:solidFill>
                  <a:schemeClr val="accent6"/>
                </a:solidFill>
              </a:rPr>
              <a:t>deep in the truth of theology to become deep-loving</a:t>
            </a:r>
            <a:r>
              <a:t> Christians. We need to understand </a:t>
            </a:r>
            <a:r>
              <a:rPr b="1" u="sng">
                <a:solidFill>
                  <a:srgbClr val="FFFB00"/>
                </a:solidFill>
              </a:rPr>
              <a:t>that we need to come to the party. </a:t>
            </a:r>
            <a:r>
              <a:t>We need to be following a holy calling.</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56191" y="6248400"/>
            <a:ext cx="321410" cy="294638"/>
          </a:xfrm>
          <a:prstGeom prst="rect">
            <a:avLst/>
          </a:prstGeom>
          <a:ln w="12700">
            <a:miter lim="400000"/>
          </a:ln>
        </p:spPr>
        <p:txBody>
          <a:bodyPr wrap="none" lIns="45718" tIns="45718" rIns="45718" bIns="45718">
            <a:spAutoFit/>
          </a:bodyPr>
          <a:lstStyle>
            <a:lvl1pPr algn="r">
              <a:defRPr sz="1400">
                <a:solidFill>
                  <a:srgbClr val="FFFFFF"/>
                </a:solidFill>
                <a:latin typeface="Trade Gothic LT"/>
                <a:ea typeface="Trade Gothic LT"/>
                <a:cs typeface="Trade Gothic LT"/>
                <a:sym typeface="Trade Gothic L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1pPr>
      <a:lvl2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2pPr>
      <a:lvl3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3pPr>
      <a:lvl4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4pPr>
      <a:lvl5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5pPr>
      <a:lvl6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6pPr>
      <a:lvl7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7pPr>
      <a:lvl8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8pPr>
      <a:lvl9pPr marL="0" marR="0" indent="0" algn="ctr" defTabSz="914400" rtl="0" latinLnBrk="0">
        <a:lnSpc>
          <a:spcPct val="100000"/>
        </a:lnSpc>
        <a:spcBef>
          <a:spcPts val="0"/>
        </a:spcBef>
        <a:spcAft>
          <a:spcPts val="0"/>
        </a:spcAft>
        <a:buClrTx/>
        <a:buSzTx/>
        <a:buFontTx/>
        <a:buNone/>
        <a:tabLst/>
        <a:defRPr b="0" baseline="0" cap="none" i="0" spc="0" strike="noStrike" sz="4000" u="none">
          <a:solidFill>
            <a:srgbClr val="FFFFFF"/>
          </a:solidFill>
          <a:uFillTx/>
          <a:latin typeface="Trade Gothic LT"/>
          <a:ea typeface="Trade Gothic LT"/>
          <a:cs typeface="Trade Gothic LT"/>
          <a:sym typeface="Trade 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 Gothic LT"/>
          <a:ea typeface="Trade Gothic LT"/>
          <a:cs typeface="Trade Gothic LT"/>
          <a:sym typeface="Trade Gothic LT"/>
        </a:defRPr>
      </a:lvl5pPr>
      <a:lvl6pPr marL="0" marR="0" indent="22860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6pPr>
      <a:lvl7pPr marL="0" marR="0" indent="27432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7pPr>
      <a:lvl8pPr marL="0" marR="0" indent="32004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8pPr>
      <a:lvl9pPr marL="0" marR="0" indent="3657600" algn="l" defTabSz="914400" rtl="0" latinLnBrk="0">
        <a:lnSpc>
          <a:spcPct val="100000"/>
        </a:lnSpc>
        <a:spcBef>
          <a:spcPts val="700"/>
        </a:spcBef>
        <a:spcAft>
          <a:spcPts val="0"/>
        </a:spcAft>
        <a:buClrTx/>
        <a:buSzTx/>
        <a:buFont typeface="Helvetica"/>
        <a:buNone/>
        <a:tabLst/>
        <a:defRPr b="0" baseline="0" cap="none" i="0" spc="0" strike="noStrike" sz="3000" u="none">
          <a:solidFill>
            <a:srgbClr val="FFFFFF"/>
          </a:solidFill>
          <a:uFillTx/>
          <a:latin typeface="Trade Gothic LT"/>
          <a:ea typeface="Trade Gothic LT"/>
          <a:cs typeface="Trade Gothic LT"/>
          <a:sym typeface="Trade 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1pPr>
      <a:lvl2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2pPr>
      <a:lvl3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3pPr>
      <a:lvl4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4pPr>
      <a:lvl5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 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 Id="rId4"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 Id="rId4"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eg"/><Relationship Id="rId4"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2" name="Group"/>
          <p:cNvGrpSpPr/>
          <p:nvPr/>
        </p:nvGrpSpPr>
        <p:grpSpPr>
          <a:xfrm>
            <a:off x="-3288" y="-1"/>
            <a:ext cx="13107200" cy="8013249"/>
            <a:chOff x="0" y="0"/>
            <a:chExt cx="13107199" cy="8013247"/>
          </a:xfrm>
        </p:grpSpPr>
        <p:pic>
          <p:nvPicPr>
            <p:cNvPr id="20"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21"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23"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1:8-10</a:t>
            </a:r>
          </a:p>
        </p:txBody>
      </p:sp>
      <p:sp>
        <p:nvSpPr>
          <p:cNvPr id="24" name="Concerns for Pastoral Ministry…"/>
          <p:cNvSpPr txBox="1"/>
          <p:nvPr/>
        </p:nvSpPr>
        <p:spPr>
          <a:xfrm>
            <a:off x="1115327" y="4962148"/>
            <a:ext cx="9961346" cy="136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Do not be ashamed of the gospel</a:t>
            </a:r>
          </a:p>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Part 2</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4" name="Image Gallery"/>
          <p:cNvGrpSpPr/>
          <p:nvPr/>
        </p:nvGrpSpPr>
        <p:grpSpPr>
          <a:xfrm>
            <a:off x="-56968" y="-16253"/>
            <a:ext cx="12305937" cy="7476533"/>
            <a:chOff x="0" y="0"/>
            <a:chExt cx="12305936" cy="7476532"/>
          </a:xfrm>
        </p:grpSpPr>
        <p:pic>
          <p:nvPicPr>
            <p:cNvPr id="92"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93"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95"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506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100">
                <a:solidFill>
                  <a:srgbClr val="FFFFFF"/>
                </a:solidFill>
                <a:latin typeface="Trade Gothic LT Std"/>
                <a:ea typeface="Trade Gothic LT Std"/>
                <a:cs typeface="Trade Gothic LT Std"/>
                <a:sym typeface="Trade Gothic LT Std"/>
              </a:defRPr>
            </a:pPr>
            <a:r>
              <a:rPr b="1"/>
              <a:t>8 </a:t>
            </a:r>
            <a:r>
              <a:t>Therefore do not be ashamed of the testimony about our Lord, nor of me his prisoner, but share in suffering for the gospel by the power of God, </a:t>
            </a:r>
            <a:r>
              <a:rPr b="1"/>
              <a:t>9 </a:t>
            </a:r>
            <a:r>
              <a:t>who saved us and called us to a holy calling, </a:t>
            </a:r>
            <a:r>
              <a:rPr b="1" u="sng"/>
              <a:t>not because of our works but because of his own purpose and grace</a:t>
            </a:r>
            <a:r>
              <a:t>, which he gave us in Christ Jesus before the ages began,</a:t>
            </a:r>
          </a:p>
        </p:txBody>
      </p:sp>
      <p:sp>
        <p:nvSpPr>
          <p:cNvPr id="96"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1:8-10</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02" name="Image Gallery"/>
          <p:cNvGrpSpPr/>
          <p:nvPr/>
        </p:nvGrpSpPr>
        <p:grpSpPr>
          <a:xfrm>
            <a:off x="-56968" y="-16253"/>
            <a:ext cx="12305937" cy="7476533"/>
            <a:chOff x="0" y="0"/>
            <a:chExt cx="12305936" cy="7476532"/>
          </a:xfrm>
        </p:grpSpPr>
        <p:pic>
          <p:nvPicPr>
            <p:cNvPr id="100"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01"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03"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1:8-10</a:t>
            </a:r>
          </a:p>
        </p:txBody>
      </p:sp>
      <p:sp>
        <p:nvSpPr>
          <p:cNvPr id="104" name="Is your goal to love God and people more?…"/>
          <p:cNvSpPr txBox="1"/>
          <p:nvPr/>
        </p:nvSpPr>
        <p:spPr>
          <a:xfrm>
            <a:off x="443774" y="1442661"/>
            <a:ext cx="10973376" cy="701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lvl1pPr>
          </a:lstStyle>
          <a:p>
            <a:pPr/>
            <a:r>
              <a:t>Remember the calling God has for us</a:t>
            </a:r>
          </a:p>
        </p:txBody>
      </p:sp>
      <p:sp>
        <p:nvSpPr>
          <p:cNvPr id="105"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381243" y="3447657"/>
            <a:ext cx="11098439" cy="30568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90000"/>
              </a:lnSpc>
              <a:defRPr b="1" sz="46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2 Tim 1:9</a:t>
            </a:r>
          </a:p>
          <a:p>
            <a:pPr>
              <a:defRPr sz="3800">
                <a:solidFill>
                  <a:srgbClr val="FFFFFF"/>
                </a:solidFill>
                <a:latin typeface="Trade Gothic LT Std"/>
                <a:ea typeface="Trade Gothic LT Std"/>
                <a:cs typeface="Trade Gothic LT Std"/>
                <a:sym typeface="Trade Gothic LT Std"/>
              </a:defRPr>
            </a:pPr>
            <a:r>
              <a:rPr b="1"/>
              <a:t>9 </a:t>
            </a:r>
            <a:r>
              <a:t>who </a:t>
            </a:r>
            <a:r>
              <a:rPr b="1" u="sng"/>
              <a:t>saved us and called</a:t>
            </a:r>
            <a:r>
              <a:t> us to a holy calling, not because of our works but because of his own purpose and grace, which he gave us in Christ Jesus before the ages began,</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1" name="Image Gallery"/>
          <p:cNvGrpSpPr/>
          <p:nvPr/>
        </p:nvGrpSpPr>
        <p:grpSpPr>
          <a:xfrm>
            <a:off x="-56968" y="-16253"/>
            <a:ext cx="12305937" cy="7476533"/>
            <a:chOff x="0" y="0"/>
            <a:chExt cx="12305936" cy="7476532"/>
          </a:xfrm>
        </p:grpSpPr>
        <p:pic>
          <p:nvPicPr>
            <p:cNvPr id="109"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10"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12"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1:8-10</a:t>
            </a:r>
          </a:p>
        </p:txBody>
      </p:sp>
      <p:sp>
        <p:nvSpPr>
          <p:cNvPr id="113"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535098"/>
            <a:ext cx="11098440" cy="263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200">
                <a:solidFill>
                  <a:srgbClr val="FFFFFF"/>
                </a:solidFill>
                <a:latin typeface="Trade Gothic LT Std"/>
                <a:ea typeface="Trade Gothic LT Std"/>
                <a:cs typeface="Trade Gothic LT Std"/>
                <a:sym typeface="Trade Gothic LT Std"/>
              </a:defRPr>
            </a:pPr>
            <a:r>
              <a:rPr b="1"/>
              <a:t>10 </a:t>
            </a:r>
            <a:r>
              <a:rPr b="1" u="sng"/>
              <a:t>and which now</a:t>
            </a:r>
            <a:r>
              <a:t> has been manifested through the appearing of our Savior Christ Jesus, who abolished death and brought life and immortality to light through the gospel,</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19" name="Image Gallery"/>
          <p:cNvGrpSpPr/>
          <p:nvPr/>
        </p:nvGrpSpPr>
        <p:grpSpPr>
          <a:xfrm>
            <a:off x="-56968" y="-16253"/>
            <a:ext cx="12305937" cy="7476533"/>
            <a:chOff x="0" y="0"/>
            <a:chExt cx="12305936" cy="7476532"/>
          </a:xfrm>
        </p:grpSpPr>
        <p:pic>
          <p:nvPicPr>
            <p:cNvPr id="117"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18"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20"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1:8-10</a:t>
            </a:r>
          </a:p>
        </p:txBody>
      </p:sp>
      <p:sp>
        <p:nvSpPr>
          <p:cNvPr id="121" name="Is your goal to love God and people more?…"/>
          <p:cNvSpPr txBox="1"/>
          <p:nvPr/>
        </p:nvSpPr>
        <p:spPr>
          <a:xfrm>
            <a:off x="443774" y="1442661"/>
            <a:ext cx="10973376"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Remember the calling God has for us</a:t>
            </a:r>
          </a:p>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Remember the greatness of the gospel</a:t>
            </a:r>
          </a:p>
        </p:txBody>
      </p:sp>
      <p:sp>
        <p:nvSpPr>
          <p:cNvPr id="122"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381243" y="3518358"/>
            <a:ext cx="11098439" cy="30568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90000"/>
              </a:lnSpc>
              <a:defRPr b="1" sz="46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2 Tim 1:10</a:t>
            </a:r>
          </a:p>
          <a:p>
            <a:pPr>
              <a:defRPr sz="3800">
                <a:solidFill>
                  <a:srgbClr val="FFFFFF"/>
                </a:solidFill>
                <a:latin typeface="Trade Gothic LT Std"/>
                <a:ea typeface="Trade Gothic LT Std"/>
                <a:cs typeface="Trade Gothic LT Std"/>
                <a:sym typeface="Trade Gothic LT Std"/>
              </a:defRPr>
            </a:pPr>
            <a:r>
              <a:rPr b="1"/>
              <a:t>10 </a:t>
            </a:r>
            <a:r>
              <a:t>and which now has been manifested through the appearing of our Savior Christ Jesus, who abolished death and brought life and immortality to light through the gospel,</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8" name="Image Gallery"/>
          <p:cNvGrpSpPr/>
          <p:nvPr/>
        </p:nvGrpSpPr>
        <p:grpSpPr>
          <a:xfrm>
            <a:off x="-56968" y="-16253"/>
            <a:ext cx="12305937" cy="7476533"/>
            <a:chOff x="0" y="0"/>
            <a:chExt cx="12305936" cy="7476532"/>
          </a:xfrm>
        </p:grpSpPr>
        <p:pic>
          <p:nvPicPr>
            <p:cNvPr id="126"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27"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29"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1:8-10</a:t>
            </a:r>
          </a:p>
        </p:txBody>
      </p:sp>
      <p:sp>
        <p:nvSpPr>
          <p:cNvPr id="130" name="Is your goal to love God and people more?…"/>
          <p:cNvSpPr txBox="1"/>
          <p:nvPr/>
        </p:nvSpPr>
        <p:spPr>
          <a:xfrm>
            <a:off x="443774" y="1442661"/>
            <a:ext cx="10973376"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Remember the calling God has for us</a:t>
            </a:r>
          </a:p>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Remember the greatness of the gospel</a:t>
            </a:r>
          </a:p>
        </p:txBody>
      </p:sp>
      <p:sp>
        <p:nvSpPr>
          <p:cNvPr id="131"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381243" y="3518358"/>
            <a:ext cx="11098439" cy="30568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90000"/>
              </a:lnSpc>
              <a:defRPr b="1" sz="46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2 Tim 1:10</a:t>
            </a:r>
          </a:p>
          <a:p>
            <a:pPr>
              <a:defRPr sz="3800">
                <a:solidFill>
                  <a:srgbClr val="FFFFFF"/>
                </a:solidFill>
                <a:latin typeface="Trade Gothic LT Std"/>
                <a:ea typeface="Trade Gothic LT Std"/>
                <a:cs typeface="Trade Gothic LT Std"/>
                <a:sym typeface="Trade Gothic LT Std"/>
              </a:defRPr>
            </a:pPr>
            <a:r>
              <a:rPr b="1"/>
              <a:t>10 </a:t>
            </a:r>
            <a:r>
              <a:t>and which now has been manifested through the appearing of our Savior Christ Jesus, who abolished death and brought life and immortality to light through the gospel,</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37" name="Image Gallery"/>
          <p:cNvGrpSpPr/>
          <p:nvPr/>
        </p:nvGrpSpPr>
        <p:grpSpPr>
          <a:xfrm>
            <a:off x="-56968" y="-16253"/>
            <a:ext cx="12305937" cy="7476533"/>
            <a:chOff x="0" y="0"/>
            <a:chExt cx="12305936" cy="7476532"/>
          </a:xfrm>
        </p:grpSpPr>
        <p:pic>
          <p:nvPicPr>
            <p:cNvPr id="135"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36"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38"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1:8-10</a:t>
            </a:r>
          </a:p>
        </p:txBody>
      </p:sp>
      <p:sp>
        <p:nvSpPr>
          <p:cNvPr id="139" name="Is your goal to love God and people more?…"/>
          <p:cNvSpPr txBox="1"/>
          <p:nvPr/>
        </p:nvSpPr>
        <p:spPr>
          <a:xfrm>
            <a:off x="443774" y="1442661"/>
            <a:ext cx="10973376"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Remember the calling God has for us</a:t>
            </a:r>
          </a:p>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Remember the greatness of the gospel</a:t>
            </a:r>
          </a:p>
        </p:txBody>
      </p:sp>
      <p:sp>
        <p:nvSpPr>
          <p:cNvPr id="140"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381243" y="3518358"/>
            <a:ext cx="11098439" cy="30568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90000"/>
              </a:lnSpc>
              <a:defRPr b="1" sz="46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2 Tim 1:10</a:t>
            </a:r>
          </a:p>
          <a:p>
            <a:pPr>
              <a:defRPr sz="3800">
                <a:solidFill>
                  <a:srgbClr val="FFFFFF"/>
                </a:solidFill>
                <a:latin typeface="Trade Gothic LT Std"/>
                <a:ea typeface="Trade Gothic LT Std"/>
                <a:cs typeface="Trade Gothic LT Std"/>
                <a:sym typeface="Trade Gothic LT Std"/>
              </a:defRPr>
            </a:pPr>
            <a:r>
              <a:rPr b="1"/>
              <a:t>10 </a:t>
            </a:r>
            <a:r>
              <a:t>and which now has been manifested through the appearing of our Savior Christ Jesus, who abolished death and brought life and immortality to light through the gospel,</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46" name="Image Gallery"/>
          <p:cNvGrpSpPr/>
          <p:nvPr/>
        </p:nvGrpSpPr>
        <p:grpSpPr>
          <a:xfrm>
            <a:off x="-56968" y="-16253"/>
            <a:ext cx="12305937" cy="7476533"/>
            <a:chOff x="0" y="0"/>
            <a:chExt cx="12305936" cy="7476532"/>
          </a:xfrm>
        </p:grpSpPr>
        <p:pic>
          <p:nvPicPr>
            <p:cNvPr id="144"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45"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47"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1:8-10</a:t>
            </a:r>
          </a:p>
        </p:txBody>
      </p:sp>
      <p:sp>
        <p:nvSpPr>
          <p:cNvPr id="148" name="Is your goal to love God and people more?…"/>
          <p:cNvSpPr txBox="1"/>
          <p:nvPr/>
        </p:nvSpPr>
        <p:spPr>
          <a:xfrm>
            <a:off x="443774" y="1442661"/>
            <a:ext cx="10973376" cy="131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Remember the calling God has for us</a:t>
            </a:r>
          </a:p>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Remember the greatness of the gospel</a:t>
            </a:r>
          </a:p>
        </p:txBody>
      </p:sp>
      <p:sp>
        <p:nvSpPr>
          <p:cNvPr id="149"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381243" y="3518358"/>
            <a:ext cx="11098439" cy="30568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nSpc>
                <a:spcPct val="90000"/>
              </a:lnSpc>
              <a:defRPr b="1" sz="46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pPr>
            <a:r>
              <a:t>2 Tim 1:10</a:t>
            </a:r>
          </a:p>
          <a:p>
            <a:pPr>
              <a:defRPr sz="3800">
                <a:solidFill>
                  <a:srgbClr val="FFFFFF"/>
                </a:solidFill>
                <a:latin typeface="Trade Gothic LT Std"/>
                <a:ea typeface="Trade Gothic LT Std"/>
                <a:cs typeface="Trade Gothic LT Std"/>
                <a:sym typeface="Trade Gothic LT Std"/>
              </a:defRPr>
            </a:pPr>
            <a:r>
              <a:rPr b="1"/>
              <a:t>10 </a:t>
            </a:r>
            <a:r>
              <a:t>and which now has been manifested through the appearing of our Savior Christ Jesus, who abolished death and brought life and immortality to light through the gospel,</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55" name="Image Gallery"/>
          <p:cNvGrpSpPr/>
          <p:nvPr/>
        </p:nvGrpSpPr>
        <p:grpSpPr>
          <a:xfrm>
            <a:off x="-56968" y="-16253"/>
            <a:ext cx="12305937" cy="7476533"/>
            <a:chOff x="0" y="0"/>
            <a:chExt cx="12305936" cy="7476532"/>
          </a:xfrm>
        </p:grpSpPr>
        <p:pic>
          <p:nvPicPr>
            <p:cNvPr id="153"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154"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156" name="Prayer Points"/>
          <p:cNvSpPr txBox="1"/>
          <p:nvPr/>
        </p:nvSpPr>
        <p:spPr>
          <a:xfrm>
            <a:off x="382744" y="330400"/>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Prayer Points</a:t>
            </a:r>
          </a:p>
        </p:txBody>
      </p:sp>
      <p:sp>
        <p:nvSpPr>
          <p:cNvPr id="157" name="Is your goal to love God and people more?…"/>
          <p:cNvSpPr txBox="1"/>
          <p:nvPr/>
        </p:nvSpPr>
        <p:spPr>
          <a:xfrm>
            <a:off x="882131" y="1429753"/>
            <a:ext cx="10427737" cy="3139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Pray for your calling. Pray for clarity, guidance, and obedience</a:t>
            </a:r>
          </a:p>
          <a:p>
            <a:pPr marL="574841" indent="-574841" defTabSz="2239961">
              <a:buSzPct val="100000"/>
              <a:buAutoNum type="arabicPeriod" startAt="1"/>
              <a:defRPr sz="4000">
                <a:solidFill>
                  <a:srgbClr val="FFFFFF"/>
                </a:solidFill>
                <a:latin typeface="Trade Gothic LT Std"/>
                <a:ea typeface="Trade Gothic LT Std"/>
                <a:cs typeface="Trade Gothic LT Std"/>
                <a:sym typeface="Trade Gothic LT Std"/>
              </a:defRPr>
            </a:pPr>
            <a:r>
              <a:t>Thank God for sending and sacrificing His only son for you</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0" name="Group"/>
          <p:cNvGrpSpPr/>
          <p:nvPr/>
        </p:nvGrpSpPr>
        <p:grpSpPr>
          <a:xfrm>
            <a:off x="-3288" y="-1"/>
            <a:ext cx="13107200" cy="8013249"/>
            <a:chOff x="0" y="0"/>
            <a:chExt cx="13107199" cy="8013247"/>
          </a:xfrm>
        </p:grpSpPr>
        <p:pic>
          <p:nvPicPr>
            <p:cNvPr id="28"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29"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31"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1:8-10</a:t>
            </a:r>
          </a:p>
        </p:txBody>
      </p:sp>
      <p:sp>
        <p:nvSpPr>
          <p:cNvPr id="32" name="Concerns for Pastoral Ministry…"/>
          <p:cNvSpPr txBox="1"/>
          <p:nvPr/>
        </p:nvSpPr>
        <p:spPr>
          <a:xfrm>
            <a:off x="1115327" y="4962148"/>
            <a:ext cx="9961346" cy="136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Do not be ashamed of the gospel</a:t>
            </a:r>
          </a:p>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Part 2</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8" name="Group"/>
          <p:cNvGrpSpPr/>
          <p:nvPr/>
        </p:nvGrpSpPr>
        <p:grpSpPr>
          <a:xfrm>
            <a:off x="-3288" y="-1"/>
            <a:ext cx="13107200" cy="8013249"/>
            <a:chOff x="0" y="0"/>
            <a:chExt cx="13107199" cy="8013247"/>
          </a:xfrm>
        </p:grpSpPr>
        <p:pic>
          <p:nvPicPr>
            <p:cNvPr id="36"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37"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39"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1:8-10</a:t>
            </a:r>
          </a:p>
        </p:txBody>
      </p:sp>
      <p:sp>
        <p:nvSpPr>
          <p:cNvPr id="40" name="Concerns for Pastoral Ministry…"/>
          <p:cNvSpPr txBox="1"/>
          <p:nvPr/>
        </p:nvSpPr>
        <p:spPr>
          <a:xfrm>
            <a:off x="1115327" y="4962148"/>
            <a:ext cx="9961346" cy="136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Do not be ashamed of the gospel</a:t>
            </a:r>
          </a:p>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Part 2</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Group"/>
          <p:cNvGrpSpPr/>
          <p:nvPr/>
        </p:nvGrpSpPr>
        <p:grpSpPr>
          <a:xfrm>
            <a:off x="-2" y="-9525"/>
            <a:ext cx="12192002" cy="6867525"/>
            <a:chOff x="0" y="0"/>
            <a:chExt cx="12192001" cy="6867525"/>
          </a:xfrm>
        </p:grpSpPr>
        <p:pic>
          <p:nvPicPr>
            <p:cNvPr id="44"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45"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47"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506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100">
                <a:solidFill>
                  <a:srgbClr val="FFFFFF"/>
                </a:solidFill>
                <a:latin typeface="Trade Gothic LT Std"/>
                <a:ea typeface="Trade Gothic LT Std"/>
                <a:cs typeface="Trade Gothic LT Std"/>
                <a:sym typeface="Trade Gothic LT Std"/>
              </a:defRPr>
            </a:pPr>
            <a:r>
              <a:rPr b="1"/>
              <a:t>8 </a:t>
            </a:r>
            <a:r>
              <a:t>Therefore do not be ashamed of the testimony about our Lord, nor of me his prisoner, but share in suffering for the gospel by the power of God, </a:t>
            </a:r>
            <a:r>
              <a:rPr b="1"/>
              <a:t>9 </a:t>
            </a:r>
            <a:r>
              <a:t>who saved us and called us to a holy calling, not because of our works but because of his own purpose and grace, which he gave us in Christ Jesus before the ages began,</a:t>
            </a:r>
          </a:p>
        </p:txBody>
      </p:sp>
      <p:sp>
        <p:nvSpPr>
          <p:cNvPr id="48"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1:8-10</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4" name="Group"/>
          <p:cNvGrpSpPr/>
          <p:nvPr/>
        </p:nvGrpSpPr>
        <p:grpSpPr>
          <a:xfrm>
            <a:off x="-2" y="-9525"/>
            <a:ext cx="12192002" cy="6867525"/>
            <a:chOff x="0" y="0"/>
            <a:chExt cx="12192001" cy="6867525"/>
          </a:xfrm>
        </p:grpSpPr>
        <p:pic>
          <p:nvPicPr>
            <p:cNvPr id="52" name="photo-1421977870504-378093748ae6.jpeg" descr="photo-1421977870504-378093748ae6.jpeg"/>
            <p:cNvPicPr>
              <a:picLocks noChangeAspect="1"/>
            </p:cNvPicPr>
            <p:nvPr/>
          </p:nvPicPr>
          <p:blipFill>
            <a:blip r:embed="rId3">
              <a:extLst/>
            </a:blip>
            <a:srcRect l="5299" t="12603" r="5944" b="12500"/>
            <a:stretch>
              <a:fillRect/>
            </a:stretch>
          </p:blipFill>
          <p:spPr>
            <a:xfrm>
              <a:off x="-1" y="9524"/>
              <a:ext cx="12192002" cy="6858001"/>
            </a:xfrm>
            <a:prstGeom prst="rect">
              <a:avLst/>
            </a:prstGeom>
            <a:ln w="12700" cap="flat">
              <a:noFill/>
              <a:miter lim="400000"/>
            </a:ln>
            <a:effectLst/>
          </p:spPr>
        </p:pic>
        <p:sp>
          <p:nvSpPr>
            <p:cNvPr id="53" name="Rectangle"/>
            <p:cNvSpPr/>
            <p:nvPr/>
          </p:nvSpPr>
          <p:spPr>
            <a:xfrm>
              <a:off x="0" y="0"/>
              <a:ext cx="12192001" cy="6867525"/>
            </a:xfrm>
            <a:prstGeom prst="rect">
              <a:avLst/>
            </a:prstGeom>
            <a:solidFill>
              <a:srgbClr val="000000">
                <a:alpha val="50195"/>
              </a:srgbClr>
            </a:solidFill>
            <a:ln w="12700" cap="flat">
              <a:noFill/>
              <a:miter lim="400000"/>
            </a:ln>
            <a:effectLst/>
          </p:spPr>
          <p:txBody>
            <a:bodyPr wrap="square" lIns="45718" tIns="45718" rIns="45718" bIns="45718" numCol="1" anchor="t">
              <a:noAutofit/>
            </a:bodyPr>
            <a:lstStyle/>
            <a:p>
              <a:pPr>
                <a:defRPr>
                  <a:latin typeface="+mj-lt"/>
                  <a:ea typeface="+mj-ea"/>
                  <a:cs typeface="+mj-cs"/>
                  <a:sym typeface="Arial"/>
                </a:defRPr>
              </a:pPr>
            </a:p>
          </p:txBody>
        </p:sp>
      </p:grpSp>
      <p:sp>
        <p:nvSpPr>
          <p:cNvPr id="55"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263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200">
                <a:solidFill>
                  <a:srgbClr val="FFFFFF"/>
                </a:solidFill>
                <a:latin typeface="Trade Gothic LT Std"/>
                <a:ea typeface="Trade Gothic LT Std"/>
                <a:cs typeface="Trade Gothic LT Std"/>
                <a:sym typeface="Trade Gothic LT Std"/>
              </a:defRPr>
            </a:pPr>
            <a:r>
              <a:rPr b="1"/>
              <a:t>10 </a:t>
            </a:r>
            <a:r>
              <a:t>and which now has been manifested through the appearing of our Savior Christ Jesus, who abolished death and brought life and immortality to light through the gospel,</a:t>
            </a:r>
          </a:p>
        </p:txBody>
      </p:sp>
      <p:sp>
        <p:nvSpPr>
          <p:cNvPr id="56"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1:8-10</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2" name="Group"/>
          <p:cNvGrpSpPr/>
          <p:nvPr/>
        </p:nvGrpSpPr>
        <p:grpSpPr>
          <a:xfrm>
            <a:off x="-3288" y="-1"/>
            <a:ext cx="13107200" cy="8013249"/>
            <a:chOff x="0" y="0"/>
            <a:chExt cx="13107199" cy="8013247"/>
          </a:xfrm>
        </p:grpSpPr>
        <p:pic>
          <p:nvPicPr>
            <p:cNvPr id="60" name="photo-1421977870504-378093748ae6.jpeg" descr="photo-1421977870504-378093748ae6.jpeg"/>
            <p:cNvPicPr>
              <a:picLocks noChangeAspect="1"/>
            </p:cNvPicPr>
            <p:nvPr/>
          </p:nvPicPr>
          <p:blipFill>
            <a:blip r:embed="rId3">
              <a:extLst/>
            </a:blip>
            <a:srcRect l="5299" t="12603" r="5944" b="12500"/>
            <a:stretch>
              <a:fillRect/>
            </a:stretch>
          </p:blipFill>
          <p:spPr>
            <a:xfrm>
              <a:off x="0" y="0"/>
              <a:ext cx="12143003" cy="6830442"/>
            </a:xfrm>
            <a:prstGeom prst="rect">
              <a:avLst/>
            </a:prstGeom>
            <a:ln w="12700" cap="flat">
              <a:noFill/>
              <a:miter lim="400000"/>
            </a:ln>
            <a:effectLst/>
          </p:spPr>
        </p:pic>
        <p:pic>
          <p:nvPicPr>
            <p:cNvPr id="61" name="logo_shofar orange.png" descr="logo_shofar orange.png"/>
            <p:cNvPicPr>
              <a:picLocks noChangeAspect="1"/>
            </p:cNvPicPr>
            <p:nvPr/>
          </p:nvPicPr>
          <p:blipFill>
            <a:blip r:embed="rId4">
              <a:extLst/>
            </a:blip>
            <a:stretch>
              <a:fillRect/>
            </a:stretch>
          </p:blipFill>
          <p:spPr>
            <a:xfrm>
              <a:off x="11801938" y="7107480"/>
              <a:ext cx="1305262" cy="905769"/>
            </a:xfrm>
            <a:prstGeom prst="rect">
              <a:avLst/>
            </a:prstGeom>
            <a:ln w="12700" cap="flat">
              <a:noFill/>
              <a:miter lim="400000"/>
            </a:ln>
            <a:effectLst/>
          </p:spPr>
        </p:pic>
      </p:grpSp>
      <p:sp>
        <p:nvSpPr>
          <p:cNvPr id="63" name="1 Tim 1:5-7"/>
          <p:cNvSpPr txBox="1"/>
          <p:nvPr/>
        </p:nvSpPr>
        <p:spPr>
          <a:xfrm>
            <a:off x="-341250" y="3946869"/>
            <a:ext cx="879242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lnSpc>
                <a:spcPct val="90000"/>
              </a:lnSpc>
              <a:defRPr b="1" sz="54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1:8-10</a:t>
            </a:r>
          </a:p>
        </p:txBody>
      </p:sp>
      <p:sp>
        <p:nvSpPr>
          <p:cNvPr id="64" name="Concerns for Pastoral Ministry…"/>
          <p:cNvSpPr txBox="1"/>
          <p:nvPr/>
        </p:nvSpPr>
        <p:spPr>
          <a:xfrm>
            <a:off x="1115327" y="4962148"/>
            <a:ext cx="9961346" cy="1361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Do not be ashamed of the gospel</a:t>
            </a:r>
          </a:p>
          <a:p>
            <a:pPr algn="ctr">
              <a:defRPr b="1" sz="4200">
                <a:effectLst>
                  <a:outerShdw sx="100000" sy="100000" kx="0" ky="0" algn="b" rotWithShape="0" blurRad="12700" dist="38100" dir="2700000">
                    <a:srgbClr val="FFFFFF"/>
                  </a:outerShdw>
                </a:effectLst>
                <a:latin typeface="Ink Free"/>
                <a:ea typeface="Ink Free"/>
                <a:cs typeface="Ink Free"/>
                <a:sym typeface="Ink Free"/>
              </a:defRPr>
            </a:pPr>
            <a:r>
              <a:t>Part 2</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8" y="-16253"/>
            <a:ext cx="12305937" cy="7476533"/>
            <a:chOff x="0" y="0"/>
            <a:chExt cx="12305936" cy="7476532"/>
          </a:xfrm>
        </p:grpSpPr>
        <p:pic>
          <p:nvPicPr>
            <p:cNvPr id="68"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69"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71" name="Prayer Points"/>
          <p:cNvSpPr txBox="1"/>
          <p:nvPr/>
        </p:nvSpPr>
        <p:spPr>
          <a:xfrm>
            <a:off x="382744" y="162400"/>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Do not be ashamed</a:t>
            </a:r>
          </a:p>
        </p:txBody>
      </p:sp>
      <p:sp>
        <p:nvSpPr>
          <p:cNvPr id="72"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506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100">
                <a:solidFill>
                  <a:srgbClr val="FFFFFF"/>
                </a:solidFill>
                <a:latin typeface="Trade Gothic LT Std"/>
                <a:ea typeface="Trade Gothic LT Std"/>
                <a:cs typeface="Trade Gothic LT Std"/>
                <a:sym typeface="Trade Gothic LT Std"/>
              </a:defRPr>
            </a:pPr>
            <a:r>
              <a:rPr b="1"/>
              <a:t>8 </a:t>
            </a:r>
            <a:r>
              <a:t>Therefore do not be ashamed of the testimony about our Lord, nor of me his prisoner, but share in suffering for the gospel by the power of God, </a:t>
            </a:r>
            <a:r>
              <a:rPr b="1"/>
              <a:t>9 </a:t>
            </a:r>
            <a:r>
              <a:t>who </a:t>
            </a:r>
            <a:r>
              <a:rPr b="1" u="sng"/>
              <a:t>saved us and called</a:t>
            </a:r>
            <a:r>
              <a:t> us to a holy calling, not because of our works but because of his own purpose and grace, which he gave us in Christ Jesus before the ages began,</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8" name="Image Gallery"/>
          <p:cNvGrpSpPr/>
          <p:nvPr/>
        </p:nvGrpSpPr>
        <p:grpSpPr>
          <a:xfrm>
            <a:off x="-56968" y="-16253"/>
            <a:ext cx="12305937" cy="7476533"/>
            <a:chOff x="0" y="0"/>
            <a:chExt cx="12305936" cy="7476532"/>
          </a:xfrm>
        </p:grpSpPr>
        <p:pic>
          <p:nvPicPr>
            <p:cNvPr id="76"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77"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79" name="Prayer Points"/>
          <p:cNvSpPr txBox="1"/>
          <p:nvPr/>
        </p:nvSpPr>
        <p:spPr>
          <a:xfrm>
            <a:off x="382744" y="162400"/>
            <a:ext cx="11426512"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2239961">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Do not be ashamed</a:t>
            </a:r>
          </a:p>
        </p:txBody>
      </p:sp>
      <p:sp>
        <p:nvSpPr>
          <p:cNvPr id="80"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187094"/>
            <a:ext cx="11098440" cy="506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100">
                <a:solidFill>
                  <a:srgbClr val="FFFFFF"/>
                </a:solidFill>
                <a:latin typeface="Trade Gothic LT Std"/>
                <a:ea typeface="Trade Gothic LT Std"/>
                <a:cs typeface="Trade Gothic LT Std"/>
                <a:sym typeface="Trade Gothic LT Std"/>
              </a:defRPr>
            </a:pPr>
            <a:r>
              <a:rPr b="1"/>
              <a:t>8 </a:t>
            </a:r>
            <a:r>
              <a:t>Therefore do not be ashamed of the testimony about our Lord, nor of me his prisoner, but share in suffering for the gospel by the power of God, </a:t>
            </a:r>
            <a:r>
              <a:rPr b="1"/>
              <a:t>9 </a:t>
            </a:r>
            <a:r>
              <a:t>who </a:t>
            </a:r>
            <a:r>
              <a:rPr b="1" u="sng"/>
              <a:t>saved us and called</a:t>
            </a:r>
            <a:r>
              <a:t> </a:t>
            </a:r>
            <a:r>
              <a:rPr b="1" u="sng"/>
              <a:t>us to a holy calling</a:t>
            </a:r>
            <a:r>
              <a:t>, not because of our works but because of his own purpose and grace, which he gave us in Christ Jesus before the ages began,</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6" name="Image Gallery"/>
          <p:cNvGrpSpPr/>
          <p:nvPr/>
        </p:nvGrpSpPr>
        <p:grpSpPr>
          <a:xfrm>
            <a:off x="-56968" y="-16253"/>
            <a:ext cx="12305937" cy="7476533"/>
            <a:chOff x="0" y="0"/>
            <a:chExt cx="12305936" cy="7476532"/>
          </a:xfrm>
        </p:grpSpPr>
        <p:pic>
          <p:nvPicPr>
            <p:cNvPr id="84" name="Untitled.jpg" descr="Untitled.jpg"/>
            <p:cNvPicPr>
              <a:picLocks noChangeAspect="1"/>
            </p:cNvPicPr>
            <p:nvPr/>
          </p:nvPicPr>
          <p:blipFill>
            <a:blip r:embed="rId3">
              <a:extLst/>
            </a:blip>
            <a:srcRect l="0" t="1369" r="0" b="1369"/>
            <a:stretch>
              <a:fillRect/>
            </a:stretch>
          </p:blipFill>
          <p:spPr>
            <a:xfrm>
              <a:off x="0" y="0"/>
              <a:ext cx="12305936" cy="6892333"/>
            </a:xfrm>
            <a:prstGeom prst="rect">
              <a:avLst/>
            </a:prstGeom>
            <a:ln w="12700" cap="flat">
              <a:noFill/>
              <a:miter lim="400000"/>
            </a:ln>
            <a:effectLst/>
          </p:spPr>
        </p:pic>
        <p:sp>
          <p:nvSpPr>
            <p:cNvPr id="85" name="Caption"/>
            <p:cNvSpPr txBox="1"/>
            <p:nvPr/>
          </p:nvSpPr>
          <p:spPr>
            <a:xfrm>
              <a:off x="0" y="6968532"/>
              <a:ext cx="12305937"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Trade Gothic LT"/>
                  <a:ea typeface="Trade Gothic LT"/>
                  <a:cs typeface="Trade Gothic LT"/>
                  <a:sym typeface="Trade Gothic LT"/>
                </a:defRPr>
              </a:lvl1pPr>
            </a:lstStyle>
            <a:p>
              <a:pPr/>
              <a:r>
                <a:t>Caption</a:t>
              </a:r>
            </a:p>
          </p:txBody>
        </p:sp>
      </p:grpSp>
      <p:sp>
        <p:nvSpPr>
          <p:cNvPr id="87" name="3 As I urged you when I was going to Macedonia, remain at Ephesus so that you may charge certain persons not to teach any different doctrine, 4 nor to devote themselves to myths and endless genealogies, which promote speculations rather than the stewards"/>
          <p:cNvSpPr txBox="1"/>
          <p:nvPr/>
        </p:nvSpPr>
        <p:spPr>
          <a:xfrm>
            <a:off x="546780" y="1403435"/>
            <a:ext cx="11098440" cy="5069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sz="4100">
                <a:solidFill>
                  <a:srgbClr val="FFFFFF"/>
                </a:solidFill>
                <a:latin typeface="Trade Gothic LT Std"/>
                <a:ea typeface="Trade Gothic LT Std"/>
                <a:cs typeface="Trade Gothic LT Std"/>
                <a:sym typeface="Trade Gothic LT Std"/>
              </a:defRPr>
            </a:pPr>
            <a:r>
              <a:rPr b="1"/>
              <a:t>8 </a:t>
            </a:r>
            <a:r>
              <a:t>Therefore do not be ashamed of the testimony about our Lord, nor of me his prisoner, but share in suffering for the gospel by the power of God, </a:t>
            </a:r>
            <a:r>
              <a:rPr b="1"/>
              <a:t>9 </a:t>
            </a:r>
            <a:r>
              <a:t>who saved us and called us to a holy calling, not because of our works but because of his own purpose and grace, which he gave us in Christ Jesus before the ages began,</a:t>
            </a:r>
          </a:p>
        </p:txBody>
      </p:sp>
      <p:sp>
        <p:nvSpPr>
          <p:cNvPr id="88" name="1 Tim 1:3-7"/>
          <p:cNvSpPr txBox="1"/>
          <p:nvPr/>
        </p:nvSpPr>
        <p:spPr>
          <a:xfrm>
            <a:off x="669606" y="476251"/>
            <a:ext cx="7180900" cy="9169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nSpc>
                <a:spcPct val="90000"/>
              </a:lnSpc>
              <a:defRPr b="1" sz="54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1:8-10</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