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jpe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media/image2.jpeg" ContentType="image/jpeg"/>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b="def" i="def"/>
      <a:tcStyle>
        <a:tcBdr/>
        <a:fill>
          <a:solidFill>
            <a:srgbClr val="F3F9FA"/>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 name="Shape 17"/>
          <p:cNvSpPr/>
          <p:nvPr>
            <p:ph type="sldImg"/>
          </p:nvPr>
        </p:nvSpPr>
        <p:spPr>
          <a:xfrm>
            <a:off x="1143000" y="685800"/>
            <a:ext cx="4572000" cy="3429000"/>
          </a:xfrm>
          <a:prstGeom prst="rect">
            <a:avLst/>
          </a:prstGeom>
        </p:spPr>
        <p:txBody>
          <a:bodyPr/>
          <a:lstStyle/>
          <a:p>
            <a:pPr/>
          </a:p>
        </p:txBody>
      </p:sp>
      <p:sp>
        <p:nvSpPr>
          <p:cNvPr id="18" name="Shape 1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Arial"/>
      </a:defRPr>
    </a:lvl1pPr>
    <a:lvl2pPr indent="228600" latinLnBrk="0">
      <a:spcBef>
        <a:spcPts val="400"/>
      </a:spcBef>
      <a:defRPr sz="1200">
        <a:latin typeface="+mj-lt"/>
        <a:ea typeface="+mj-ea"/>
        <a:cs typeface="+mj-cs"/>
        <a:sym typeface="Arial"/>
      </a:defRPr>
    </a:lvl2pPr>
    <a:lvl3pPr indent="457200" latinLnBrk="0">
      <a:spcBef>
        <a:spcPts val="400"/>
      </a:spcBef>
      <a:defRPr sz="1200">
        <a:latin typeface="+mj-lt"/>
        <a:ea typeface="+mj-ea"/>
        <a:cs typeface="+mj-cs"/>
        <a:sym typeface="Arial"/>
      </a:defRPr>
    </a:lvl3pPr>
    <a:lvl4pPr indent="685800" latinLnBrk="0">
      <a:spcBef>
        <a:spcPts val="400"/>
      </a:spcBef>
      <a:defRPr sz="1200">
        <a:latin typeface="+mj-lt"/>
        <a:ea typeface="+mj-ea"/>
        <a:cs typeface="+mj-cs"/>
        <a:sym typeface="Arial"/>
      </a:defRPr>
    </a:lvl4pPr>
    <a:lvl5pPr indent="914400" latinLnBrk="0">
      <a:spcBef>
        <a:spcPts val="400"/>
      </a:spcBef>
      <a:defRPr sz="1200">
        <a:latin typeface="+mj-lt"/>
        <a:ea typeface="+mj-ea"/>
        <a:cs typeface="+mj-cs"/>
        <a:sym typeface="Arial"/>
      </a:defRPr>
    </a:lvl5pPr>
    <a:lvl6pPr indent="1143000" latinLnBrk="0">
      <a:spcBef>
        <a:spcPts val="400"/>
      </a:spcBef>
      <a:defRPr sz="1200">
        <a:latin typeface="+mj-lt"/>
        <a:ea typeface="+mj-ea"/>
        <a:cs typeface="+mj-cs"/>
        <a:sym typeface="Arial"/>
      </a:defRPr>
    </a:lvl6pPr>
    <a:lvl7pPr indent="1371600" latinLnBrk="0">
      <a:spcBef>
        <a:spcPts val="400"/>
      </a:spcBef>
      <a:defRPr sz="1200">
        <a:latin typeface="+mj-lt"/>
        <a:ea typeface="+mj-ea"/>
        <a:cs typeface="+mj-cs"/>
        <a:sym typeface="Arial"/>
      </a:defRPr>
    </a:lvl7pPr>
    <a:lvl8pPr indent="1600200" latinLnBrk="0">
      <a:spcBef>
        <a:spcPts val="400"/>
      </a:spcBef>
      <a:defRPr sz="1200">
        <a:latin typeface="+mj-lt"/>
        <a:ea typeface="+mj-ea"/>
        <a:cs typeface="+mj-cs"/>
        <a:sym typeface="Arial"/>
      </a:defRPr>
    </a:lvl8pPr>
    <a:lvl9pPr indent="1828800" latinLnBrk="0">
      <a:spcBef>
        <a:spcPts val="400"/>
      </a:spcBef>
      <a:defRPr sz="1200">
        <a:latin typeface="+mj-lt"/>
        <a:ea typeface="+mj-ea"/>
        <a:cs typeface="+mj-cs"/>
        <a:sym typeface="Arial"/>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 name="Shape 25"/>
          <p:cNvSpPr/>
          <p:nvPr>
            <p:ph type="sldImg"/>
          </p:nvPr>
        </p:nvSpPr>
        <p:spPr>
          <a:prstGeom prst="rect">
            <a:avLst/>
          </a:prstGeom>
        </p:spPr>
        <p:txBody>
          <a:bodyPr/>
          <a:lstStyle/>
          <a:p>
            <a:pPr/>
          </a:p>
        </p:txBody>
      </p:sp>
      <p:sp>
        <p:nvSpPr>
          <p:cNvPr id="26" name="Shape 26"/>
          <p:cNvSpPr/>
          <p:nvPr>
            <p:ph type="body" sz="quarter" idx="1"/>
          </p:nvPr>
        </p:nvSpPr>
        <p:spPr>
          <a:prstGeom prst="rect">
            <a:avLst/>
          </a:prstGeom>
        </p:spPr>
        <p:txBody>
          <a:bodyPr/>
          <a:lstStyle/>
          <a:p>
            <a:pPr>
              <a:defRPr sz="1800"/>
            </a:pPr>
            <a:r>
              <a:t>BID-kort intro. Book of Tim, diffferent themse . 3 verses full of content</a:t>
            </a:r>
          </a:p>
          <a:p>
            <a:pPr>
              <a:defRPr sz="1800"/>
            </a:pPr>
            <a:r>
              <a:t> Tim, Paulus besig om Tim te rebuke</a:t>
            </a:r>
          </a:p>
          <a:p>
            <a:pPr>
              <a:defRPr sz="1800"/>
            </a:pPr>
          </a:p>
          <a:p>
            <a:pPr>
              <a:defRPr sz="1800"/>
            </a:pPr>
            <a:r>
              <a:rPr b="1" u="sng">
                <a:solidFill>
                  <a:srgbClr val="FFFB00"/>
                </a:solidFill>
              </a:rPr>
              <a:t>Is dit vir jou maklik om die evangelie met ander te deel? (Hang af van verhouding, maar die moeilikes?) </a:t>
            </a:r>
            <a:endParaRPr b="1" u="sng">
              <a:solidFill>
                <a:srgbClr val="FFFB00"/>
              </a:solidFill>
            </a:endParaRPr>
          </a:p>
          <a:p>
            <a:pPr>
              <a:defRPr sz="1800"/>
            </a:pPr>
            <a:endParaRPr b="1" u="sng">
              <a:solidFill>
                <a:srgbClr val="FFFB00"/>
              </a:solidFill>
            </a:endParaRPr>
          </a:p>
          <a:p>
            <a:pPr>
              <a:defRPr sz="1800"/>
            </a:pPr>
            <a:r>
              <a:rPr b="1" u="sng">
                <a:solidFill>
                  <a:srgbClr val="FFFB00"/>
                </a:solidFill>
              </a:rPr>
              <a:t>Voel jy dat dit soms moeilik is om te gehoorsaam wat die woord ons beveel om te doen? </a:t>
            </a:r>
            <a:endParaRPr b="1" u="sng">
              <a:solidFill>
                <a:srgbClr val="FFFB00"/>
              </a:solidFill>
            </a:endParaRPr>
          </a:p>
          <a:p>
            <a:pPr>
              <a:defRPr sz="1800"/>
            </a:pPr>
            <a:endParaRPr b="1" u="sng">
              <a:solidFill>
                <a:srgbClr val="FFFB00"/>
              </a:solidFill>
            </a:endParaRPr>
          </a:p>
          <a:p>
            <a:pPr>
              <a:defRPr sz="1800"/>
            </a:pPr>
            <a:r>
              <a:rPr b="1" u="sng">
                <a:solidFill>
                  <a:srgbClr val="FFFB00"/>
                </a:solidFill>
              </a:rPr>
              <a:t>Waar wil jy graag groei? Meer uitdagend, grootouers en GROOTbaas by die werk. </a:t>
            </a:r>
            <a:endParaRPr b="1" u="sng">
              <a:solidFill>
                <a:srgbClr val="FFFB00"/>
              </a:solidFill>
            </a:endParaRPr>
          </a:p>
          <a:p>
            <a:pPr>
              <a:defRPr sz="1800"/>
            </a:pPr>
          </a:p>
          <a:p>
            <a:pPr>
              <a:defRPr sz="1800"/>
            </a:pPr>
            <a:r>
              <a:rPr b="1" u="sng">
                <a:solidFill>
                  <a:schemeClr val="accent6"/>
                </a:solidFill>
              </a:rPr>
              <a:t>Verhaal van voorbidding</a:t>
            </a:r>
            <a:r>
              <a:t>. Is jy al ooit gekonfronteer met dinge waaraan jy gehoorsaam moet wees, maar om een ​​of ander rede dink diegene rondom jou, jou ouers, jou familie almal jy is regtig dom. Maar jy sien regtig in die woord van God dat dit is hoe gehoorsaamheid lyk, en jy voel God sê doen dit. Dit maak nie sin nie.</a:t>
            </a:r>
          </a:p>
          <a:p>
            <a:pPr>
              <a:defRPr sz="1800"/>
            </a:pPr>
          </a:p>
          <a:p>
            <a:pPr>
              <a:defRPr sz="1800"/>
            </a:pPr>
            <a:r>
              <a:t>Om te doen wat God in gehoorsaamheid sê</a:t>
            </a:r>
            <a:r>
              <a:rPr b="1" u="sng">
                <a:solidFill>
                  <a:srgbClr val="FFFB00"/>
                </a:solidFill>
              </a:rPr>
              <a:t>, is nooit dom nie, dis altyd slim. </a:t>
            </a:r>
          </a:p>
          <a:p>
            <a:pPr>
              <a:defRPr sz="1800"/>
            </a:pPr>
          </a:p>
          <a:p>
            <a:pPr>
              <a:defRPr sz="1800"/>
            </a:pPr>
            <a:r>
              <a:t>Ons titel is MOENIE SKAAM NIE! Paulus skryf aan Timoteus. Paulus skryf uit die tronk. Om Timoteus te sê, </a:t>
            </a:r>
            <a:r>
              <a:rPr b="1" u="sng">
                <a:solidFill>
                  <a:srgbClr val="FFFB00"/>
                </a:solidFill>
              </a:rPr>
              <a:t>ek weet ek is in die tronk omdat ek die evangelie deel, maar jy hou NIE op om die evangelie te deel nie</a:t>
            </a:r>
            <a:r>
              <a:t>. Ek dink Timothy het gedink "Dit is 'n baie dom idee"</a:t>
            </a:r>
          </a:p>
          <a:p>
            <a:pPr>
              <a:defRPr sz="1800"/>
            </a:pPr>
          </a:p>
          <a:p>
            <a:pPr>
              <a:defRPr sz="1800"/>
            </a:pPr>
            <a:r>
              <a:t>Kom ons lees die gedeelte en kyk wat ons vandag kan leer.</a:t>
            </a:r>
          </a:p>
          <a:p>
            <a:pPr>
              <a:defRPr sz="1800"/>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7" name="Shape 97"/>
          <p:cNvSpPr/>
          <p:nvPr>
            <p:ph type="sldImg"/>
          </p:nvPr>
        </p:nvSpPr>
        <p:spPr>
          <a:prstGeom prst="rect">
            <a:avLst/>
          </a:prstGeom>
        </p:spPr>
        <p:txBody>
          <a:bodyPr/>
          <a:lstStyle/>
          <a:p>
            <a:pPr/>
          </a:p>
        </p:txBody>
      </p:sp>
      <p:sp>
        <p:nvSpPr>
          <p:cNvPr id="98" name="Shape 98"/>
          <p:cNvSpPr/>
          <p:nvPr>
            <p:ph type="body" sz="quarter" idx="1"/>
          </p:nvPr>
        </p:nvSpPr>
        <p:spPr>
          <a:prstGeom prst="rect">
            <a:avLst/>
          </a:prstGeom>
        </p:spPr>
        <p:txBody>
          <a:bodyPr/>
          <a:lstStyle/>
          <a:p>
            <a:pPr>
              <a:defRPr sz="1900"/>
            </a:pPr>
            <a:r>
              <a:t>Paulus as</a:t>
            </a:r>
            <a:r>
              <a:rPr b="1" u="sng">
                <a:solidFill>
                  <a:srgbClr val="FFFB00"/>
                </a:solidFill>
              </a:rPr>
              <a:t> gevangene </a:t>
            </a:r>
          </a:p>
          <a:p>
            <a:pPr>
              <a:defRPr sz="1900"/>
            </a:pPr>
          </a:p>
          <a:p>
            <a:pPr>
              <a:defRPr sz="1900"/>
            </a:pPr>
            <a:r>
              <a:t>Timoteus het waarskynlik begin </a:t>
            </a:r>
            <a:r>
              <a:rPr b="1" u="sng">
                <a:solidFill>
                  <a:schemeClr val="accent6"/>
                </a:solidFill>
              </a:rPr>
              <a:t>bang wees vir die verhouding wat hy met Paulus</a:t>
            </a:r>
            <a:r>
              <a:t> gehad het. Almal wat met Paulus geassosieer word, is in gevaar. Baie het selfs hul </a:t>
            </a:r>
            <a:r>
              <a:rPr b="1" u="sng">
                <a:solidFill>
                  <a:srgbClr val="FFFB00"/>
                </a:solidFill>
              </a:rPr>
              <a:t>verhouding met Paulus ontken</a:t>
            </a:r>
            <a:r>
              <a:t>, en Timoteus het bang geword. </a:t>
            </a:r>
          </a:p>
          <a:p>
            <a:pPr>
              <a:defRPr sz="1900"/>
            </a:pPr>
          </a:p>
          <a:p>
            <a:pPr>
              <a:defRPr sz="1900"/>
            </a:pPr>
            <a:r>
              <a:t>Maar hierdie tema van </a:t>
            </a:r>
            <a:r>
              <a:rPr b="1" u="sng">
                <a:solidFill>
                  <a:srgbClr val="FFFB00"/>
                </a:solidFill>
              </a:rPr>
              <a:t>“nie skaam nie” is baie konsekwent regdeur die Skrif</a:t>
            </a:r>
            <a:r>
              <a:t>, ons sien ook in Matt 24 dat Jesus ons waarsku wat in die eindtyd sal gebeur:</a:t>
            </a:r>
          </a:p>
          <a:p>
            <a:pPr>
              <a:defRPr sz="1900">
                <a:solidFill>
                  <a:schemeClr val="accent3">
                    <a:lumOff val="11470"/>
                  </a:schemeClr>
                </a:solidFill>
              </a:defRPr>
            </a:pPr>
          </a:p>
          <a:p>
            <a:pPr>
              <a:defRPr sz="1900">
                <a:solidFill>
                  <a:schemeClr val="accent3">
                    <a:lumOff val="11470"/>
                  </a:schemeClr>
                </a:solidFill>
              </a:defRPr>
            </a:pPr>
            <a:r>
              <a:t>Matt 24:9-11- 9 ““Die mense sal julle oorlewer om mishandel te word, en hulle sal julle doodmaak. Julle sal deur al die nasies gehaat word omdat julle my Naam bely. 10 In daardie tyd sal baie mense van die geloof afvallig word, en hulle sal mekaar verraai en mekaar haat.</a:t>
            </a:r>
          </a:p>
          <a:p>
            <a:pPr>
              <a:defRPr sz="1900">
                <a:solidFill>
                  <a:schemeClr val="accent3">
                    <a:lumOff val="11470"/>
                  </a:schemeClr>
                </a:solidFill>
              </a:defRPr>
            </a:pPr>
            <a:r>
              <a:t>11“Daar sal baie vals profete kom, en hulle sal baie mense mislei. </a:t>
            </a:r>
            <a:endParaRPr>
              <a:solidFill>
                <a:srgbClr val="FFFFFF"/>
              </a:solidFill>
            </a:endParaRPr>
          </a:p>
          <a:p>
            <a:pPr>
              <a:defRPr sz="1900">
                <a:solidFill>
                  <a:srgbClr val="FFFFFF"/>
                </a:solidFill>
              </a:defRPr>
            </a:pPr>
          </a:p>
          <a:p>
            <a:pPr>
              <a:defRPr sz="1900">
                <a:solidFill>
                  <a:srgbClr val="FFFFFF"/>
                </a:solidFill>
              </a:defRPr>
            </a:pPr>
            <a:r>
              <a:t>Daarom is dit 'n </a:t>
            </a:r>
            <a:r>
              <a:rPr b="1" u="sng">
                <a:solidFill>
                  <a:srgbClr val="FFFB00"/>
                </a:solidFill>
              </a:rPr>
              <a:t>dringende oproep, moenie skaam wees nie.</a:t>
            </a:r>
            <a:endParaRPr b="1" u="sng">
              <a:solidFill>
                <a:srgbClr val="FFFB00"/>
              </a:solidFill>
            </a:endParaRPr>
          </a:p>
          <a:p>
            <a:pPr>
              <a:defRPr sz="1900">
                <a:solidFill>
                  <a:srgbClr val="FFFFFF"/>
                </a:solidFill>
              </a:defRPr>
            </a:pPr>
            <a:r>
              <a:t>Miskien voordat ons by oplossingsmodus kom, </a:t>
            </a:r>
          </a:p>
          <a:p>
            <a:pPr>
              <a:defRPr sz="1900">
                <a:solidFill>
                  <a:srgbClr val="FFFFFF"/>
                </a:solidFill>
              </a:defRPr>
            </a:pPr>
          </a:p>
          <a:p>
            <a:pPr>
              <a:defRPr sz="1900">
                <a:solidFill>
                  <a:srgbClr val="FFFFFF"/>
                </a:solidFill>
              </a:defRPr>
            </a:pPr>
            <a:r>
              <a:rPr b="1" u="sng">
                <a:solidFill>
                  <a:schemeClr val="accent5">
                    <a:lumOff val="11617"/>
                  </a:schemeClr>
                </a:solidFill>
              </a:rPr>
              <a:t>V: Waar is jy 'n bietjie skaam oor die evangelie? </a:t>
            </a:r>
          </a:p>
          <a:p>
            <a:pPr>
              <a:defRPr sz="1900">
                <a:solidFill>
                  <a:srgbClr val="FFFFFF"/>
                </a:solidFill>
              </a:defRPr>
            </a:pPr>
            <a:r>
              <a:t>Waar is jy bietjie bang om die evangelie te deel. God wil hê ons moet die evangelie oral deel. En defnitief moet ons die Here vra dat Hy ons sal lei in hoe ons die waarheid in liefde deel. </a:t>
            </a:r>
          </a:p>
          <a:p>
            <a:pPr>
              <a:defRPr sz="1900">
                <a:solidFill>
                  <a:srgbClr val="FFFFFF"/>
                </a:solidFill>
              </a:defRPr>
            </a:pPr>
            <a:r>
              <a:rPr b="1" u="sng">
                <a:solidFill>
                  <a:schemeClr val="accent5">
                    <a:lumOff val="11617"/>
                  </a:schemeClr>
                </a:solidFill>
              </a:rPr>
              <a:t>Maar dit is nooit liefde om nie die evangelie te deel nie.</a:t>
            </a:r>
            <a:endParaRPr b="1" u="sng">
              <a:solidFill>
                <a:schemeClr val="accent5">
                  <a:lumOff val="11617"/>
                </a:schemeClr>
              </a:solidFill>
            </a:endParaRPr>
          </a:p>
          <a:p>
            <a:pPr>
              <a:defRPr sz="1900">
                <a:solidFill>
                  <a:srgbClr val="FFFFFF"/>
                </a:solidFill>
              </a:defRPr>
            </a:pPr>
            <a:r>
              <a:rPr b="1" u="sng">
                <a:solidFill>
                  <a:schemeClr val="accent5">
                    <a:lumOff val="11617"/>
                  </a:schemeClr>
                </a:solidFill>
              </a:rPr>
              <a:t>Vertel verhaal, van die pad na die hemel en die hel.</a:t>
            </a:r>
          </a:p>
          <a:p>
            <a:pPr>
              <a:defRPr sz="2100">
                <a:solidFill>
                  <a:srgbClr val="FFFFFF"/>
                </a:solidFill>
              </a:defRPr>
            </a:pPr>
            <a:endParaRPr>
              <a:solidFill>
                <a:schemeClr val="accent3"/>
              </a:solidFill>
            </a:endParaRPr>
          </a:p>
          <a:p>
            <a:pPr>
              <a:defRPr sz="2100">
                <a:solidFill>
                  <a:schemeClr val="accent3"/>
                </a:solidFill>
              </a:defRPr>
            </a:pPr>
            <a:endParaRPr b="1" u="sng">
              <a:solidFill>
                <a:srgbClr val="FFFB00"/>
              </a:solidFill>
            </a:endParaRPr>
          </a:p>
          <a:p>
            <a:pPr>
              <a:defRPr sz="2100"/>
            </a:pPr>
            <a:endParaRPr b="1" u="sng">
              <a:solidFill>
                <a:srgbClr val="FFFB00"/>
              </a:solidFill>
            </a:endParaRPr>
          </a:p>
          <a:p>
            <a:pPr>
              <a:defRPr sz="2100"/>
            </a:pPr>
            <a:endParaRPr b="1" u="sng">
              <a:solidFill>
                <a:srgbClr val="FFFB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6" name="Shape 106"/>
          <p:cNvSpPr/>
          <p:nvPr>
            <p:ph type="sldImg"/>
          </p:nvPr>
        </p:nvSpPr>
        <p:spPr>
          <a:prstGeom prst="rect">
            <a:avLst/>
          </a:prstGeom>
        </p:spPr>
        <p:txBody>
          <a:bodyPr/>
          <a:lstStyle/>
          <a:p>
            <a:pPr/>
          </a:p>
        </p:txBody>
      </p:sp>
      <p:sp>
        <p:nvSpPr>
          <p:cNvPr id="107" name="Shape 107"/>
          <p:cNvSpPr/>
          <p:nvPr>
            <p:ph type="body" sz="quarter" idx="1"/>
          </p:nvPr>
        </p:nvSpPr>
        <p:spPr>
          <a:prstGeom prst="rect">
            <a:avLst/>
          </a:prstGeom>
        </p:spPr>
        <p:txBody>
          <a:bodyPr/>
          <a:lstStyle/>
          <a:p>
            <a:pPr>
              <a:defRPr sz="2100">
                <a:solidFill>
                  <a:srgbClr val="FFFFFF"/>
                </a:solidFill>
              </a:defRPr>
            </a:pPr>
            <a:r>
              <a:rPr b="1" u="sng">
                <a:solidFill>
                  <a:srgbClr val="FFFB00"/>
                </a:solidFill>
              </a:rPr>
              <a:t>Hoe kan ons onbeskaamd wees? </a:t>
            </a:r>
          </a:p>
          <a:p>
            <a:pPr>
              <a:defRPr sz="2100">
                <a:solidFill>
                  <a:srgbClr val="FFFFFF"/>
                </a:solidFill>
              </a:defRPr>
            </a:pPr>
          </a:p>
          <a:p>
            <a:pPr>
              <a:defRPr sz="2100">
                <a:solidFill>
                  <a:srgbClr val="FFFFFF"/>
                </a:solidFill>
              </a:defRPr>
            </a:pPr>
            <a:r>
              <a:rPr b="1" u="sng">
                <a:solidFill>
                  <a:srgbClr val="FFFB00"/>
                </a:solidFill>
              </a:rPr>
              <a:t>1. Om onbeskaamd te wees, moet ons steun op die Gees</a:t>
            </a:r>
          </a:p>
          <a:p>
            <a:pPr>
              <a:defRPr sz="2100">
                <a:solidFill>
                  <a:srgbClr val="FFFFFF"/>
                </a:solidFill>
              </a:defRPr>
            </a:pPr>
          </a:p>
          <a:p>
            <a:pPr>
              <a:defRPr sz="2100">
                <a:solidFill>
                  <a:srgbClr val="FFFFFF"/>
                </a:solidFill>
              </a:defRPr>
            </a:pPr>
            <a:r>
              <a:t>Ons gaan terug na die ‘Daarom’. Wat verwys na Vers 7 - "Want God het ons nie 'n Gees van vreesagtigheid gegee nie, maar </a:t>
            </a:r>
            <a:r>
              <a:rPr b="1" u="sng">
                <a:solidFill>
                  <a:srgbClr val="FFFB00"/>
                </a:solidFill>
              </a:rPr>
              <a:t>van krag en liefde en selfbeheersing"</a:t>
            </a:r>
          </a:p>
          <a:p>
            <a:pPr>
              <a:defRPr sz="2100">
                <a:solidFill>
                  <a:srgbClr val="FFFFFF"/>
                </a:solidFill>
              </a:defRPr>
            </a:pPr>
            <a:r>
              <a:rPr b="1" u="sng">
                <a:solidFill>
                  <a:schemeClr val="accent5">
                    <a:lumOff val="11617"/>
                  </a:schemeClr>
                </a:solidFill>
              </a:rPr>
              <a:t> Die Gees gee ons KRAG om vrymoedig te wees met ons woorde, om diegene LIEF te hê wat ons bespot en vervolg, en met SLEF-BEHEER ons lewens tot heiligheid te dissiplineer.</a:t>
            </a:r>
            <a:endParaRPr b="1" u="sng">
              <a:solidFill>
                <a:schemeClr val="accent5">
                  <a:lumOff val="11617"/>
                </a:schemeClr>
              </a:solidFill>
            </a:endParaRPr>
          </a:p>
          <a:p>
            <a:pPr>
              <a:defRPr sz="2100">
                <a:solidFill>
                  <a:srgbClr val="FFFFFF"/>
                </a:solidFill>
              </a:defRPr>
            </a:pPr>
            <a:endParaRPr b="1" u="sng">
              <a:solidFill>
                <a:schemeClr val="accent5">
                  <a:lumOff val="11617"/>
                </a:schemeClr>
              </a:solidFill>
            </a:endParaRPr>
          </a:p>
          <a:p>
            <a:pPr>
              <a:defRPr sz="2100">
                <a:solidFill>
                  <a:srgbClr val="FFFFFF"/>
                </a:solidFill>
              </a:defRPr>
            </a:pPr>
            <a:r>
              <a:rPr b="1" u="sng">
                <a:solidFill>
                  <a:schemeClr val="accent5">
                    <a:lumOff val="11617"/>
                  </a:schemeClr>
                </a:solidFill>
              </a:rPr>
              <a:t>Accountability EN Hoe lyk jou selfdissipline in geloof?</a:t>
            </a:r>
          </a:p>
          <a:p>
            <a:pPr>
              <a:defRPr sz="2100">
                <a:solidFill>
                  <a:srgbClr val="FFFFFF"/>
                </a:solidFill>
              </a:defRPr>
            </a:pPr>
          </a:p>
          <a:p>
            <a:pPr>
              <a:defRPr sz="2100">
                <a:solidFill>
                  <a:srgbClr val="FFFFFF"/>
                </a:solidFill>
              </a:defRPr>
            </a:pPr>
            <a:r>
              <a:t>Ons het dieselfde Gees wat Christus van die </a:t>
            </a:r>
            <a:r>
              <a:rPr b="1" u="sng">
                <a:solidFill>
                  <a:srgbClr val="FFFB00"/>
                </a:solidFill>
              </a:rPr>
              <a:t>moederskoot gevul het, hom gesalf het by sy doop</a:t>
            </a:r>
            <a:r>
              <a:t>, hom in die woestyn </a:t>
            </a:r>
            <a:r>
              <a:rPr b="1" u="sng">
                <a:solidFill>
                  <a:srgbClr val="FFFB00"/>
                </a:solidFill>
              </a:rPr>
              <a:t>gelei het </a:t>
            </a:r>
            <a:r>
              <a:t>om deur die duiwel versoek te word, hom ná veertig dae se vas met krag vervul en wonderwerke deur hom gedoen het. Dit is </a:t>
            </a:r>
            <a:r>
              <a:rPr b="1" u="sng">
                <a:solidFill>
                  <a:srgbClr val="FFFB00"/>
                </a:solidFill>
              </a:rPr>
              <a:t>dieselfde Gees wat hom in staat gestel het om vervolging te ly</a:t>
            </a:r>
            <a:r>
              <a:t> en aan die kruis te sterf. </a:t>
            </a:r>
          </a:p>
          <a:p>
            <a:pPr>
              <a:defRPr sz="2100">
                <a:solidFill>
                  <a:srgbClr val="FFFFFF"/>
                </a:solidFill>
              </a:defRPr>
            </a:pPr>
            <a:r>
              <a:t>Deur die Gees</a:t>
            </a:r>
            <a:r>
              <a:rPr b="1" u="sng">
                <a:solidFill>
                  <a:schemeClr val="accent6"/>
                </a:solidFill>
              </a:rPr>
              <a:t> kan ons teen versoeking en vervolging </a:t>
            </a:r>
            <a:r>
              <a:t>staan.</a:t>
            </a:r>
          </a:p>
          <a:p>
            <a:pPr>
              <a:defRPr sz="2100">
                <a:solidFill>
                  <a:srgbClr val="FFFFFF"/>
                </a:solidFill>
              </a:defRPr>
            </a:pPr>
          </a:p>
          <a:p>
            <a:pPr>
              <a:defRPr sz="2100"/>
            </a:pPr>
            <a:r>
              <a:t>Paulus sê </a:t>
            </a:r>
            <a:r>
              <a:rPr b="1" u="sng">
                <a:solidFill>
                  <a:srgbClr val="FFFB00"/>
                </a:solidFill>
              </a:rPr>
              <a:t>omdat jy die Gees het</a:t>
            </a:r>
            <a:r>
              <a:t>, moet jy nie </a:t>
            </a:r>
            <a:r>
              <a:rPr b="1" u="sng">
                <a:solidFill>
                  <a:srgbClr val="FFFB00"/>
                </a:solidFill>
              </a:rPr>
              <a:t>opgee, ophou of jou getuienis</a:t>
            </a:r>
            <a:r>
              <a:t> stilmaak nie</a:t>
            </a:r>
          </a:p>
          <a:p>
            <a:pPr>
              <a:defRPr sz="2100"/>
            </a:pPr>
            <a:r>
              <a:t>Die Gees bemagtig ons.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5" name="Shape 115"/>
          <p:cNvSpPr/>
          <p:nvPr>
            <p:ph type="sldImg"/>
          </p:nvPr>
        </p:nvSpPr>
        <p:spPr>
          <a:prstGeom prst="rect">
            <a:avLst/>
          </a:prstGeom>
        </p:spPr>
        <p:txBody>
          <a:bodyPr/>
          <a:lstStyle/>
          <a:p>
            <a:pPr/>
          </a:p>
        </p:txBody>
      </p:sp>
      <p:sp>
        <p:nvSpPr>
          <p:cNvPr id="116" name="Shape 116"/>
          <p:cNvSpPr/>
          <p:nvPr>
            <p:ph type="body" sz="quarter" idx="1"/>
          </p:nvPr>
        </p:nvSpPr>
        <p:spPr>
          <a:prstGeom prst="rect">
            <a:avLst/>
          </a:prstGeom>
        </p:spPr>
        <p:txBody>
          <a:bodyPr/>
          <a:lstStyle/>
          <a:p>
            <a:pPr>
              <a:defRPr sz="2000"/>
            </a:pPr>
            <a:r>
              <a:rPr b="1" u="sng">
                <a:solidFill>
                  <a:srgbClr val="FFFB00"/>
                </a:solidFill>
              </a:rPr>
              <a:t>1. Om onbeskaamd te wees, onthou ons om lyding as van die Here te aanvaar</a:t>
            </a:r>
          </a:p>
          <a:p>
            <a:pPr>
              <a:defRPr sz="2000"/>
            </a:pPr>
          </a:p>
          <a:p>
            <a:pPr>
              <a:defRPr sz="2000"/>
            </a:pPr>
            <a:r>
              <a:t>Toe ek dit lees het ek teruggedink aan 'n ou </a:t>
            </a:r>
            <a:r>
              <a:rPr b="1" u="sng">
                <a:solidFill>
                  <a:srgbClr val="FFFB00"/>
                </a:solidFill>
              </a:rPr>
              <a:t>Voortrekkerkamp</a:t>
            </a:r>
            <a:r>
              <a:t> wat ons aangegaan het. Dit was werklik aaklig. Toe ons daar aankom, moes ons ons </a:t>
            </a:r>
            <a:r>
              <a:rPr b="1" u="sng">
                <a:solidFill>
                  <a:srgbClr val="FFFB00"/>
                </a:solidFill>
              </a:rPr>
              <a:t>tasse weer pak </a:t>
            </a:r>
            <a:r>
              <a:t>en het ons aangesê om basies alles agter te laat. Al my </a:t>
            </a:r>
            <a:r>
              <a:rPr b="1" u="sng">
                <a:solidFill>
                  <a:schemeClr val="accent6"/>
                </a:solidFill>
              </a:rPr>
              <a:t>beskuitjies tandeborsel sjampoe</a:t>
            </a:r>
            <a:r>
              <a:t>, meeste van my onderklere meeste van my klere het ek gelos. En toe ons weer inpak het hulle ons</a:t>
            </a:r>
            <a:r>
              <a:rPr b="1" u="sng">
                <a:solidFill>
                  <a:srgbClr val="FFFB00"/>
                </a:solidFill>
              </a:rPr>
              <a:t> tasse weer getiep </a:t>
            </a:r>
            <a:r>
              <a:t>en weer gevat wat nie nodig was nie. Hulle het vir ons 'n </a:t>
            </a:r>
            <a:r>
              <a:rPr b="1" u="sng">
                <a:solidFill>
                  <a:schemeClr val="accent6"/>
                </a:solidFill>
              </a:rPr>
              <a:t>weet-bix en 'n blikkie boontjies gegee </a:t>
            </a:r>
            <a:r>
              <a:t>om elke dag te eet, dis dit. </a:t>
            </a:r>
          </a:p>
          <a:p>
            <a:pPr>
              <a:defRPr sz="2000"/>
            </a:pPr>
            <a:r>
              <a:t>Hulle het enige tyd in die </a:t>
            </a:r>
            <a:r>
              <a:rPr b="1" u="sng">
                <a:solidFill>
                  <a:srgbClr val="FFFB00"/>
                </a:solidFill>
              </a:rPr>
              <a:t>nag vir ons gesê om kamp </a:t>
            </a:r>
            <a:r>
              <a:t>op te pak, jou tent op te pak wat bestaan ​​uit 'n </a:t>
            </a:r>
            <a:r>
              <a:rPr b="1" u="sng">
                <a:solidFill>
                  <a:srgbClr val="FFFB00"/>
                </a:solidFill>
              </a:rPr>
              <a:t>seil en 2 pale</a:t>
            </a:r>
            <a:r>
              <a:t> met 'n bietjie tou, en dan weer letterlik </a:t>
            </a:r>
            <a:r>
              <a:rPr b="1" u="sng">
                <a:solidFill>
                  <a:schemeClr val="accent6"/>
                </a:solidFill>
              </a:rPr>
              <a:t>200m in die pad kamp op te slaan</a:t>
            </a:r>
            <a:r>
              <a:t>. En dit het so 3 tot 4 keer daardie eerste paar nagte gebeur. Dit was taai, regtig taai.</a:t>
            </a:r>
          </a:p>
          <a:p>
            <a:pPr>
              <a:defRPr sz="2000"/>
            </a:pPr>
          </a:p>
          <a:p>
            <a:pPr>
              <a:defRPr sz="2000"/>
            </a:pPr>
            <a:r>
              <a:t>En ek het gedink ek wonder</a:t>
            </a:r>
            <a:r>
              <a:rPr b="1" u="sng">
                <a:solidFill>
                  <a:srgbClr val="FFFB00"/>
                </a:solidFill>
              </a:rPr>
              <a:t> hoeveel lyding daar in 'n regte oorlog is. </a:t>
            </a:r>
            <a:r>
              <a:t>Soos in regte geveg. Dis lewe en dood, jy </a:t>
            </a:r>
            <a:r>
              <a:rPr b="1" u="sng">
                <a:solidFill>
                  <a:srgbClr val="FFFB00"/>
                </a:solidFill>
              </a:rPr>
              <a:t>moet fiks wees, niks kan slaap</a:t>
            </a:r>
            <a:r>
              <a:t> vir 'n paar dae nie. In staat om vir 'n paar dae sonder kos te leef en steeds emosioneel en fisies gereed te wees.</a:t>
            </a:r>
          </a:p>
          <a:p>
            <a:pPr>
              <a:defRPr sz="2000"/>
            </a:pPr>
            <a:r>
              <a:t>Hulle opleiding moet soortgelyk wees of waarskynlik baie slegter as ons s’n. Dit sal nie help om op die </a:t>
            </a:r>
            <a:r>
              <a:rPr b="1" u="sng">
                <a:solidFill>
                  <a:srgbClr val="FFFB00"/>
                </a:solidFill>
              </a:rPr>
              <a:t>strand te lê met tonne kos in voorbereiding nie.</a:t>
            </a:r>
            <a:r>
              <a:t> </a:t>
            </a:r>
          </a:p>
          <a:p>
            <a:pPr>
              <a:defRPr sz="2000"/>
            </a:pPr>
          </a:p>
          <a:p>
            <a:pPr>
              <a:defRPr sz="2000"/>
            </a:pPr>
            <a:r>
              <a:t>En ons sien in die Bybel, </a:t>
            </a:r>
            <a:r>
              <a:rPr b="1" u="sng">
                <a:solidFill>
                  <a:srgbClr val="FFFB00"/>
                </a:solidFill>
              </a:rPr>
              <a:t>om God te dien, betrek jou in die stryd teen die bose vyand,</a:t>
            </a:r>
            <a:r>
              <a:t> die duiwel, en dat God nie </a:t>
            </a:r>
            <a:r>
              <a:rPr b="1" u="sng">
                <a:solidFill>
                  <a:srgbClr val="FFFB00"/>
                </a:solidFill>
              </a:rPr>
              <a:t>belowe om jou van alle lyding in die stryd te weerhou nie.</a:t>
            </a:r>
            <a:r>
              <a:t> Jy moet voorberei en reg wees.</a:t>
            </a:r>
          </a:p>
          <a:p>
            <a:pPr>
              <a:defRPr sz="2000"/>
            </a:pPr>
            <a:r>
              <a:t>Jesus het die dissipels as </a:t>
            </a:r>
            <a:r>
              <a:rPr b="1" u="sng">
                <a:solidFill>
                  <a:schemeClr val="accent6"/>
                </a:solidFill>
              </a:rPr>
              <a:t>skape tussen wolwe uitgestuur</a:t>
            </a:r>
            <a:r>
              <a:t> en gewaarsku dat hulle vervolg sou word en hulle van vervolging gewaarsku.</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4" name="Shape 124"/>
          <p:cNvSpPr/>
          <p:nvPr>
            <p:ph type="sldImg"/>
          </p:nvPr>
        </p:nvSpPr>
        <p:spPr>
          <a:prstGeom prst="rect">
            <a:avLst/>
          </a:prstGeom>
        </p:spPr>
        <p:txBody>
          <a:bodyPr/>
          <a:lstStyle/>
          <a:p>
            <a:pPr/>
          </a:p>
        </p:txBody>
      </p:sp>
      <p:sp>
        <p:nvSpPr>
          <p:cNvPr id="125" name="Shape 125"/>
          <p:cNvSpPr/>
          <p:nvPr>
            <p:ph type="body" sz="quarter" idx="1"/>
          </p:nvPr>
        </p:nvSpPr>
        <p:spPr>
          <a:prstGeom prst="rect">
            <a:avLst/>
          </a:prstGeom>
        </p:spPr>
        <p:txBody>
          <a:bodyPr/>
          <a:lstStyle/>
          <a:p>
            <a:pPr>
              <a:defRPr sz="2100"/>
            </a:pPr>
            <a:r>
              <a:t>So voordat ons die storie glo dat dit </a:t>
            </a:r>
            <a:r>
              <a:rPr b="1" u="sng">
                <a:solidFill>
                  <a:srgbClr val="FFFB00"/>
                </a:solidFill>
              </a:rPr>
              <a:t>groot is pret om die Here te dien</a:t>
            </a:r>
            <a:r>
              <a:t>, oorweeg die koste. Ons is deur God ontplooi om dit te doen. Daar sal </a:t>
            </a:r>
            <a:r>
              <a:rPr b="1" u="sng">
                <a:solidFill>
                  <a:srgbClr val="FFFB00"/>
                </a:solidFill>
              </a:rPr>
              <a:t>aanvalle en terugslae wees.</a:t>
            </a:r>
          </a:p>
          <a:p>
            <a:pPr>
              <a:defRPr sz="2100"/>
            </a:pPr>
          </a:p>
          <a:p>
            <a:pPr>
              <a:defRPr sz="2100"/>
            </a:pPr>
            <a:r>
              <a:t>Maar in hierdie verse nadat Paulus sy gevangenskap genoem het, sê Paulus dat</a:t>
            </a:r>
            <a:r>
              <a:rPr b="1" u="sng">
                <a:solidFill>
                  <a:schemeClr val="accent6"/>
                </a:solidFill>
              </a:rPr>
              <a:t> Timoteus sy deel van lyding vir die evangelie moet aanvaa</a:t>
            </a:r>
            <a:r>
              <a:t>r. </a:t>
            </a:r>
            <a:r>
              <a:rPr b="1" u="sng">
                <a:solidFill>
                  <a:srgbClr val="FFFB00"/>
                </a:solidFill>
              </a:rPr>
              <a:t>Paulus se lyding</a:t>
            </a:r>
            <a:r>
              <a:t> was deel van </a:t>
            </a:r>
            <a:r>
              <a:rPr b="1" u="sng">
                <a:solidFill>
                  <a:srgbClr val="FFFB00"/>
                </a:solidFill>
              </a:rPr>
              <a:t>God se soewereine plan</a:t>
            </a:r>
            <a:r>
              <a:t>. Deel van God se plan</a:t>
            </a:r>
          </a:p>
          <a:p>
            <a:pPr>
              <a:defRPr sz="2100"/>
            </a:pPr>
          </a:p>
          <a:p>
            <a:pPr>
              <a:defRPr sz="2100"/>
            </a:pPr>
            <a:r>
              <a:t>Paulus het sy gevangenskap gesien as </a:t>
            </a:r>
            <a:r>
              <a:rPr b="1" u="sng">
                <a:solidFill>
                  <a:srgbClr val="FFFB00"/>
                </a:solidFill>
              </a:rPr>
              <a:t>onder God se soewereine beheer</a:t>
            </a:r>
            <a:r>
              <a:t>. Dieselfde met Jesus. Hy het gely onder God se soewereiniteit, deel van God se plan. </a:t>
            </a:r>
          </a:p>
          <a:p>
            <a:pPr>
              <a:defRPr sz="2100"/>
            </a:pPr>
          </a:p>
          <a:p>
            <a:pPr>
              <a:defRPr sz="2100"/>
            </a:pPr>
            <a:r>
              <a:t>Lyding is nie </a:t>
            </a:r>
            <a:r>
              <a:rPr b="1" u="sng">
                <a:solidFill>
                  <a:schemeClr val="accent6"/>
                </a:solidFill>
              </a:rPr>
              <a:t>per ongeluk nie maar doelgerig</a:t>
            </a:r>
            <a:r>
              <a:t>. Dit maak ons ​​</a:t>
            </a:r>
            <a:r>
              <a:rPr b="1" u="sng">
                <a:solidFill>
                  <a:schemeClr val="accent6"/>
                </a:solidFill>
              </a:rPr>
              <a:t>afhanklik van God en help ons om te groei.</a:t>
            </a:r>
            <a:endParaRPr b="1" u="sng">
              <a:solidFill>
                <a:schemeClr val="accent6"/>
              </a:solidFill>
            </a:endParaRPr>
          </a:p>
          <a:p>
            <a:pPr>
              <a:defRPr sz="2100"/>
            </a:pPr>
          </a:p>
          <a:p>
            <a:pPr>
              <a:defRPr sz="2100"/>
            </a:pPr>
            <a:r>
              <a:t>En dikwels sal ons sê, "</a:t>
            </a:r>
            <a:r>
              <a:rPr b="1" u="sng">
                <a:solidFill>
                  <a:srgbClr val="FFFB00"/>
                </a:solidFill>
              </a:rPr>
              <a:t>ok, dit was lekker, maar ek nou klaar</a:t>
            </a:r>
            <a:r>
              <a:t>! Ek wil dit nie doen as dit al hierdie </a:t>
            </a:r>
            <a:r>
              <a:rPr b="1" u="sng">
                <a:solidFill>
                  <a:schemeClr val="accent6"/>
                </a:solidFill>
              </a:rPr>
              <a:t>lyding en veranderinge beteken</a:t>
            </a:r>
            <a:r>
              <a:t> wat ek moet maak nie.”</a:t>
            </a:r>
          </a:p>
          <a:p>
            <a:pPr>
              <a:defRPr sz="2100"/>
            </a:pPr>
            <a:r>
              <a:rPr b="1" u="sng">
                <a:solidFill>
                  <a:schemeClr val="accent3"/>
                </a:solidFill>
              </a:rPr>
              <a:t>1 Tess 4 God sê - Dit is die wil van die Here jou heiligmaking.</a:t>
            </a:r>
          </a:p>
          <a:p>
            <a:pPr>
              <a:defRPr sz="2100"/>
            </a:pPr>
            <a:r>
              <a:t>Dit is God se wil dat </a:t>
            </a:r>
            <a:r>
              <a:rPr b="1" u="sng">
                <a:solidFill>
                  <a:srgbClr val="FFFB00"/>
                </a:solidFill>
              </a:rPr>
              <a:t>ons na heiligheid streef</a:t>
            </a:r>
            <a:r>
              <a:t>. 'Hy het ons geroep met 'n heilige roeping'.</a:t>
            </a:r>
          </a:p>
          <a:p>
            <a:pPr>
              <a:defRPr sz="2100"/>
            </a:pPr>
            <a:r>
              <a:rPr b="1" u="sng">
                <a:solidFill>
                  <a:srgbClr val="FFFB00"/>
                </a:solidFill>
              </a:rPr>
              <a:t>MAAR wag, dit is regtig die moeite werd - jy sal die koninkryk erf</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3" name="Shape 133"/>
          <p:cNvSpPr/>
          <p:nvPr>
            <p:ph type="sldImg"/>
          </p:nvPr>
        </p:nvSpPr>
        <p:spPr>
          <a:prstGeom prst="rect">
            <a:avLst/>
          </a:prstGeom>
        </p:spPr>
        <p:txBody>
          <a:bodyPr/>
          <a:lstStyle/>
          <a:p>
            <a:pPr/>
          </a:p>
        </p:txBody>
      </p:sp>
      <p:sp>
        <p:nvSpPr>
          <p:cNvPr id="134" name="Shape 134"/>
          <p:cNvSpPr/>
          <p:nvPr>
            <p:ph type="body" sz="quarter" idx="1"/>
          </p:nvPr>
        </p:nvSpPr>
        <p:spPr>
          <a:prstGeom prst="rect">
            <a:avLst/>
          </a:prstGeom>
        </p:spPr>
        <p:txBody>
          <a:bodyPr/>
          <a:lstStyle/>
          <a:p>
            <a:pPr>
              <a:defRPr sz="2000"/>
            </a:pPr>
            <a:r>
              <a:t>Lyding in hierdie wêreld is altyd die</a:t>
            </a:r>
            <a:r>
              <a:rPr b="1" u="sng">
                <a:solidFill>
                  <a:srgbClr val="FFFB00"/>
                </a:solidFill>
              </a:rPr>
              <a:t> onvermydelike koste vir heilige lewe.</a:t>
            </a:r>
          </a:p>
          <a:p>
            <a:pPr>
              <a:defRPr sz="2000"/>
            </a:pPr>
            <a:r>
              <a:t>Dit geld ook vir ons. Ons</a:t>
            </a:r>
            <a:r>
              <a:rPr b="1" u="sng">
                <a:solidFill>
                  <a:srgbClr val="FFFB00"/>
                </a:solidFill>
              </a:rPr>
              <a:t> lyding is nie uniek aan ons</a:t>
            </a:r>
            <a:r>
              <a:t> nie; hulle word ook deur</a:t>
            </a:r>
            <a:r>
              <a:rPr b="1" u="sng">
                <a:solidFill>
                  <a:srgbClr val="FFFB00"/>
                </a:solidFill>
              </a:rPr>
              <a:t> Christene regoor die wêreld ervaa</a:t>
            </a:r>
            <a:r>
              <a:t>r - baie keer op 'n groter manier as ons.</a:t>
            </a:r>
          </a:p>
          <a:p>
            <a:pPr>
              <a:defRPr sz="2000"/>
            </a:pPr>
          </a:p>
          <a:p>
            <a:pPr>
              <a:defRPr sz="2000"/>
            </a:pPr>
            <a:r>
              <a:t>Is ons deur</a:t>
            </a:r>
            <a:r>
              <a:rPr b="1" u="sng">
                <a:solidFill>
                  <a:schemeClr val="accent6"/>
                </a:solidFill>
              </a:rPr>
              <a:t> vriende verwerp vir </a:t>
            </a:r>
            <a:r>
              <a:t>die geloof?</a:t>
            </a:r>
            <a:r>
              <a:rPr b="1" u="sng">
                <a:solidFill>
                  <a:srgbClr val="FFFB00"/>
                </a:solidFill>
              </a:rPr>
              <a:t> Het ons familie verloor? Is ons gespot</a:t>
            </a:r>
            <a:r>
              <a:t>? Dit is nie ongewoon nie. Vir baie regoor die wêreld beteken om 'n Christen te wees om </a:t>
            </a:r>
            <a:r>
              <a:rPr b="1" u="sng">
                <a:solidFill>
                  <a:srgbClr val="FFFB00"/>
                </a:solidFill>
              </a:rPr>
              <a:t>oorgeslaan te word vir 'n bevordering</a:t>
            </a:r>
            <a:r>
              <a:t>, om 'n </a:t>
            </a:r>
            <a:r>
              <a:rPr b="1" u="sng">
                <a:solidFill>
                  <a:srgbClr val="FFFB00"/>
                </a:solidFill>
              </a:rPr>
              <a:t>werk te verloor,</a:t>
            </a:r>
            <a:r>
              <a:t> om 'n mens se besittings te laat neem, om in die</a:t>
            </a:r>
            <a:r>
              <a:rPr b="1" u="sng">
                <a:solidFill>
                  <a:srgbClr val="FFFB00"/>
                </a:solidFill>
              </a:rPr>
              <a:t> tronk te sit</a:t>
            </a:r>
            <a:r>
              <a:t>, of selfs om</a:t>
            </a:r>
            <a:r>
              <a:rPr b="1" u="sng">
                <a:solidFill>
                  <a:srgbClr val="FFFB00"/>
                </a:solidFill>
              </a:rPr>
              <a:t> jou lewe te verloor.</a:t>
            </a:r>
            <a:endParaRPr b="1" u="sng">
              <a:solidFill>
                <a:srgbClr val="FFFB00"/>
              </a:solidFill>
            </a:endParaRPr>
          </a:p>
          <a:p>
            <a:pPr>
              <a:defRPr sz="2000"/>
            </a:pPr>
          </a:p>
          <a:p>
            <a:pPr>
              <a:defRPr sz="2000"/>
            </a:pPr>
            <a:r>
              <a:t>Meer as </a:t>
            </a:r>
            <a:r>
              <a:rPr b="1" u="sng">
                <a:solidFill>
                  <a:srgbClr val="FFFB00"/>
                </a:solidFill>
              </a:rPr>
              <a:t>400 Christene sterf elke dag vir die geloof</a:t>
            </a:r>
            <a:r>
              <a:t>. Hierdie werklikheid moet ons aanmoedig om getrou te wees en gewillig te wees om by hulle lyding aan te sluit.</a:t>
            </a:r>
          </a:p>
          <a:p>
            <a:pPr>
              <a:defRPr sz="2000"/>
            </a:pPr>
          </a:p>
          <a:p>
            <a:pPr>
              <a:defRPr sz="2000"/>
            </a:pPr>
            <a:r>
              <a:rPr b="1" u="sng">
                <a:solidFill>
                  <a:schemeClr val="accent3"/>
                </a:solidFill>
              </a:rPr>
              <a:t>1 Corinthians 10:13 says,</a:t>
            </a:r>
            <a:endParaRPr b="1" u="sng">
              <a:solidFill>
                <a:schemeClr val="accent3"/>
              </a:solidFill>
            </a:endParaRPr>
          </a:p>
          <a:p>
            <a:pPr>
              <a:defRPr sz="2000"/>
            </a:pPr>
            <a:r>
              <a:rPr b="1" u="sng">
                <a:solidFill>
                  <a:schemeClr val="accent3"/>
                </a:solidFill>
              </a:rPr>
              <a:t>13 Geen versoeking wat meer is as wat 'n mens kan weerstaan, het julle oorval nie. God is getrou. Hy sal nie toelaat dat julle bo julle kragte versoek word nie; as die versoeking kom, sal Hy ook die uitkoms gee, sodat julle dit kan weerstaan.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2" name="Shape 142"/>
          <p:cNvSpPr/>
          <p:nvPr>
            <p:ph type="sldImg"/>
          </p:nvPr>
        </p:nvSpPr>
        <p:spPr>
          <a:prstGeom prst="rect">
            <a:avLst/>
          </a:prstGeom>
        </p:spPr>
        <p:txBody>
          <a:bodyPr/>
          <a:lstStyle/>
          <a:p>
            <a:pPr/>
          </a:p>
        </p:txBody>
      </p:sp>
      <p:sp>
        <p:nvSpPr>
          <p:cNvPr id="143" name="Shape 143"/>
          <p:cNvSpPr/>
          <p:nvPr>
            <p:ph type="body" sz="quarter" idx="1"/>
          </p:nvPr>
        </p:nvSpPr>
        <p:spPr>
          <a:prstGeom prst="rect">
            <a:avLst/>
          </a:prstGeom>
        </p:spPr>
        <p:txBody>
          <a:bodyPr/>
          <a:lstStyle/>
          <a:p>
            <a:pPr>
              <a:defRPr sz="2000"/>
            </a:pPr>
            <a:r>
              <a:rPr b="1" u="sng">
                <a:solidFill>
                  <a:schemeClr val="accent3"/>
                </a:solidFill>
              </a:rPr>
              <a:t>1 Peter 5:8–9 says,</a:t>
            </a:r>
            <a:endParaRPr b="1" u="sng">
              <a:solidFill>
                <a:schemeClr val="accent3"/>
              </a:solidFill>
            </a:endParaRPr>
          </a:p>
          <a:p>
            <a:pPr>
              <a:defRPr sz="2000"/>
            </a:pPr>
            <a:r>
              <a:rPr b="1" u="sng">
                <a:solidFill>
                  <a:schemeClr val="accent3"/>
                </a:solidFill>
              </a:rPr>
              <a:t>8 Wees nugter, wees wakker! Julle vyand, die duiwel, loop rond soos 'n brullende leeu, op soek na iemand om te verslind. 9 Bly standvastig in die geloof en staan hom teë. En moenie vergeet nie: dwarsdeur die wêreld moet julle medegelowiges dieselfde soort lyding verduur.</a:t>
            </a:r>
            <a:endParaRPr b="1" u="sng">
              <a:solidFill>
                <a:schemeClr val="accent3"/>
              </a:solidFill>
            </a:endParaRPr>
          </a:p>
          <a:p>
            <a:pPr>
              <a:defRPr sz="2000"/>
            </a:pPr>
            <a:endParaRPr b="1" u="sng">
              <a:solidFill>
                <a:schemeClr val="accent3"/>
              </a:solidFill>
            </a:endParaRPr>
          </a:p>
          <a:p>
            <a:pPr>
              <a:defRPr sz="2000"/>
            </a:pPr>
            <a:r>
              <a:t>Petrus redeneer dat ons die duiwel moet weerstaan </a:t>
            </a:r>
            <a:r>
              <a:rPr b="1" u="sng">
                <a:solidFill>
                  <a:srgbClr val="FFFB00"/>
                </a:solidFill>
              </a:rPr>
              <a:t>​​“omdat” ons weet dat ander gelowiges deur dieselfde lyding</a:t>
            </a:r>
            <a:r>
              <a:t> gaan. Om dit te onthou, behoort ons </a:t>
            </a:r>
            <a:r>
              <a:rPr b="1" u="sng">
                <a:solidFill>
                  <a:srgbClr val="FFFB00"/>
                </a:solidFill>
              </a:rPr>
              <a:t>aan te moedig om te ly</a:t>
            </a:r>
            <a:r>
              <a:t> en nie skaam te wees nie.</a:t>
            </a:r>
          </a:p>
          <a:p>
            <a:pPr>
              <a:defRPr sz="2000"/>
            </a:pPr>
          </a:p>
          <a:p>
            <a:pPr>
              <a:defRPr sz="2000"/>
            </a:pPr>
            <a:r>
              <a:rPr b="1" u="sng">
                <a:solidFill>
                  <a:schemeClr val="accent3"/>
                </a:solidFill>
              </a:rPr>
              <a:t>Matt 5:11 - 11 “11“Geseënd is julle wanneer die mense julle ter wille van My beledig en vervolg en valslik al wat sleg is van julle sê. 12Wees bly en verheug, want julle loon is groot in die hemel. Hulle het immers die profete voor julle net so vervolg.”</a:t>
            </a:r>
            <a:endParaRPr b="1" u="sng">
              <a:solidFill>
                <a:schemeClr val="accent3"/>
              </a:solidFill>
            </a:endParaRPr>
          </a:p>
          <a:p>
            <a:pPr>
              <a:defRPr sz="2000"/>
            </a:pPr>
            <a:endParaRPr b="1" u="sng">
              <a:solidFill>
                <a:schemeClr val="accent3"/>
              </a:solidFill>
            </a:endParaRPr>
          </a:p>
          <a:p>
            <a:pPr>
              <a:defRPr sz="2000"/>
            </a:pPr>
            <a:r>
              <a:rPr b="1" u="sng">
                <a:solidFill>
                  <a:srgbClr val="FFFB00"/>
                </a:solidFill>
              </a:rPr>
              <a:t>Nie AS mense jou beledig en vervolg nie, maar WANNEER. </a:t>
            </a:r>
            <a:r>
              <a:t>Paulus sê vir Timoteus: Hou op om skaam te wees,</a:t>
            </a:r>
            <a:r>
              <a:rPr b="1" u="sng">
                <a:solidFill>
                  <a:schemeClr val="accent6"/>
                </a:solidFill>
              </a:rPr>
              <a:t> jy moet sterk staan ​​en praat. </a:t>
            </a:r>
            <a:r>
              <a:t>Mense </a:t>
            </a:r>
            <a:r>
              <a:rPr b="1" u="sng">
                <a:solidFill>
                  <a:srgbClr val="FFFB00"/>
                </a:solidFill>
              </a:rPr>
              <a:t>moet weet waar jy staan.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1" name="Shape 151"/>
          <p:cNvSpPr/>
          <p:nvPr>
            <p:ph type="sldImg"/>
          </p:nvPr>
        </p:nvSpPr>
        <p:spPr>
          <a:prstGeom prst="rect">
            <a:avLst/>
          </a:prstGeom>
        </p:spPr>
        <p:txBody>
          <a:bodyPr/>
          <a:lstStyle/>
          <a:p>
            <a:pPr/>
          </a:p>
        </p:txBody>
      </p:sp>
      <p:sp>
        <p:nvSpPr>
          <p:cNvPr id="152" name="Shape 152"/>
          <p:cNvSpPr/>
          <p:nvPr>
            <p:ph type="body" sz="quarter" idx="1"/>
          </p:nvPr>
        </p:nvSpPr>
        <p:spPr>
          <a:prstGeom prst="rect">
            <a:avLst/>
          </a:prstGeom>
        </p:spPr>
        <p:txBody>
          <a:bodyPr/>
          <a:lstStyle/>
          <a:p>
            <a:pPr>
              <a:defRPr sz="2000"/>
            </a:pPr>
            <a:r>
              <a:rPr b="1" u="sng">
                <a:solidFill>
                  <a:schemeClr val="accent3"/>
                </a:solidFill>
              </a:rPr>
              <a:t>John 13:20 - Jesus in the UPPERROOM</a:t>
            </a:r>
            <a:endParaRPr b="1" u="sng">
              <a:solidFill>
                <a:schemeClr val="accent3"/>
              </a:solidFill>
            </a:endParaRPr>
          </a:p>
          <a:p>
            <a:pPr>
              <a:defRPr sz="2000"/>
            </a:pPr>
            <a:r>
              <a:rPr b="1" u="sng">
                <a:solidFill>
                  <a:schemeClr val="accent3"/>
                </a:solidFill>
              </a:rPr>
              <a:t>20Voorwaar, voorwaar Ek sê vir julle, wie iemand ontvang wat Ek stuur, ontvang My; en wie My ontvang, ontvang Hom wat My gestuur het.</a:t>
            </a:r>
            <a:endParaRPr b="1" u="sng">
              <a:solidFill>
                <a:schemeClr val="accent3"/>
              </a:solidFill>
            </a:endParaRPr>
          </a:p>
          <a:p>
            <a:pPr>
              <a:defRPr sz="2000"/>
            </a:pPr>
            <a:endParaRPr b="1" u="sng">
              <a:solidFill>
                <a:schemeClr val="accent3"/>
              </a:solidFill>
            </a:endParaRPr>
          </a:p>
          <a:p>
            <a:pPr>
              <a:defRPr sz="2000"/>
            </a:pPr>
            <a:r>
              <a:t>Daar is 'n</a:t>
            </a:r>
            <a:r>
              <a:rPr b="1" u="sng">
                <a:solidFill>
                  <a:srgbClr val="FFFB00"/>
                </a:solidFill>
              </a:rPr>
              <a:t> onlosmaaklike verbintenis tussen Jesus en die vader. </a:t>
            </a:r>
            <a:endParaRPr b="1" u="sng">
              <a:solidFill>
                <a:srgbClr val="FFFB00"/>
              </a:solidFill>
            </a:endParaRPr>
          </a:p>
          <a:p>
            <a:pPr>
              <a:defRPr sz="2000"/>
            </a:pPr>
            <a:r>
              <a:t>Jesus sê as </a:t>
            </a:r>
            <a:r>
              <a:rPr b="1" u="sng">
                <a:solidFill>
                  <a:srgbClr val="FFFB00"/>
                </a:solidFill>
              </a:rPr>
              <a:t>jy die getuienis van my verwerp, verwerp jy ook die vader, Die een wat my gestuur het. </a:t>
            </a:r>
            <a:endParaRPr b="1" u="sng">
              <a:solidFill>
                <a:srgbClr val="FFFB00"/>
              </a:solidFill>
            </a:endParaRPr>
          </a:p>
          <a:p>
            <a:pPr>
              <a:defRPr sz="2000"/>
            </a:pPr>
          </a:p>
          <a:p>
            <a:pPr>
              <a:defRPr sz="2000"/>
            </a:pPr>
            <a:r>
              <a:t>As ons die boodskap van die evangelie bring, </a:t>
            </a:r>
            <a:r>
              <a:rPr b="1" u="sng">
                <a:solidFill>
                  <a:srgbClr val="FFFB00"/>
                </a:solidFill>
              </a:rPr>
              <a:t>verwerp mense ons nie, hulle verwerp die vader. </a:t>
            </a:r>
          </a:p>
          <a:p>
            <a:pPr>
              <a:defRPr sz="2000"/>
            </a:pPr>
            <a:r>
              <a:t>En dit voel dalk v</a:t>
            </a:r>
            <a:r>
              <a:rPr b="1" u="sng">
                <a:solidFill>
                  <a:schemeClr val="accent6"/>
                </a:solidFill>
              </a:rPr>
              <a:t>ir ons soos lyding, maar dit gaan nie oor my nie</a:t>
            </a:r>
            <a:r>
              <a:t>. </a:t>
            </a:r>
            <a:r>
              <a:rPr b="1" u="sng">
                <a:solidFill>
                  <a:schemeClr val="accent5">
                    <a:lumOff val="11617"/>
                  </a:schemeClr>
                </a:solidFill>
              </a:rPr>
              <a:t>Dit gaan oor Jesus, dit gaan oor sy koninkryk en sy heerlikheid.</a:t>
            </a:r>
            <a:endParaRPr b="1" u="sng">
              <a:solidFill>
                <a:schemeClr val="accent5">
                  <a:lumOff val="11617"/>
                </a:schemeClr>
              </a:solidFill>
            </a:endParaRPr>
          </a:p>
          <a:p>
            <a:pPr>
              <a:defRPr sz="2000"/>
            </a:pPr>
          </a:p>
          <a:p>
            <a:pPr>
              <a:defRPr sz="2000"/>
            </a:pPr>
            <a:r>
              <a:t>En soos Timothy, wanneer ons terugtrek, </a:t>
            </a:r>
            <a:r>
              <a:rPr b="1" u="sng">
                <a:solidFill>
                  <a:srgbClr val="FFFB00"/>
                </a:solidFill>
              </a:rPr>
              <a:t>sukkel om te getuig, is ons geestelike lewe nie op 'n goeie plek nie</a:t>
            </a:r>
            <a:r>
              <a:t>. Wanneer ons gehoorsaam is, tyd saam met die Here deurbring, </a:t>
            </a:r>
            <a:r>
              <a:rPr b="1" u="sng">
                <a:solidFill>
                  <a:srgbClr val="FFFB00"/>
                </a:solidFill>
              </a:rPr>
              <a:t>is ons vrymoedig in ons getuienis.</a:t>
            </a:r>
            <a:endParaRPr b="1" u="sng">
              <a:solidFill>
                <a:srgbClr val="FFFB00"/>
              </a:solidFill>
            </a:endParaRPr>
          </a:p>
          <a:p>
            <a:pPr>
              <a:defRPr sz="2000"/>
            </a:pPr>
            <a:endParaRPr b="1" u="sng">
              <a:solidFill>
                <a:srgbClr val="FFFB00"/>
              </a:solidFill>
            </a:endParaRPr>
          </a:p>
          <a:p>
            <a:pPr>
              <a:defRPr sz="2000"/>
            </a:pPr>
            <a:r>
              <a:rPr b="1" u="sng">
                <a:solidFill>
                  <a:schemeClr val="accent5">
                    <a:lumOff val="11617"/>
                  </a:schemeClr>
                </a:solidFill>
              </a:rPr>
              <a:t>Q: How is it going with your spiritual life? Are you obedient?</a:t>
            </a:r>
            <a:endParaRPr b="1" u="sng">
              <a:solidFill>
                <a:schemeClr val="accent5">
                  <a:lumOff val="11617"/>
                </a:schemeClr>
              </a:solidFill>
            </a:endParaRPr>
          </a:p>
          <a:p>
            <a:pPr>
              <a:defRPr sz="2000"/>
            </a:pPr>
            <a:r>
              <a:rPr b="1" u="sng">
                <a:solidFill>
                  <a:schemeClr val="accent5">
                    <a:lumOff val="11617"/>
                  </a:schemeClr>
                </a:solidFill>
              </a:rPr>
              <a:t>When we remember the sovereignty of God, we are not afraid to be bold or to suffer for the gospel.</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0" name="Shape 160"/>
          <p:cNvSpPr/>
          <p:nvPr>
            <p:ph type="sldImg"/>
          </p:nvPr>
        </p:nvSpPr>
        <p:spPr>
          <a:prstGeom prst="rect">
            <a:avLst/>
          </a:prstGeom>
        </p:spPr>
        <p:txBody>
          <a:bodyPr/>
          <a:lstStyle/>
          <a:p>
            <a:pPr/>
          </a:p>
        </p:txBody>
      </p:sp>
      <p:sp>
        <p:nvSpPr>
          <p:cNvPr id="161" name="Shape 161"/>
          <p:cNvSpPr/>
          <p:nvPr>
            <p:ph type="body" sz="quarter" idx="1"/>
          </p:nvPr>
        </p:nvSpPr>
        <p:spPr>
          <a:prstGeom prst="rect">
            <a:avLst/>
          </a:prstGeom>
        </p:spPr>
        <p:txBody>
          <a:bodyPr/>
          <a:lstStyle/>
          <a:p>
            <a:pPr>
              <a:defRPr sz="2000"/>
            </a:pPr>
            <a:r>
              <a:t>Paulus herinner aan</a:t>
            </a:r>
            <a:r>
              <a:rPr b="1" u="sng">
                <a:solidFill>
                  <a:srgbClr val="FFFB00"/>
                </a:solidFill>
              </a:rPr>
              <a:t> Timoteus om Christus te onthou.</a:t>
            </a:r>
            <a:r>
              <a:t> Timoteus het waarskynlik nie vir Chros vergeet nie, maar het 'n lewe begin lei waar hy so gefokus was op die vrees dat </a:t>
            </a:r>
            <a:r>
              <a:rPr b="1" u="sng">
                <a:solidFill>
                  <a:schemeClr val="accent6"/>
                </a:solidFill>
              </a:rPr>
              <a:t>Christus nie sy daaglikse besluite beïnvloed het nie.</a:t>
            </a:r>
            <a:endParaRPr b="1" u="sng">
              <a:solidFill>
                <a:schemeClr val="accent6"/>
              </a:solidFill>
            </a:endParaRPr>
          </a:p>
          <a:p>
            <a:pPr>
              <a:defRPr sz="2000"/>
            </a:pPr>
          </a:p>
          <a:p>
            <a:pPr>
              <a:defRPr sz="2000"/>
            </a:pPr>
            <a:r>
              <a:t>En dikwels word ons so </a:t>
            </a:r>
            <a:r>
              <a:rPr b="1" u="sng">
                <a:solidFill>
                  <a:srgbClr val="FFFB00"/>
                </a:solidFill>
              </a:rPr>
              <a:t>verteer deur die lewe</a:t>
            </a:r>
            <a:r>
              <a:t>, deur die </a:t>
            </a:r>
            <a:r>
              <a:rPr b="1" u="sng">
                <a:solidFill>
                  <a:srgbClr val="FFFB00"/>
                </a:solidFill>
              </a:rPr>
              <a:t>vrees vir verwerping, vrees om nie aanvaar</a:t>
            </a:r>
            <a:r>
              <a:t> te word nie, dit kan selfs namens ons kinders wees. My kind kry dalk nie </a:t>
            </a:r>
            <a:r>
              <a:rPr b="1" u="sng">
                <a:solidFill>
                  <a:srgbClr val="FFFB00"/>
                </a:solidFill>
              </a:rPr>
              <a:t>hierdie of daardie span nie</a:t>
            </a:r>
            <a:r>
              <a:t> omdat ek die evangelie deel en dalk iemand aanstoot gee. </a:t>
            </a:r>
          </a:p>
          <a:p>
            <a:pPr>
              <a:defRPr sz="2000"/>
            </a:pPr>
          </a:p>
          <a:p>
            <a:pPr>
              <a:defRPr sz="2000"/>
            </a:pPr>
            <a:r>
              <a:t>VRA jouself af: </a:t>
            </a:r>
            <a:r>
              <a:rPr b="1" u="sng">
                <a:solidFill>
                  <a:srgbClr val="FFFB00"/>
                </a:solidFill>
              </a:rPr>
              <a:t>Wat is meer waardevol? </a:t>
            </a:r>
          </a:p>
          <a:p>
            <a:pPr>
              <a:defRPr sz="2000"/>
            </a:pPr>
            <a:r>
              <a:rPr b="1" u="sng">
                <a:solidFill>
                  <a:schemeClr val="accent6"/>
                </a:solidFill>
              </a:rPr>
              <a:t>En bewaak jou hart</a:t>
            </a:r>
            <a:r>
              <a:t>, maak seker wat jy vir jouself sê, is die waarheid, </a:t>
            </a:r>
            <a:r>
              <a:rPr b="1" u="sng">
                <a:solidFill>
                  <a:srgbClr val="FFFB00"/>
                </a:solidFill>
              </a:rPr>
              <a:t>want dit sal die manier waarop jy leef,</a:t>
            </a:r>
            <a:r>
              <a:t> weerspieël. </a:t>
            </a:r>
          </a:p>
          <a:p>
            <a:pPr>
              <a:defRPr sz="2000"/>
            </a:pPr>
            <a:r>
              <a:t>Dit sal die manier weerspieël OF jy wil hê </a:t>
            </a:r>
            <a:r>
              <a:rPr b="1" u="sng">
                <a:solidFill>
                  <a:schemeClr val="accent5">
                    <a:lumOff val="11617"/>
                  </a:schemeClr>
                </a:solidFill>
              </a:rPr>
              <a:t>dat God jou lewe beter moet maak,</a:t>
            </a:r>
            <a:r>
              <a:t> OF </a:t>
            </a:r>
            <a:r>
              <a:rPr b="1" u="sng">
                <a:solidFill>
                  <a:schemeClr val="accent5">
                    <a:lumOff val="11617"/>
                  </a:schemeClr>
                </a:solidFill>
              </a:rPr>
              <a:t>jy hier op aarde is om die God wat jou gered het te aanbid en te loof.</a:t>
            </a:r>
            <a:r>
              <a:t> </a:t>
            </a:r>
          </a:p>
          <a:p>
            <a:pPr>
              <a:defRPr sz="2000"/>
            </a:pPr>
            <a:r>
              <a:t>Die een wat vir jou sonde aan die kruis verduur het. Die skrywer van verlossing. </a:t>
            </a:r>
          </a:p>
          <a:p>
            <a:pPr>
              <a:defRPr sz="2000"/>
            </a:pPr>
            <a:r>
              <a:t>Dit is OF </a:t>
            </a:r>
            <a:r>
              <a:rPr b="1" u="sng">
                <a:solidFill>
                  <a:srgbClr val="FFFB00"/>
                </a:solidFill>
              </a:rPr>
              <a:t>om jouself óf God te kies</a:t>
            </a:r>
            <a:r>
              <a:t>. Dit is </a:t>
            </a:r>
            <a:r>
              <a:rPr b="1" u="sng">
                <a:solidFill>
                  <a:srgbClr val="FFFB00"/>
                </a:solidFill>
              </a:rPr>
              <a:t>óf om die ewige lewe te kies, óf jou aardse lewe</a:t>
            </a:r>
            <a:r>
              <a:t>.</a:t>
            </a:r>
            <a:r>
              <a:rPr b="1" u="sng">
                <a:solidFill>
                  <a:schemeClr val="accent6"/>
                </a:solidFill>
              </a:rPr>
              <a:t> Jy kan nie albei hê nie. </a:t>
            </a:r>
            <a:endParaRPr b="1" u="sng">
              <a:solidFill>
                <a:schemeClr val="accent6"/>
              </a:solidFill>
            </a:endParaRPr>
          </a:p>
          <a:p>
            <a:pPr>
              <a:defRPr sz="2000"/>
            </a:pPr>
            <a:r>
              <a:t>Hierdie </a:t>
            </a:r>
            <a:r>
              <a:rPr b="1" u="sng">
                <a:solidFill>
                  <a:srgbClr val="FFFB00"/>
                </a:solidFill>
              </a:rPr>
              <a:t>aardse lewe sal tot vernietiging lei. (Jonger seun storie)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8" name="Shape 168"/>
          <p:cNvSpPr/>
          <p:nvPr>
            <p:ph type="sldImg"/>
          </p:nvPr>
        </p:nvSpPr>
        <p:spPr>
          <a:prstGeom prst="rect">
            <a:avLst/>
          </a:prstGeom>
        </p:spPr>
        <p:txBody>
          <a:bodyPr/>
          <a:lstStyle/>
          <a:p>
            <a:pPr/>
          </a:p>
        </p:txBody>
      </p:sp>
      <p:sp>
        <p:nvSpPr>
          <p:cNvPr id="169" name="Shape 169"/>
          <p:cNvSpPr/>
          <p:nvPr>
            <p:ph type="body" sz="quarter" idx="1"/>
          </p:nvPr>
        </p:nvSpPr>
        <p:spPr>
          <a:prstGeom prst="rect">
            <a:avLst/>
          </a:prstGeom>
        </p:spPr>
        <p:txBody>
          <a:bodyPr/>
          <a:lstStyle/>
          <a:p>
            <a:pPr>
              <a:defRPr sz="2000"/>
            </a:pPr>
            <a:r>
              <a:t>Q: </a:t>
            </a:r>
            <a:r>
              <a:rPr b="1" u="sng">
                <a:solidFill>
                  <a:schemeClr val="accent5">
                    <a:lumOff val="11617"/>
                  </a:schemeClr>
                </a:solidFill>
              </a:rPr>
              <a:t>Will Paul speak the same way about you today? </a:t>
            </a:r>
          </a:p>
          <a:p>
            <a:pPr>
              <a:defRPr sz="2000"/>
            </a:pPr>
          </a:p>
          <a:p>
            <a:pPr>
              <a:defRPr sz="2000"/>
            </a:pPr>
            <a:r>
              <a:rPr b="1" u="sng">
                <a:solidFill>
                  <a:srgbClr val="FFFB00"/>
                </a:solidFill>
              </a:rPr>
              <a:t>2 Prayer points:</a:t>
            </a:r>
            <a:endParaRPr b="1" u="sng">
              <a:solidFill>
                <a:srgbClr val="FFFB00"/>
              </a:solidFill>
            </a:endParaRPr>
          </a:p>
          <a:p>
            <a:pPr marL="267368" indent="-267368">
              <a:buSzPct val="100000"/>
              <a:buAutoNum type="arabicPeriod" startAt="1"/>
              <a:defRPr sz="2000"/>
            </a:pPr>
            <a:r>
              <a:rPr b="1" u="sng">
                <a:solidFill>
                  <a:srgbClr val="FFFB00"/>
                </a:solidFill>
              </a:rPr>
              <a:t>bereidwilligheid</a:t>
            </a:r>
            <a:endParaRPr b="1" u="sng">
              <a:solidFill>
                <a:srgbClr val="FFFB00"/>
              </a:solidFill>
            </a:endParaRPr>
          </a:p>
          <a:p>
            <a:pPr marL="267368" indent="-267368">
              <a:buSzPct val="100000"/>
              <a:buAutoNum type="arabicPeriod" startAt="1"/>
              <a:defRPr sz="2000"/>
            </a:pPr>
            <a:r>
              <a:rPr b="1" u="sng">
                <a:solidFill>
                  <a:srgbClr val="FFFB00"/>
                </a:solidFill>
              </a:rPr>
              <a:t>Vrymoedigheid</a:t>
            </a:r>
          </a:p>
          <a:p>
            <a:pPr>
              <a:defRPr sz="2000"/>
            </a:pPr>
          </a:p>
          <a:p>
            <a:pPr>
              <a:defRPr sz="2000"/>
            </a:pPr>
            <a:r>
              <a:t>This should remind us of the eternal purpose that God has for you.</a:t>
            </a:r>
          </a:p>
          <a:p>
            <a:pPr>
              <a:defRPr sz="2000"/>
            </a:pPr>
            <a:r>
              <a:t>We need to be reminded that God</a:t>
            </a:r>
            <a:r>
              <a:rPr b="1" u="sng">
                <a:solidFill>
                  <a:srgbClr val="FFFB00"/>
                </a:solidFill>
              </a:rPr>
              <a:t> thought about you before you were born. </a:t>
            </a:r>
          </a:p>
          <a:p>
            <a:pPr>
              <a:defRPr sz="2000"/>
            </a:pPr>
          </a:p>
          <a:p>
            <a:pPr>
              <a:defRPr sz="2000"/>
            </a:pPr>
            <a:r>
              <a:t>Pray</a:t>
            </a:r>
          </a:p>
          <a:p>
            <a:pPr>
              <a:defRPr sz="2000"/>
            </a:pPr>
            <a:r>
              <a:t>May we be stirred with a new passion to testify about Jesus Christ. </a:t>
            </a:r>
          </a:p>
          <a:p>
            <a:pPr>
              <a:defRPr sz="2000"/>
            </a:pPr>
          </a:p>
          <a:p>
            <a:pPr>
              <a:defRPr sz="2000"/>
            </a:pPr>
            <a:r>
              <a:t>Help us to humble ourselves, to accept the rebuke. May your truth have your God intended purpose towards our hearts, may it not discourage us but encourage us to do your will and to witness for you.</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 name="Shape 33"/>
          <p:cNvSpPr/>
          <p:nvPr>
            <p:ph type="sldImg"/>
          </p:nvPr>
        </p:nvSpPr>
        <p:spPr>
          <a:prstGeom prst="rect">
            <a:avLst/>
          </a:prstGeom>
        </p:spPr>
        <p:txBody>
          <a:bodyPr/>
          <a:lstStyle/>
          <a:p>
            <a:pPr/>
          </a:p>
        </p:txBody>
      </p:sp>
      <p:sp>
        <p:nvSpPr>
          <p:cNvPr id="34" name="Shape 34"/>
          <p:cNvSpPr/>
          <p:nvPr>
            <p:ph type="body" sz="quarter" idx="1"/>
          </p:nvPr>
        </p:nvSpPr>
        <p:spPr>
          <a:prstGeom prst="rect">
            <a:avLst/>
          </a:prstGeom>
        </p:spPr>
        <p:txBody>
          <a:bodyPr/>
          <a:lstStyle/>
          <a:p>
            <a:pPr>
              <a:defRPr sz="1800"/>
            </a:pPr>
            <a:r>
              <a:t>Na 'n uitgebreide toer deur die Verenigde State, is die bekende Duitse pastoor en</a:t>
            </a:r>
            <a:r>
              <a:rPr b="1" u="sng">
                <a:solidFill>
                  <a:srgbClr val="FFFB00"/>
                </a:solidFill>
              </a:rPr>
              <a:t> teoloog Helmut Thielicke </a:t>
            </a:r>
            <a:r>
              <a:t>gevra wat hy as die </a:t>
            </a:r>
            <a:r>
              <a:rPr b="1" u="sng">
                <a:solidFill>
                  <a:srgbClr val="FFFB00"/>
                </a:solidFill>
              </a:rPr>
              <a:t>grootste gebrek onder Amerikaanse Christene beskou</a:t>
            </a:r>
            <a:r>
              <a:t>. Hy het geantwoord: "Hulle het 'n </a:t>
            </a:r>
            <a:r>
              <a:rPr b="1" u="sng">
                <a:solidFill>
                  <a:schemeClr val="accent5">
                    <a:lumOff val="11617"/>
                  </a:schemeClr>
                </a:solidFill>
              </a:rPr>
              <a:t>onvoldoende siening van lyding"</a:t>
            </a:r>
            <a:endParaRPr b="1" u="sng">
              <a:solidFill>
                <a:schemeClr val="accent5">
                  <a:lumOff val="11617"/>
                </a:schemeClr>
              </a:solidFill>
            </a:endParaRPr>
          </a:p>
          <a:p>
            <a:pPr>
              <a:defRPr sz="1800"/>
            </a:pPr>
          </a:p>
          <a:p>
            <a:pPr>
              <a:defRPr sz="1800"/>
            </a:pPr>
            <a:r>
              <a:t>Almal van ons het die gesprek in die kerk gehoor waar ons gesê het, met diegene met wie dit </a:t>
            </a:r>
            <a:r>
              <a:rPr b="1" u="sng">
                <a:solidFill>
                  <a:srgbClr val="FFFB00"/>
                </a:solidFill>
              </a:rPr>
              <a:t>finansieel goed gaan, en goeie werk het, voel dikwels dat hulle God nie nodig</a:t>
            </a:r>
            <a:r>
              <a:t> het nie. </a:t>
            </a:r>
            <a:r>
              <a:rPr b="1" u="sng">
                <a:solidFill>
                  <a:schemeClr val="accent5">
                    <a:lumOff val="11617"/>
                  </a:schemeClr>
                </a:solidFill>
              </a:rPr>
              <a:t>Lande soos Swede,</a:t>
            </a:r>
            <a:r>
              <a:t> gaan goed, klein werkloosheid syfer, maar ook klein hoveelheid christene. Amper soos die ryk jong man. Soms onbedoeld, maar o</a:t>
            </a:r>
            <a:r>
              <a:rPr b="1" u="sng">
                <a:solidFill>
                  <a:srgbClr val="FFFB00"/>
                </a:solidFill>
              </a:rPr>
              <a:t>mdat dit goed gaan, voel hulle nie die behoefte om hul lewens te verander</a:t>
            </a:r>
            <a:r>
              <a:t> nie. En as gevolg van hierdie massiewe </a:t>
            </a:r>
            <a:r>
              <a:rPr b="1" u="sng">
                <a:solidFill>
                  <a:schemeClr val="accent6"/>
                </a:solidFill>
              </a:rPr>
              <a:t>verbruikersmentaliteit</a:t>
            </a:r>
            <a:r>
              <a:t> waarheen die wêreld beweeg, kry ons ook mense wat vra “</a:t>
            </a:r>
            <a:r>
              <a:rPr b="1" u="sng">
                <a:solidFill>
                  <a:schemeClr val="accent6"/>
                </a:solidFill>
              </a:rPr>
              <a:t>Hoekom moet ek kerk toe gaan, wat sal ek daaruit kry?</a:t>
            </a:r>
            <a:r>
              <a:t> Dit is natuurlik die verkeerde kant toe, Jesus is nie daar om my lewe meer voorspoedig te maak nie. Maar hierdie ingesteldheid het op sy beurt baie kerke en leraars gedwing om te onderrig en </a:t>
            </a:r>
            <a:r>
              <a:rPr b="1" u="sng">
                <a:solidFill>
                  <a:srgbClr val="FFFB00"/>
                </a:solidFill>
              </a:rPr>
              <a:t>geneig om meer van 'n voorspoed evangelie </a:t>
            </a:r>
            <a:r>
              <a:t>te leer:</a:t>
            </a:r>
          </a:p>
          <a:p>
            <a:pPr>
              <a:defRPr sz="1800"/>
            </a:pPr>
          </a:p>
          <a:p>
            <a:pPr>
              <a:defRPr sz="1800"/>
            </a:pPr>
            <a:r>
              <a:t>“Jesus het gekom om jou </a:t>
            </a:r>
            <a:r>
              <a:rPr b="1" u="sng">
                <a:solidFill>
                  <a:srgbClr val="FFFB00"/>
                </a:solidFill>
              </a:rPr>
              <a:t>oorvloedige lewe te bied</a:t>
            </a:r>
            <a:r>
              <a:t>. Vertrou op </a:t>
            </a:r>
            <a:r>
              <a:rPr b="1" u="sng">
                <a:solidFill>
                  <a:srgbClr val="FFFB00"/>
                </a:solidFill>
              </a:rPr>
              <a:t>Hom en Hy sal jou vrede, vreugde en 'n waarlik gelukkige lewe</a:t>
            </a:r>
            <a:r>
              <a:t> gee.” Alhoewel al daardie bewerings </a:t>
            </a:r>
            <a:r>
              <a:rPr b="1" u="sng">
                <a:solidFill>
                  <a:schemeClr val="accent6"/>
                </a:solidFill>
              </a:rPr>
              <a:t>waar is as dit behoorlik gedefinieer </a:t>
            </a:r>
            <a:r>
              <a:t>is, is wat die </a:t>
            </a:r>
            <a:r>
              <a:rPr b="1" u="sng">
                <a:solidFill>
                  <a:schemeClr val="accent5">
                    <a:lumOff val="11617"/>
                  </a:schemeClr>
                </a:solidFill>
              </a:rPr>
              <a:t>verkoopsman nie vir die kliënt gesê</a:t>
            </a:r>
            <a:r>
              <a:t> het nie, d</a:t>
            </a:r>
            <a:r>
              <a:rPr b="1" u="sng">
                <a:solidFill>
                  <a:srgbClr val="FFFB00"/>
                </a:solidFill>
              </a:rPr>
              <a:t>at jou probleme baie erger kan word nadat</a:t>
            </a:r>
            <a:r>
              <a:t> jy op Christus vertrou het. 'n </a:t>
            </a:r>
            <a:r>
              <a:rPr b="1" u="sng">
                <a:solidFill>
                  <a:srgbClr val="FFFB00"/>
                </a:solidFill>
              </a:rPr>
              <a:t>Moslem sal waarskynlik vermoor</a:t>
            </a:r>
            <a:r>
              <a:t> word omdat hy na Christenskap verander het, of in</a:t>
            </a:r>
            <a:r>
              <a:rPr b="1" u="sng">
                <a:solidFill>
                  <a:srgbClr val="FFFB00"/>
                </a:solidFill>
              </a:rPr>
              <a:t> China jou werk </a:t>
            </a:r>
            <a:r>
              <a:t>verloor.</a:t>
            </a:r>
          </a:p>
          <a:p>
            <a:pPr>
              <a:defRPr sz="1800"/>
            </a:pPr>
          </a:p>
          <a:p>
            <a:pPr>
              <a:defRPr sz="1800"/>
            </a:pPr>
            <a:r>
              <a:t> In 2 Timoteus 3:12 sê Paulus: “</a:t>
            </a:r>
            <a:r>
              <a:rPr b="1" u="sng">
                <a:solidFill>
                  <a:schemeClr val="accent3"/>
                </a:solidFill>
              </a:rPr>
              <a:t>Voorwaar, almal wat godvrugtig wil lewe in Christus Jesus, sal vervolg word.” </a:t>
            </a:r>
            <a:endParaRPr b="1" u="sng">
              <a:solidFill>
                <a:schemeClr val="accent3"/>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 name="Shape 41"/>
          <p:cNvSpPr/>
          <p:nvPr>
            <p:ph type="sldImg"/>
          </p:nvPr>
        </p:nvSpPr>
        <p:spPr>
          <a:prstGeom prst="rect">
            <a:avLst/>
          </a:prstGeom>
        </p:spPr>
        <p:txBody>
          <a:bodyPr/>
          <a:lstStyle/>
          <a:p>
            <a:pPr/>
          </a:p>
        </p:txBody>
      </p:sp>
      <p:sp>
        <p:nvSpPr>
          <p:cNvPr id="42" name="Shape 42"/>
          <p:cNvSpPr/>
          <p:nvPr>
            <p:ph type="body" sz="quarter" idx="1"/>
          </p:nvPr>
        </p:nvSpPr>
        <p:spPr>
          <a:prstGeom prst="rect">
            <a:avLst/>
          </a:prstGeom>
        </p:spPr>
        <p:txBody>
          <a:bodyPr/>
          <a:lstStyle/>
          <a:p>
            <a:pPr>
              <a:defRPr sz="1800"/>
            </a:pPr>
            <a:r>
              <a:t>En ons sien dit met </a:t>
            </a:r>
            <a:r>
              <a:rPr b="1" u="sng">
                <a:solidFill>
                  <a:srgbClr val="FFFB00"/>
                </a:solidFill>
              </a:rPr>
              <a:t>sendelinge wat die bediening verlaat, </a:t>
            </a:r>
            <a:r>
              <a:t>en </a:t>
            </a:r>
            <a:r>
              <a:rPr b="1" u="sng">
                <a:solidFill>
                  <a:srgbClr val="FFFB00"/>
                </a:solidFill>
              </a:rPr>
              <a:t>pastore wat die bediening </a:t>
            </a:r>
            <a:r>
              <a:t>verlaat as gevolg van</a:t>
            </a:r>
            <a:r>
              <a:rPr b="1" u="sng">
                <a:solidFill>
                  <a:schemeClr val="accent6"/>
                </a:solidFill>
              </a:rPr>
              <a:t> swaarkry en stryd</a:t>
            </a:r>
            <a:r>
              <a:t>. En beslis, daar is uitdagende tye vir almal van ons, maar ons het 'n</a:t>
            </a:r>
            <a:r>
              <a:rPr b="1" u="sng">
                <a:solidFill>
                  <a:srgbClr val="FFFB00"/>
                </a:solidFill>
              </a:rPr>
              <a:t> onvoldoende siening van lyding</a:t>
            </a:r>
            <a:r>
              <a:t>. Ons het </a:t>
            </a:r>
            <a:r>
              <a:rPr b="1" u="sng">
                <a:solidFill>
                  <a:srgbClr val="FFFB00"/>
                </a:solidFill>
              </a:rPr>
              <a:t>nie regtig 'n idee van hoe dit lyk om vir ons geloof vervolg te word</a:t>
            </a:r>
            <a:r>
              <a:t> nie. </a:t>
            </a:r>
          </a:p>
          <a:p>
            <a:pPr>
              <a:defRPr sz="1800"/>
            </a:pPr>
          </a:p>
          <a:p>
            <a:pPr>
              <a:defRPr sz="1800"/>
            </a:pPr>
            <a:r>
              <a:t>Hoe dit lyk om werklik uitgedaag te word. </a:t>
            </a:r>
            <a:r>
              <a:rPr b="1" u="sng">
                <a:solidFill>
                  <a:srgbClr val="FFFB00"/>
                </a:solidFill>
              </a:rPr>
              <a:t>Finansieel en emosioneel</a:t>
            </a:r>
            <a:r>
              <a:t> is jou</a:t>
            </a:r>
            <a:r>
              <a:rPr b="1" u="sng">
                <a:solidFill>
                  <a:schemeClr val="accent6"/>
                </a:solidFill>
              </a:rPr>
              <a:t> lewe in gevaar, en jou gesin is in gevaar. </a:t>
            </a:r>
            <a:r>
              <a:t>Mense wat enige tyd enigiemand van jou </a:t>
            </a:r>
            <a:r>
              <a:rPr b="1" u="sng">
                <a:solidFill>
                  <a:srgbClr val="FFFB00"/>
                </a:solidFill>
              </a:rPr>
              <a:t>huishouding kan kom doodmaak</a:t>
            </a:r>
            <a:r>
              <a:t> omdat jy die evangelie deel.</a:t>
            </a:r>
          </a:p>
          <a:p>
            <a:pPr>
              <a:defRPr sz="1800"/>
            </a:pPr>
          </a:p>
          <a:p>
            <a:pPr>
              <a:defRPr sz="1800"/>
            </a:pPr>
            <a:r>
              <a:t>Ek bely aan die begin dat ek nie</a:t>
            </a:r>
            <a:r>
              <a:rPr b="1" u="sng">
                <a:solidFill>
                  <a:srgbClr val="FFFB00"/>
                </a:solidFill>
              </a:rPr>
              <a:t> bevoeg is om te preek oor die onderwerp</a:t>
            </a:r>
            <a:r>
              <a:t> van dien van Christus deur lyding nie. Ek het baie min gely in my diens vir Christus. Sekerlik, ek is getref met</a:t>
            </a:r>
            <a:r>
              <a:rPr b="1" u="sng">
                <a:solidFill>
                  <a:srgbClr val="FFFB00"/>
                </a:solidFill>
              </a:rPr>
              <a:t> kritiek en verbale aanvalle. Ek het al gehad dat mense my beswadder en my vals beskuldig. </a:t>
            </a:r>
          </a:p>
          <a:p>
            <a:pPr>
              <a:defRPr sz="1800"/>
            </a:pPr>
            <a:r>
              <a:t>Maar ander </a:t>
            </a:r>
            <a:r>
              <a:rPr b="1" u="sng">
                <a:solidFill>
                  <a:schemeClr val="accent6"/>
                </a:solidFill>
              </a:rPr>
              <a:t>ly aan slae, tronkstraf, verwerping deur hul gesinne, ontbering en dood</a:t>
            </a:r>
            <a:r>
              <a:t> as gevolg van Christus.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 name="Shape 49"/>
          <p:cNvSpPr/>
          <p:nvPr>
            <p:ph type="sldImg"/>
          </p:nvPr>
        </p:nvSpPr>
        <p:spPr>
          <a:prstGeom prst="rect">
            <a:avLst/>
          </a:prstGeom>
        </p:spPr>
        <p:txBody>
          <a:bodyPr/>
          <a:lstStyle/>
          <a:p>
            <a:pPr/>
          </a:p>
        </p:txBody>
      </p:sp>
      <p:sp>
        <p:nvSpPr>
          <p:cNvPr id="50" name="Shape 50"/>
          <p:cNvSpPr/>
          <p:nvPr>
            <p:ph type="body" sz="quarter" idx="1"/>
          </p:nvPr>
        </p:nvSpPr>
        <p:spPr>
          <a:prstGeom prst="rect">
            <a:avLst/>
          </a:prstGeom>
        </p:spPr>
        <p:txBody>
          <a:bodyPr/>
          <a:lstStyle>
            <a:lvl1pPr>
              <a:defRPr b="1" sz="2100" u="sng">
                <a:solidFill>
                  <a:srgbClr val="FEE933"/>
                </a:solidFill>
              </a:defRPr>
            </a:lvl1pPr>
          </a:lstStyle>
          <a:p>
            <a:pPr/>
            <a:r>
              <a:t>Read twice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7" name="Shape 57"/>
          <p:cNvSpPr/>
          <p:nvPr>
            <p:ph type="sldImg"/>
          </p:nvPr>
        </p:nvSpPr>
        <p:spPr>
          <a:prstGeom prst="rect">
            <a:avLst/>
          </a:prstGeom>
        </p:spPr>
        <p:txBody>
          <a:bodyPr/>
          <a:lstStyle/>
          <a:p>
            <a:pPr/>
          </a:p>
        </p:txBody>
      </p:sp>
      <p:sp>
        <p:nvSpPr>
          <p:cNvPr id="58" name="Shape 58"/>
          <p:cNvSpPr/>
          <p:nvPr>
            <p:ph type="body" sz="quarter" idx="1"/>
          </p:nvPr>
        </p:nvSpPr>
        <p:spPr>
          <a:prstGeom prst="rect">
            <a:avLst/>
          </a:prstGeom>
        </p:spPr>
        <p:txBody>
          <a:bodyPr/>
          <a:lstStyle>
            <a:lvl1pPr>
              <a:defRPr b="1" sz="2100" u="sng">
                <a:solidFill>
                  <a:srgbClr val="FEE933"/>
                </a:solidFill>
              </a:defRPr>
            </a:lvl1pPr>
          </a:lstStyle>
          <a:p>
            <a:pPr/>
            <a:r>
              <a:t>Read twice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5" name="Shape 65"/>
          <p:cNvSpPr/>
          <p:nvPr>
            <p:ph type="sldImg"/>
          </p:nvPr>
        </p:nvSpPr>
        <p:spPr>
          <a:prstGeom prst="rect">
            <a:avLst/>
          </a:prstGeom>
        </p:spPr>
        <p:txBody>
          <a:bodyPr/>
          <a:lstStyle/>
          <a:p>
            <a:pPr/>
          </a:p>
        </p:txBody>
      </p:sp>
      <p:sp>
        <p:nvSpPr>
          <p:cNvPr id="66" name="Shape 66"/>
          <p:cNvSpPr/>
          <p:nvPr>
            <p:ph type="body" sz="quarter" idx="1"/>
          </p:nvPr>
        </p:nvSpPr>
        <p:spPr>
          <a:prstGeom prst="rect">
            <a:avLst/>
          </a:prstGeom>
        </p:spPr>
        <p:txBody>
          <a:bodyPr/>
          <a:lstStyle/>
          <a:p>
            <a:pPr>
              <a:defRPr sz="1900"/>
            </a:pPr>
            <a:r>
              <a:t>Vers 10 die Focus is always the gospel, becuase of Jesus we can</a:t>
            </a:r>
          </a:p>
          <a:p>
            <a:pPr>
              <a:defRPr sz="1900"/>
            </a:pPr>
            <a:r>
              <a:t>Inleiding met die teks. Vers 8</a:t>
            </a:r>
          </a:p>
          <a:p>
            <a:pPr>
              <a:defRPr sz="1900"/>
            </a:pPr>
          </a:p>
          <a:p>
            <a:pPr>
              <a:defRPr sz="1900"/>
            </a:pPr>
            <a:r>
              <a:t>So die konteks, soos ons verlede week gehoor het,</a:t>
            </a:r>
            <a:r>
              <a:rPr b="1" u="sng">
                <a:solidFill>
                  <a:schemeClr val="accent6"/>
                </a:solidFill>
              </a:rPr>
              <a:t> is 'n teregwysing</a:t>
            </a:r>
            <a:r>
              <a:t>. Paulus sê vir Timoteus, kom aan. Staan sterk. </a:t>
            </a:r>
          </a:p>
          <a:p>
            <a:pPr>
              <a:defRPr sz="1900"/>
            </a:pPr>
          </a:p>
          <a:p>
            <a:pPr>
              <a:defRPr sz="1900"/>
            </a:pPr>
            <a:r>
              <a:t>Ons is in 'n </a:t>
            </a:r>
            <a:r>
              <a:rPr b="1" u="sng">
                <a:solidFill>
                  <a:srgbClr val="FFFB00"/>
                </a:solidFill>
              </a:rPr>
              <a:t>wêreld waar mense nie daarvan hou om die evangelie te hoor nie.</a:t>
            </a:r>
            <a:r>
              <a:t> Dit is </a:t>
            </a:r>
            <a:r>
              <a:rPr b="1" u="sng">
                <a:solidFill>
                  <a:schemeClr val="accent6"/>
                </a:solidFill>
              </a:rPr>
              <a:t>onaantreklik vir die verstand</a:t>
            </a:r>
            <a:r>
              <a:t> wat soos die wêreld dink. Die een wie se </a:t>
            </a:r>
            <a:r>
              <a:rPr b="1" u="sng">
                <a:solidFill>
                  <a:srgbClr val="FFFB00"/>
                </a:solidFill>
              </a:rPr>
              <a:t>gedagtes nie dag vir dag vernuwe word nie, kan aanstootlik wees. </a:t>
            </a:r>
            <a:endParaRPr b="1" u="sng">
              <a:solidFill>
                <a:srgbClr val="FFFB00"/>
              </a:solidFill>
            </a:endParaRPr>
          </a:p>
          <a:p>
            <a:pPr>
              <a:defRPr sz="1900"/>
            </a:pPr>
            <a:r>
              <a:t>En dikwels hou ons terug of </a:t>
            </a:r>
            <a:r>
              <a:rPr b="1" u="sng">
                <a:solidFill>
                  <a:srgbClr val="FFFB00"/>
                </a:solidFill>
              </a:rPr>
              <a:t>weerhou onsself en ons is bang om die evangelie met ware vryheid</a:t>
            </a:r>
            <a:r>
              <a:t> te deel om die aanstoot wat dit in jou werkplek mag veroorsaak, onder jou vriende te verwyder. </a:t>
            </a:r>
          </a:p>
          <a:p>
            <a:pPr>
              <a:defRPr sz="1900"/>
            </a:pPr>
            <a:r>
              <a:t>En om die evangelie te deel is nie net om hulle van Jesus te vertel nie, maar om hulle die</a:t>
            </a:r>
            <a:r>
              <a:rPr b="1" u="sng">
                <a:solidFill>
                  <a:srgbClr val="FFFB00"/>
                </a:solidFill>
              </a:rPr>
              <a:t> weë van die Woord van God te leer,</a:t>
            </a:r>
            <a:r>
              <a:t> en hoe Jesus wil hê ons moet ons lewenstyl leef. Hoe ons die </a:t>
            </a:r>
            <a:r>
              <a:rPr b="1" u="sng">
                <a:solidFill>
                  <a:srgbClr val="FFFB00"/>
                </a:solidFill>
              </a:rPr>
              <a:t>evangelie in die lewe toepas.</a:t>
            </a:r>
            <a:endParaRPr b="1" u="sng">
              <a:solidFill>
                <a:srgbClr val="FFFB00"/>
              </a:solidFill>
            </a:endParaRPr>
          </a:p>
          <a:p>
            <a:pPr>
              <a:defRPr sz="1900"/>
            </a:pPr>
            <a:r>
              <a:t>Soos Wiehan gedeel het, leef ons dikwels vir mans, en nie vir God nie. </a:t>
            </a:r>
          </a:p>
          <a:p>
            <a:pPr>
              <a:defRPr sz="1900"/>
            </a:pPr>
          </a:p>
          <a:p>
            <a:pPr>
              <a:defRPr sz="1900"/>
            </a:pPr>
            <a:r>
              <a:t>Ons </a:t>
            </a:r>
            <a:r>
              <a:rPr b="1" u="sng">
                <a:solidFill>
                  <a:srgbClr val="FFFB00"/>
                </a:solidFill>
              </a:rPr>
              <a:t>skram te dikwels weg om met ander oor Christus </a:t>
            </a:r>
            <a:r>
              <a:t>te praat, en ons word </a:t>
            </a:r>
            <a:r>
              <a:rPr b="1" u="sng">
                <a:solidFill>
                  <a:schemeClr val="accent6"/>
                </a:solidFill>
              </a:rPr>
              <a:t>maklik geïntimideer en sê dus niks en konformeer </a:t>
            </a:r>
            <a:r>
              <a:t>selfs. Dit is 'n ernstige sonde. </a:t>
            </a:r>
          </a:p>
          <a:p>
            <a:pPr>
              <a:defRPr sz="1900"/>
            </a:pPr>
            <a:r>
              <a:t>Dit is </a:t>
            </a:r>
            <a:r>
              <a:rPr b="1" u="sng">
                <a:solidFill>
                  <a:srgbClr val="FFFB00"/>
                </a:solidFill>
              </a:rPr>
              <a:t>presies die sonde wat Paulus in Timoteus</a:t>
            </a:r>
            <a:r>
              <a:t> aanspreek. Soos ek gesê het, </a:t>
            </a:r>
          </a:p>
          <a:p>
            <a:pPr>
              <a:defRPr sz="1900"/>
            </a:pPr>
            <a:r>
              <a:t>Timothy staar 'n</a:t>
            </a:r>
            <a:r>
              <a:rPr b="1" u="sng">
                <a:solidFill>
                  <a:schemeClr val="accent6"/>
                </a:solidFill>
              </a:rPr>
              <a:t> klomp uitdagings </a:t>
            </a:r>
            <a:r>
              <a:t>in die gesig, en dit </a:t>
            </a:r>
            <a:r>
              <a:rPr b="1" u="sng">
                <a:solidFill>
                  <a:srgbClr val="FFFB00"/>
                </a:solidFill>
              </a:rPr>
              <a:t>het die uitwerking om liewer nie te praat nie</a:t>
            </a:r>
            <a:r>
              <a:t>. Hy word flou van hart en in sy evangeliegetuienis. Dit is iets wat elkeen van ons in ons lewens kan toepas. Ons moet </a:t>
            </a:r>
            <a:r>
              <a:rPr b="1" u="sng">
                <a:solidFill>
                  <a:srgbClr val="FFFB00"/>
                </a:solidFill>
              </a:rPr>
              <a:t>meer vrymoedig wees.</a:t>
            </a:r>
            <a:endParaRPr b="1" u="sng">
              <a:solidFill>
                <a:srgbClr val="FFFB00"/>
              </a:solidFill>
            </a:endParaRPr>
          </a:p>
          <a:p>
            <a:pPr>
              <a:defRPr sz="1800"/>
            </a:pPr>
          </a:p>
          <a:p>
            <a:pPr>
              <a:defRPr sz="1800"/>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3" name="Shape 73"/>
          <p:cNvSpPr/>
          <p:nvPr>
            <p:ph type="sldImg"/>
          </p:nvPr>
        </p:nvSpPr>
        <p:spPr>
          <a:prstGeom prst="rect">
            <a:avLst/>
          </a:prstGeom>
        </p:spPr>
        <p:txBody>
          <a:bodyPr/>
          <a:lstStyle/>
          <a:p>
            <a:pPr/>
          </a:p>
        </p:txBody>
      </p:sp>
      <p:sp>
        <p:nvSpPr>
          <p:cNvPr id="74" name="Shape 74"/>
          <p:cNvSpPr/>
          <p:nvPr>
            <p:ph type="body" sz="quarter" idx="1"/>
          </p:nvPr>
        </p:nvSpPr>
        <p:spPr>
          <a:prstGeom prst="rect">
            <a:avLst/>
          </a:prstGeom>
        </p:spPr>
        <p:txBody>
          <a:bodyPr/>
          <a:lstStyle/>
          <a:p>
            <a:pPr>
              <a:defRPr b="1" sz="2100" u="sng">
                <a:solidFill>
                  <a:srgbClr val="FEE933"/>
                </a:solidFill>
              </a:defRPr>
            </a:pPr>
            <a:r>
              <a:t>Verse 8 is a very dringende waarskuwng. -</a:t>
            </a:r>
          </a:p>
          <a:p>
            <a:pPr>
              <a:defRPr b="1" sz="2100" u="sng">
                <a:solidFill>
                  <a:srgbClr val="FEE933"/>
                </a:solidFill>
              </a:defRPr>
            </a:pPr>
          </a:p>
          <a:p>
            <a:pPr>
              <a:defRPr sz="2100"/>
            </a:pPr>
            <a:r>
              <a:t>Do NOT be ashamed. If this is </a:t>
            </a:r>
            <a:r>
              <a:rPr b="1" u="sng">
                <a:solidFill>
                  <a:schemeClr val="accent6"/>
                </a:solidFill>
              </a:rPr>
              <a:t>true for Timothy, who is a pastor of the church of Ephesus</a:t>
            </a:r>
            <a:r>
              <a:t>, when he is wrestling to be more bold in his faith. </a:t>
            </a:r>
            <a:r>
              <a:rPr b="1" u="sng">
                <a:solidFill>
                  <a:srgbClr val="FFFB00"/>
                </a:solidFill>
              </a:rPr>
              <a:t>How much more is this true to us?</a:t>
            </a:r>
          </a:p>
          <a:p>
            <a:pPr>
              <a:defRPr sz="2100"/>
            </a:pPr>
          </a:p>
          <a:p>
            <a:pPr>
              <a:defRPr sz="2100"/>
            </a:pPr>
            <a:r>
              <a:t>Ashamed is to be</a:t>
            </a:r>
            <a:r>
              <a:rPr b="1" u="sng">
                <a:solidFill>
                  <a:schemeClr val="accent6"/>
                </a:solidFill>
              </a:rPr>
              <a:t> embarrassed of Christ</a:t>
            </a:r>
            <a:r>
              <a:t>, silent for Jesus. (Verlee vir Christus)</a:t>
            </a:r>
          </a:p>
          <a:p>
            <a:pPr>
              <a:defRPr sz="2100"/>
            </a:pPr>
          </a:p>
          <a:p>
            <a:pPr>
              <a:defRPr sz="2100"/>
            </a:pPr>
            <a:r>
              <a:t>Met verwysing na vers 7. God het </a:t>
            </a:r>
            <a:r>
              <a:rPr b="1" u="sng">
                <a:solidFill>
                  <a:srgbClr val="FFFB00"/>
                </a:solidFill>
              </a:rPr>
              <a:t>ons nie 'n gees van vrees of vreesagtigheid</a:t>
            </a:r>
            <a:r>
              <a:t> gegee nie. Timoteus het te</a:t>
            </a:r>
            <a:r>
              <a:rPr b="1" u="sng">
                <a:solidFill>
                  <a:schemeClr val="accent6"/>
                </a:solidFill>
              </a:rPr>
              <a:t> saggeaard</a:t>
            </a:r>
            <a:r>
              <a:t> geword, hy moet dapper wees om sy geloof te deel. En Paulus sê, moenie skaam wees oor die getuienis van ons Here nie. Die evangelie van Jesus. </a:t>
            </a:r>
          </a:p>
          <a:p>
            <a:pPr>
              <a:defRPr sz="2100"/>
            </a:pPr>
          </a:p>
          <a:p>
            <a:pPr>
              <a:defRPr sz="2100"/>
            </a:pPr>
            <a:r>
              <a:t>Timoteus was </a:t>
            </a:r>
            <a:r>
              <a:rPr b="1" u="sng">
                <a:solidFill>
                  <a:srgbClr val="FFFB00"/>
                </a:solidFill>
              </a:rPr>
              <a:t>waarskynlik besig om af te skaal, </a:t>
            </a:r>
            <a:r>
              <a:t>weens sy vrees vir vervolging. Om sekere gesprekke met</a:t>
            </a:r>
            <a:r>
              <a:rPr b="1" u="sng">
                <a:solidFill>
                  <a:schemeClr val="accent6"/>
                </a:solidFill>
              </a:rPr>
              <a:t> sekere mense te vermy</a:t>
            </a:r>
            <a:r>
              <a:t> met die wete dat dit hom sal kos en hom in gevaar stel.</a:t>
            </a:r>
          </a:p>
          <a:p>
            <a:pPr>
              <a:defRPr sz="2100"/>
            </a:p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1" name="Shape 81"/>
          <p:cNvSpPr/>
          <p:nvPr>
            <p:ph type="sldImg"/>
          </p:nvPr>
        </p:nvSpPr>
        <p:spPr>
          <a:prstGeom prst="rect">
            <a:avLst/>
          </a:prstGeom>
        </p:spPr>
        <p:txBody>
          <a:bodyPr/>
          <a:lstStyle/>
          <a:p>
            <a:pPr/>
          </a:p>
        </p:txBody>
      </p:sp>
      <p:sp>
        <p:nvSpPr>
          <p:cNvPr id="82" name="Shape 82"/>
          <p:cNvSpPr/>
          <p:nvPr>
            <p:ph type="body" sz="quarter" idx="1"/>
          </p:nvPr>
        </p:nvSpPr>
        <p:spPr>
          <a:prstGeom prst="rect">
            <a:avLst/>
          </a:prstGeom>
        </p:spPr>
        <p:txBody>
          <a:bodyPr/>
          <a:lstStyle/>
          <a:p>
            <a:pPr>
              <a:defRPr sz="2100"/>
            </a:pPr>
            <a:r>
              <a:t>Waarom sou Timoteus bang of bang wees?</a:t>
            </a:r>
          </a:p>
          <a:p>
            <a:pPr>
              <a:defRPr sz="2100"/>
            </a:pPr>
          </a:p>
          <a:p>
            <a:pPr>
              <a:defRPr sz="2100"/>
            </a:pPr>
            <a:r>
              <a:t>1. </a:t>
            </a:r>
            <a:r>
              <a:rPr b="1" u="sng">
                <a:solidFill>
                  <a:schemeClr val="accent6"/>
                </a:solidFill>
              </a:rPr>
              <a:t>Ons wil almal een of ander soort erkenning </a:t>
            </a:r>
            <a:r>
              <a:t>en erkenning van ander hê. En ons kan as </a:t>
            </a:r>
            <a:r>
              <a:rPr b="1" u="sng">
                <a:solidFill>
                  <a:srgbClr val="FFFB00"/>
                </a:solidFill>
              </a:rPr>
              <a:t>dwaas gesien word</a:t>
            </a:r>
            <a:r>
              <a:t>. En dan as gevolg van 'n </a:t>
            </a:r>
            <a:r>
              <a:rPr b="1" u="sng">
                <a:solidFill>
                  <a:schemeClr val="accent6"/>
                </a:solidFill>
              </a:rPr>
              <a:t>vrees vir verwerping</a:t>
            </a:r>
            <a:r>
              <a:t> deur mans, vermy ons. </a:t>
            </a:r>
          </a:p>
          <a:p>
            <a:pPr>
              <a:defRPr sz="2100"/>
            </a:pPr>
            <a:r>
              <a:t>2. Wel, die evangelie is </a:t>
            </a:r>
            <a:r>
              <a:rPr b="1" u="sng">
                <a:solidFill>
                  <a:srgbClr val="FFFB00"/>
                </a:solidFill>
              </a:rPr>
              <a:t>nie altyd lekker om vir ander te hoor</a:t>
            </a:r>
            <a:r>
              <a:t> nie. As ons vir mense sê jy moet </a:t>
            </a:r>
            <a:r>
              <a:rPr b="1" u="sng">
                <a:solidFill>
                  <a:schemeClr val="accent6"/>
                </a:solidFill>
              </a:rPr>
              <a:t>jouself neerlê en Jesus volg</a:t>
            </a:r>
            <a:r>
              <a:t>, en terloops beteken dit jy moet jou</a:t>
            </a:r>
            <a:r>
              <a:rPr b="1" u="sng">
                <a:solidFill>
                  <a:srgbClr val="FFFB00"/>
                </a:solidFill>
              </a:rPr>
              <a:t> lewenstyl verander</a:t>
            </a:r>
            <a:r>
              <a:t> deur dit nie te doen nie, en jy moet ophou om dit te doen ens. </a:t>
            </a:r>
            <a:r>
              <a:rPr b="1" u="sng">
                <a:solidFill>
                  <a:schemeClr val="accent5">
                    <a:lumOff val="11617"/>
                  </a:schemeClr>
                </a:solidFill>
              </a:rPr>
              <a:t>Mense sal vra is jy mal?</a:t>
            </a:r>
          </a:p>
          <a:p>
            <a:pPr>
              <a:defRPr sz="2100"/>
            </a:pPr>
          </a:p>
          <a:p>
            <a:pPr>
              <a:defRPr sz="2100"/>
            </a:pPr>
            <a:r>
              <a:t>En dan versag ons dikwels die evangelie</a:t>
            </a:r>
            <a:r>
              <a:rPr b="1" u="sng">
                <a:solidFill>
                  <a:srgbClr val="FFFB00"/>
                </a:solidFill>
              </a:rPr>
              <a:t>. En mense is oukei om 'n lou Christenskap</a:t>
            </a:r>
            <a:r>
              <a:t> te leef. </a:t>
            </a:r>
          </a:p>
          <a:p>
            <a:pPr>
              <a:defRPr sz="2100"/>
            </a:pPr>
            <a:r>
              <a:t>Ons is bang om die waarheid te praat.</a:t>
            </a:r>
            <a:endParaRPr>
              <a:solidFill>
                <a:srgbClr val="FFFFFF"/>
              </a:solidFill>
            </a:endParaRPr>
          </a:p>
          <a:p>
            <a:pPr>
              <a:defRPr sz="2100">
                <a:solidFill>
                  <a:schemeClr val="accent3"/>
                </a:solidFill>
              </a:defRPr>
            </a:pPr>
            <a:endParaRPr>
              <a:solidFill>
                <a:srgbClr val="FFFFFF"/>
              </a:solidFill>
            </a:endParaRPr>
          </a:p>
          <a:p>
            <a:pPr>
              <a:defRPr sz="2100">
                <a:solidFill>
                  <a:schemeClr val="accent3"/>
                </a:solidFill>
              </a:defRPr>
            </a:pPr>
            <a:r>
              <a:rPr>
                <a:solidFill>
                  <a:srgbClr val="FFFFFF"/>
                </a:solidFill>
              </a:rPr>
              <a:t>Let us remember Jesus’s words:</a:t>
            </a:r>
          </a:p>
          <a:p>
            <a:pPr>
              <a:defRPr sz="2100">
                <a:solidFill>
                  <a:schemeClr val="accent3"/>
                </a:solidFill>
              </a:defRPr>
            </a:pPr>
            <a:r>
              <a:t>Matt 10:32-33 - 32 “32“Elkeen wat hom voor die mense openlik vir My uitspreek, vir hom sal Ek My ook openlik uitspreek voor my Vader wat in die hemel is. 33Maar hom wat My voor die mense verloën, sal Ek ook verloën voor my Vader wat in die hemel is.”</a:t>
            </a:r>
            <a:endParaRPr b="1" u="sng">
              <a:solidFill>
                <a:srgbClr val="FFFB00"/>
              </a:solidFill>
            </a:endParaRPr>
          </a:p>
          <a:p>
            <a:pPr>
              <a:defRPr sz="2100"/>
            </a:pPr>
            <a:endParaRPr b="1" u="sng">
              <a:solidFill>
                <a:srgbClr val="FFFB00"/>
              </a:solidFill>
            </a:endParaRPr>
          </a:p>
          <a:p>
            <a:pPr>
              <a:defRPr sz="2100"/>
            </a:pPr>
            <a:endParaRPr b="1" u="sng">
              <a:solidFill>
                <a:srgbClr val="FFFB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9" name="Shape 89"/>
          <p:cNvSpPr/>
          <p:nvPr>
            <p:ph type="sldImg"/>
          </p:nvPr>
        </p:nvSpPr>
        <p:spPr>
          <a:prstGeom prst="rect">
            <a:avLst/>
          </a:prstGeom>
        </p:spPr>
        <p:txBody>
          <a:bodyPr/>
          <a:lstStyle/>
          <a:p>
            <a:pPr/>
          </a:p>
        </p:txBody>
      </p:sp>
      <p:sp>
        <p:nvSpPr>
          <p:cNvPr id="90" name="Shape 90"/>
          <p:cNvSpPr/>
          <p:nvPr>
            <p:ph type="body" sz="quarter" idx="1"/>
          </p:nvPr>
        </p:nvSpPr>
        <p:spPr>
          <a:prstGeom prst="rect">
            <a:avLst/>
          </a:prstGeom>
        </p:spPr>
        <p:txBody>
          <a:bodyPr/>
          <a:lstStyle/>
          <a:p>
            <a:pPr>
              <a:defRPr sz="2100">
                <a:solidFill>
                  <a:srgbClr val="FFFFFF"/>
                </a:solidFill>
              </a:defRPr>
            </a:pPr>
            <a:r>
              <a:t>En hiermee staan ​​</a:t>
            </a:r>
            <a:r>
              <a:rPr b="1" u="sng">
                <a:solidFill>
                  <a:srgbClr val="FFFB00"/>
                </a:solidFill>
              </a:rPr>
              <a:t>SKAAMTE ook in die pad.</a:t>
            </a:r>
            <a:r>
              <a:t> Jesus waarsku ons in Markus 8.</a:t>
            </a:r>
          </a:p>
          <a:p>
            <a:pPr>
              <a:defRPr sz="2100">
                <a:solidFill>
                  <a:schemeClr val="accent3"/>
                </a:solidFill>
              </a:defRPr>
            </a:pPr>
          </a:p>
          <a:p>
            <a:pPr>
              <a:defRPr sz="2100">
                <a:solidFill>
                  <a:schemeClr val="accent3"/>
                </a:solidFill>
              </a:defRPr>
            </a:pPr>
            <a:r>
              <a:t>Read:</a:t>
            </a:r>
          </a:p>
          <a:p>
            <a:pPr>
              <a:defRPr sz="2100">
                <a:solidFill>
                  <a:schemeClr val="accent3"/>
                </a:solidFill>
              </a:defRPr>
            </a:pPr>
            <a:r>
              <a:t>Mark 8:38: 38Wie hom dan vir My en my woorde skaam te midde van hierdie ontroue en sondige geslag, vir hom sal die Seun van die mens Hom ook skaam wanneer Hy kom saam met die heilige engele, en beklee is met dieselfde heerlikheid as sy Vader.”</a:t>
            </a:r>
          </a:p>
          <a:p>
            <a:pPr>
              <a:defRPr sz="2100">
                <a:solidFill>
                  <a:schemeClr val="accent3"/>
                </a:solidFill>
              </a:defRPr>
            </a:pPr>
          </a:p>
          <a:p>
            <a:pPr>
              <a:defRPr sz="2100">
                <a:solidFill>
                  <a:srgbClr val="FFFFFF"/>
                </a:solidFill>
              </a:defRPr>
            </a:pPr>
            <a:r>
              <a:t>Om Christus waarlik te volg,</a:t>
            </a:r>
            <a:r>
              <a:rPr b="1" u="sng">
                <a:solidFill>
                  <a:srgbClr val="FFFB00"/>
                </a:solidFill>
              </a:rPr>
              <a:t> moet ons onbeskaamd wees oor hom en sy leringe.</a:t>
            </a:r>
            <a:r>
              <a:t> Vir die wat skaam is, sal Christus hom vir hulle skaam by sy koms. </a:t>
            </a:r>
          </a:p>
          <a:p>
            <a:pPr>
              <a:defRPr sz="2100">
                <a:solidFill>
                  <a:srgbClr val="FFFFFF"/>
                </a:solidFill>
              </a:defRPr>
            </a:pPr>
            <a:r>
              <a:t>Heel waarskynlik beteken dit dat hulle </a:t>
            </a:r>
            <a:r>
              <a:rPr b="1" u="sng">
                <a:solidFill>
                  <a:schemeClr val="accent6"/>
                </a:solidFill>
              </a:rPr>
              <a:t>skaamte hulle gebrek aan ware redding sal bewys.</a:t>
            </a:r>
            <a:endParaRPr b="1" u="sng">
              <a:solidFill>
                <a:schemeClr val="accent6"/>
              </a:solidFill>
            </a:endParaRPr>
          </a:p>
          <a:p>
            <a:pPr>
              <a:defRPr sz="2100">
                <a:solidFill>
                  <a:srgbClr val="FFFFFF"/>
                </a:solidFill>
              </a:defRPr>
            </a:pPr>
          </a:p>
          <a:p>
            <a:pPr>
              <a:defRPr sz="2100">
                <a:solidFill>
                  <a:schemeClr val="accent3">
                    <a:lumOff val="11470"/>
                  </a:schemeClr>
                </a:solidFill>
              </a:defRPr>
            </a:pPr>
            <a:r>
              <a:t>In Matt 7:22-23,22Baie sal daardie dag vir My sê: ‘Here, Here, het ons dan nie in u Naam gepreek nie, deur u Naam bose geeste uitgedryf en deur u Naam baie wonders gedoen nie?’ 23Dan sal Ek openlik vir hulle sê: Ek het julle nooit geken nie. Gaan weg van My af, julle wat die wet van God oortree.”</a:t>
            </a:r>
            <a:endParaRPr>
              <a:solidFill>
                <a:srgbClr val="FFFFFF"/>
              </a:solidFill>
            </a:endParaRPr>
          </a:p>
          <a:p>
            <a:pPr>
              <a:defRPr sz="2100">
                <a:solidFill>
                  <a:srgbClr val="FFFFFF"/>
                </a:solidFill>
              </a:defRPr>
            </a:pPr>
          </a:p>
          <a:p>
            <a:pPr>
              <a:defRPr sz="2100">
                <a:solidFill>
                  <a:srgbClr val="FFFFFF"/>
                </a:solidFill>
              </a:defRPr>
            </a:pPr>
          </a:p>
          <a:p>
            <a:pPr>
              <a:defRPr sz="2100">
                <a:solidFill>
                  <a:srgbClr val="FFFFFF"/>
                </a:solidFill>
              </a:defRPr>
            </a:pPr>
            <a:endParaRPr>
              <a:solidFill>
                <a:schemeClr val="accent3"/>
              </a:solidFill>
            </a:endParaRPr>
          </a:p>
          <a:p>
            <a:pPr>
              <a:defRPr sz="2100">
                <a:solidFill>
                  <a:schemeClr val="accent3"/>
                </a:solidFill>
              </a:defRPr>
            </a:pPr>
            <a:endParaRPr b="1" u="sng">
              <a:solidFill>
                <a:srgbClr val="FFFB00"/>
              </a:solidFill>
            </a:endParaRPr>
          </a:p>
          <a:p>
            <a:pPr>
              <a:defRPr sz="2100"/>
            </a:pPr>
            <a:endParaRPr b="1" u="sng">
              <a:solidFill>
                <a:srgbClr val="FFFB00"/>
              </a:solidFill>
            </a:endParaRPr>
          </a:p>
          <a:p>
            <a:pPr>
              <a:defRPr sz="2100"/>
            </a:pPr>
            <a:endParaRPr b="1" u="sng">
              <a:solidFill>
                <a:srgbClr val="FFFB00"/>
              </a:solidFill>
            </a:endParaRP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sp>
        <p:nvSpPr>
          <p:cNvPr id="2" name="Title Text"/>
          <p:cNvSpPr txBox="1"/>
          <p:nvPr>
            <p:ph type="title"/>
          </p:nvPr>
        </p:nvSpPr>
        <p:spPr>
          <a:xfrm>
            <a:off x="1826683" y="769937"/>
            <a:ext cx="9753601" cy="166846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lstStyle/>
          <a:p>
            <a:pPr/>
            <a:r>
              <a:t>Title Text</a:t>
            </a:r>
          </a:p>
        </p:txBody>
      </p:sp>
      <p:sp>
        <p:nvSpPr>
          <p:cNvPr id="3" name="Body Level One…"/>
          <p:cNvSpPr txBox="1"/>
          <p:nvPr>
            <p:ph type="body" idx="1"/>
          </p:nvPr>
        </p:nvSpPr>
        <p:spPr>
          <a:xfrm>
            <a:off x="6805083" y="2438400"/>
            <a:ext cx="4775201" cy="441960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0956191" y="6248400"/>
            <a:ext cx="321410" cy="294638"/>
          </a:xfrm>
          <a:prstGeom prst="rect">
            <a:avLst/>
          </a:prstGeom>
          <a:ln w="12700">
            <a:miter lim="400000"/>
          </a:ln>
        </p:spPr>
        <p:txBody>
          <a:bodyPr wrap="none" lIns="45718" tIns="45718" rIns="45718" bIns="45718">
            <a:spAutoFit/>
          </a:bodyPr>
          <a:lstStyle>
            <a:lvl1pPr algn="r">
              <a:defRPr sz="1400">
                <a:solidFill>
                  <a:srgbClr val="FFFFFF"/>
                </a:solidFill>
                <a:latin typeface="Trade Gothic LT"/>
                <a:ea typeface="Trade Gothic LT"/>
                <a:cs typeface="Trade Gothic LT"/>
                <a:sym typeface="Trade Gothic L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1pPr>
      <a:lvl2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2pPr>
      <a:lvl3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3pPr>
      <a:lvl4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4pPr>
      <a:lvl5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5pPr>
      <a:lvl6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6pPr>
      <a:lvl7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7pPr>
      <a:lvl8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8pPr>
      <a:lvl9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9pPr>
    </p:titleStyle>
    <p:bodyStyle>
      <a:lvl1pPr marL="342900" marR="0" indent="-3429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 Gothic LT"/>
          <a:ea typeface="Trade Gothic LT"/>
          <a:cs typeface="Trade Gothic LT"/>
          <a:sym typeface="Trade Gothic LT"/>
        </a:defRPr>
      </a:lvl1pPr>
      <a:lvl2pPr marL="933450" marR="0" indent="-47625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 Gothic LT"/>
          <a:ea typeface="Trade Gothic LT"/>
          <a:cs typeface="Trade Gothic LT"/>
          <a:sym typeface="Trade Gothic LT"/>
        </a:defRPr>
      </a:lvl2pPr>
      <a:lvl3pPr marL="1295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 Gothic LT"/>
          <a:ea typeface="Trade Gothic LT"/>
          <a:cs typeface="Trade Gothic LT"/>
          <a:sym typeface="Trade Gothic LT"/>
        </a:defRPr>
      </a:lvl3pPr>
      <a:lvl4pPr marL="1752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 Gothic LT"/>
          <a:ea typeface="Trade Gothic LT"/>
          <a:cs typeface="Trade Gothic LT"/>
          <a:sym typeface="Trade Gothic LT"/>
        </a:defRPr>
      </a:lvl4pPr>
      <a:lvl5pPr marL="22098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 Gothic LT"/>
          <a:ea typeface="Trade Gothic LT"/>
          <a:cs typeface="Trade Gothic LT"/>
          <a:sym typeface="Trade Gothic LT"/>
        </a:defRPr>
      </a:lvl5pPr>
      <a:lvl6pPr marL="0" marR="0" indent="2286000" algn="l" defTabSz="914400" rtl="0" latinLnBrk="0">
        <a:lnSpc>
          <a:spcPct val="100000"/>
        </a:lnSpc>
        <a:spcBef>
          <a:spcPts val="700"/>
        </a:spcBef>
        <a:spcAft>
          <a:spcPts val="0"/>
        </a:spcAft>
        <a:buClrTx/>
        <a:buSzTx/>
        <a:buFont typeface="Helvetica"/>
        <a:buNone/>
        <a:tabLst/>
        <a:defRPr b="0" baseline="0" cap="none" i="0" spc="0" strike="noStrike" sz="3000" u="none">
          <a:solidFill>
            <a:srgbClr val="FFFFFF"/>
          </a:solidFill>
          <a:uFillTx/>
          <a:latin typeface="Trade Gothic LT"/>
          <a:ea typeface="Trade Gothic LT"/>
          <a:cs typeface="Trade Gothic LT"/>
          <a:sym typeface="Trade Gothic LT"/>
        </a:defRPr>
      </a:lvl6pPr>
      <a:lvl7pPr marL="0" marR="0" indent="2743200" algn="l" defTabSz="914400" rtl="0" latinLnBrk="0">
        <a:lnSpc>
          <a:spcPct val="100000"/>
        </a:lnSpc>
        <a:spcBef>
          <a:spcPts val="700"/>
        </a:spcBef>
        <a:spcAft>
          <a:spcPts val="0"/>
        </a:spcAft>
        <a:buClrTx/>
        <a:buSzTx/>
        <a:buFont typeface="Helvetica"/>
        <a:buNone/>
        <a:tabLst/>
        <a:defRPr b="0" baseline="0" cap="none" i="0" spc="0" strike="noStrike" sz="3000" u="none">
          <a:solidFill>
            <a:srgbClr val="FFFFFF"/>
          </a:solidFill>
          <a:uFillTx/>
          <a:latin typeface="Trade Gothic LT"/>
          <a:ea typeface="Trade Gothic LT"/>
          <a:cs typeface="Trade Gothic LT"/>
          <a:sym typeface="Trade Gothic LT"/>
        </a:defRPr>
      </a:lvl7pPr>
      <a:lvl8pPr marL="0" marR="0" indent="3200400" algn="l" defTabSz="914400" rtl="0" latinLnBrk="0">
        <a:lnSpc>
          <a:spcPct val="100000"/>
        </a:lnSpc>
        <a:spcBef>
          <a:spcPts val="700"/>
        </a:spcBef>
        <a:spcAft>
          <a:spcPts val="0"/>
        </a:spcAft>
        <a:buClrTx/>
        <a:buSzTx/>
        <a:buFont typeface="Helvetica"/>
        <a:buNone/>
        <a:tabLst/>
        <a:defRPr b="0" baseline="0" cap="none" i="0" spc="0" strike="noStrike" sz="3000" u="none">
          <a:solidFill>
            <a:srgbClr val="FFFFFF"/>
          </a:solidFill>
          <a:uFillTx/>
          <a:latin typeface="Trade Gothic LT"/>
          <a:ea typeface="Trade Gothic LT"/>
          <a:cs typeface="Trade Gothic LT"/>
          <a:sym typeface="Trade Gothic LT"/>
        </a:defRPr>
      </a:lvl8pPr>
      <a:lvl9pPr marL="0" marR="0" indent="3657600" algn="l" defTabSz="914400" rtl="0" latinLnBrk="0">
        <a:lnSpc>
          <a:spcPct val="100000"/>
        </a:lnSpc>
        <a:spcBef>
          <a:spcPts val="700"/>
        </a:spcBef>
        <a:spcAft>
          <a:spcPts val="0"/>
        </a:spcAft>
        <a:buClrTx/>
        <a:buSzTx/>
        <a:buFont typeface="Helvetica"/>
        <a:buNone/>
        <a:tabLst/>
        <a:defRPr b="0" baseline="0" cap="none" i="0" spc="0" strike="noStrike" sz="3000" u="none">
          <a:solidFill>
            <a:srgbClr val="FFFFFF"/>
          </a:solidFill>
          <a:uFillTx/>
          <a:latin typeface="Trade Gothic LT"/>
          <a:ea typeface="Trade Gothic LT"/>
          <a:cs typeface="Trade Gothic LT"/>
          <a:sym typeface="Trade Gothic LT"/>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1pPr>
      <a:lvl2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2pPr>
      <a:lvl3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3pPr>
      <a:lvl4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4pPr>
      <a:lvl5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5pPr>
      <a:lvl6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6pPr>
      <a:lvl7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7pPr>
      <a:lvl8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8pPr>
      <a:lvl9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 Id="rId4"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jpe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jpe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jpeg"/></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eg"/><Relationship Id="rId4" Type="http://schemas.openxmlformats.org/officeDocument/2006/relationships/image" Target="../media/image1.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jpeg"/><Relationship Id="rId4" Type="http://schemas.openxmlformats.org/officeDocument/2006/relationships/image" Target="../media/image1.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jpeg"/><Relationship Id="rId4" Type="http://schemas.openxmlformats.org/officeDocument/2006/relationships/image" Target="../media/image1.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2" name="Group"/>
          <p:cNvGrpSpPr/>
          <p:nvPr/>
        </p:nvGrpSpPr>
        <p:grpSpPr>
          <a:xfrm>
            <a:off x="-3288" y="-1"/>
            <a:ext cx="13107200" cy="8013249"/>
            <a:chOff x="0" y="0"/>
            <a:chExt cx="13107199" cy="8013247"/>
          </a:xfrm>
        </p:grpSpPr>
        <p:pic>
          <p:nvPicPr>
            <p:cNvPr id="20" name="photo-1421977870504-378093748ae6.jpeg" descr="photo-1421977870504-378093748ae6.jpeg"/>
            <p:cNvPicPr>
              <a:picLocks noChangeAspect="1"/>
            </p:cNvPicPr>
            <p:nvPr/>
          </p:nvPicPr>
          <p:blipFill>
            <a:blip r:embed="rId3">
              <a:extLst/>
            </a:blip>
            <a:srcRect l="5299" t="12603" r="5944" b="12500"/>
            <a:stretch>
              <a:fillRect/>
            </a:stretch>
          </p:blipFill>
          <p:spPr>
            <a:xfrm>
              <a:off x="0" y="0"/>
              <a:ext cx="12143003" cy="6830442"/>
            </a:xfrm>
            <a:prstGeom prst="rect">
              <a:avLst/>
            </a:prstGeom>
            <a:ln w="12700" cap="flat">
              <a:noFill/>
              <a:miter lim="400000"/>
            </a:ln>
            <a:effectLst/>
          </p:spPr>
        </p:pic>
        <p:pic>
          <p:nvPicPr>
            <p:cNvPr id="21" name="logo_shofar orange.png" descr="logo_shofar orange.png"/>
            <p:cNvPicPr>
              <a:picLocks noChangeAspect="1"/>
            </p:cNvPicPr>
            <p:nvPr/>
          </p:nvPicPr>
          <p:blipFill>
            <a:blip r:embed="rId4">
              <a:extLst/>
            </a:blip>
            <a:stretch>
              <a:fillRect/>
            </a:stretch>
          </p:blipFill>
          <p:spPr>
            <a:xfrm>
              <a:off x="11801938" y="7107480"/>
              <a:ext cx="1305262" cy="905769"/>
            </a:xfrm>
            <a:prstGeom prst="rect">
              <a:avLst/>
            </a:prstGeom>
            <a:ln w="12700" cap="flat">
              <a:noFill/>
              <a:miter lim="400000"/>
            </a:ln>
            <a:effectLst/>
          </p:spPr>
        </p:pic>
      </p:grpSp>
      <p:sp>
        <p:nvSpPr>
          <p:cNvPr id="23" name="1 Tim 1:5-7"/>
          <p:cNvSpPr txBox="1"/>
          <p:nvPr/>
        </p:nvSpPr>
        <p:spPr>
          <a:xfrm>
            <a:off x="-341250" y="3946869"/>
            <a:ext cx="879242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lnSpc>
                <a:spcPct val="90000"/>
              </a:lnSpc>
              <a:defRPr b="1" sz="5400">
                <a:effectLst>
                  <a:outerShdw sx="100000" sy="100000" kx="0" ky="0" algn="b" rotWithShape="0" blurRad="12700" dist="38100" dir="2700000">
                    <a:srgbClr val="FFFFFF"/>
                  </a:outerShdw>
                </a:effectLst>
                <a:latin typeface="Ink Free"/>
                <a:ea typeface="Ink Free"/>
                <a:cs typeface="Ink Free"/>
                <a:sym typeface="Ink Free"/>
              </a:defRPr>
            </a:lvl1pPr>
          </a:lstStyle>
          <a:p>
            <a:pPr/>
            <a:r>
              <a:t>2 Tim 1:8-10</a:t>
            </a:r>
          </a:p>
        </p:txBody>
      </p:sp>
      <p:sp>
        <p:nvSpPr>
          <p:cNvPr id="24" name="Concerns for Pastoral Ministry…"/>
          <p:cNvSpPr txBox="1"/>
          <p:nvPr/>
        </p:nvSpPr>
        <p:spPr>
          <a:xfrm>
            <a:off x="1115327" y="4962148"/>
            <a:ext cx="9961346" cy="13614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b="1" sz="4200">
                <a:effectLst>
                  <a:outerShdw sx="100000" sy="100000" kx="0" ky="0" algn="b" rotWithShape="0" blurRad="12700" dist="38100" dir="2700000">
                    <a:srgbClr val="FFFFFF"/>
                  </a:outerShdw>
                </a:effectLst>
                <a:latin typeface="Ink Free"/>
                <a:ea typeface="Ink Free"/>
                <a:cs typeface="Ink Free"/>
                <a:sym typeface="Ink Free"/>
              </a:defRPr>
            </a:pPr>
            <a:r>
              <a:t>Wees onbeskaamd vir die evangelie</a:t>
            </a:r>
          </a:p>
          <a:p>
            <a:pPr algn="ctr">
              <a:defRPr b="1" sz="4200">
                <a:effectLst>
                  <a:outerShdw sx="100000" sy="100000" kx="0" ky="0" algn="b" rotWithShape="0" blurRad="12700" dist="38100" dir="2700000">
                    <a:srgbClr val="FFFFFF"/>
                  </a:outerShdw>
                </a:effectLst>
                <a:latin typeface="Ink Free"/>
                <a:ea typeface="Ink Free"/>
                <a:cs typeface="Ink Free"/>
                <a:sym typeface="Ink Free"/>
              </a:defRPr>
            </a:pPr>
            <a:r>
              <a:t>Deel 1</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94" name="Group"/>
          <p:cNvGrpSpPr/>
          <p:nvPr/>
        </p:nvGrpSpPr>
        <p:grpSpPr>
          <a:xfrm>
            <a:off x="-2" y="-9525"/>
            <a:ext cx="12192002" cy="6867525"/>
            <a:chOff x="0" y="0"/>
            <a:chExt cx="12192001" cy="6867525"/>
          </a:xfrm>
        </p:grpSpPr>
        <p:pic>
          <p:nvPicPr>
            <p:cNvPr id="92"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2" cy="6858001"/>
            </a:xfrm>
            <a:prstGeom prst="rect">
              <a:avLst/>
            </a:prstGeom>
            <a:ln w="12700" cap="flat">
              <a:noFill/>
              <a:miter lim="400000"/>
            </a:ln>
            <a:effectLst/>
          </p:spPr>
        </p:pic>
        <p:sp>
          <p:nvSpPr>
            <p:cNvPr id="93" name="Rectangle"/>
            <p:cNvSpPr/>
            <p:nvPr/>
          </p:nvSpPr>
          <p:spPr>
            <a:xfrm>
              <a:off x="0" y="0"/>
              <a:ext cx="12192001" cy="6867525"/>
            </a:xfrm>
            <a:prstGeom prst="rect">
              <a:avLst/>
            </a:prstGeom>
            <a:solidFill>
              <a:srgbClr val="000000">
                <a:alpha val="50195"/>
              </a:srgbClr>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p>
          </p:txBody>
        </p:sp>
      </p:grpSp>
      <p:sp>
        <p:nvSpPr>
          <p:cNvPr id="95" name="1 Tim 1:3-7"/>
          <p:cNvSpPr txBox="1"/>
          <p:nvPr/>
        </p:nvSpPr>
        <p:spPr>
          <a:xfrm>
            <a:off x="669606" y="476251"/>
            <a:ext cx="718090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1:8-10</a:t>
            </a:r>
          </a:p>
        </p:txBody>
      </p:sp>
      <p:sp>
        <p:nvSpPr>
          <p:cNvPr id="96"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546780" y="1403435"/>
            <a:ext cx="11098440" cy="5069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4100">
                <a:solidFill>
                  <a:srgbClr val="FFFFFF"/>
                </a:solidFill>
                <a:latin typeface="Trade Gothic LT Std"/>
                <a:ea typeface="Trade Gothic LT Std"/>
                <a:cs typeface="Trade Gothic LT Std"/>
                <a:sym typeface="Trade Gothic LT Std"/>
              </a:defRPr>
            </a:pPr>
            <a:r>
              <a:rPr b="1"/>
              <a:t>8</a:t>
            </a:r>
            <a:r>
              <a:t> Skaam jou dan nie oor die getuienis van onse Here of oor my, sy gevangene nie, maar ly saam verdrukkinge vir die evangelie na die krag van God </a:t>
            </a:r>
            <a:r>
              <a:rPr b="1"/>
              <a:t>9</a:t>
            </a:r>
            <a:r>
              <a:t> wat ons gered en geroep het met 'n heilige roeping, nie volgens ons werke nie, maar volgens sy eie voorneme en genade wat ons van ewigheid af in Christus Jesus geskenk is,</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02" name="Image Gallery"/>
          <p:cNvGrpSpPr/>
          <p:nvPr/>
        </p:nvGrpSpPr>
        <p:grpSpPr>
          <a:xfrm>
            <a:off x="-56968" y="-16253"/>
            <a:ext cx="12305937" cy="7476533"/>
            <a:chOff x="0" y="0"/>
            <a:chExt cx="12305936" cy="7476532"/>
          </a:xfrm>
        </p:grpSpPr>
        <p:pic>
          <p:nvPicPr>
            <p:cNvPr id="100" name="Untitled.jpg" descr="Untitled.jpg"/>
            <p:cNvPicPr>
              <a:picLocks noChangeAspect="1"/>
            </p:cNvPicPr>
            <p:nvPr/>
          </p:nvPicPr>
          <p:blipFill>
            <a:blip r:embed="rId3">
              <a:extLst/>
            </a:blip>
            <a:srcRect l="0" t="1369" r="0" b="1369"/>
            <a:stretch>
              <a:fillRect/>
            </a:stretch>
          </p:blipFill>
          <p:spPr>
            <a:xfrm>
              <a:off x="0" y="0"/>
              <a:ext cx="12305936" cy="6892333"/>
            </a:xfrm>
            <a:prstGeom prst="rect">
              <a:avLst/>
            </a:prstGeom>
            <a:ln w="12700" cap="flat">
              <a:noFill/>
              <a:miter lim="400000"/>
            </a:ln>
            <a:effectLst/>
          </p:spPr>
        </p:pic>
        <p:sp>
          <p:nvSpPr>
            <p:cNvPr id="101" name="Caption"/>
            <p:cNvSpPr txBox="1"/>
            <p:nvPr/>
          </p:nvSpPr>
          <p:spPr>
            <a:xfrm>
              <a:off x="0" y="6968532"/>
              <a:ext cx="12305937" cy="50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spAutoFit/>
            </a:bodyPr>
            <a:lstStyle>
              <a:lvl1pPr>
                <a:defRPr>
                  <a:latin typeface="Trade Gothic LT"/>
                  <a:ea typeface="Trade Gothic LT"/>
                  <a:cs typeface="Trade Gothic LT"/>
                  <a:sym typeface="Trade Gothic LT"/>
                </a:defRPr>
              </a:lvl1pPr>
            </a:lstStyle>
            <a:p>
              <a:pPr/>
              <a:r>
                <a:t>Caption</a:t>
              </a:r>
            </a:p>
          </p:txBody>
        </p:sp>
      </p:grpSp>
      <p:sp>
        <p:nvSpPr>
          <p:cNvPr id="103" name="Is your goal to love God and people more?…"/>
          <p:cNvSpPr txBox="1"/>
          <p:nvPr/>
        </p:nvSpPr>
        <p:spPr>
          <a:xfrm>
            <a:off x="609312" y="1198415"/>
            <a:ext cx="10973376" cy="701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marL="574841" indent="-574841" defTabSz="2239961">
              <a:buSzPct val="100000"/>
              <a:buAutoNum type="arabicPeriod" startAt="1"/>
              <a:defRPr sz="4000">
                <a:solidFill>
                  <a:srgbClr val="FFFFFF"/>
                </a:solidFill>
                <a:latin typeface="Trade Gothic LT Std"/>
                <a:ea typeface="Trade Gothic LT Std"/>
                <a:cs typeface="Trade Gothic LT Std"/>
                <a:sym typeface="Trade Gothic LT Std"/>
              </a:defRPr>
            </a:lvl1pPr>
          </a:lstStyle>
          <a:p>
            <a:pPr/>
            <a:r>
              <a:t>Steun op die Gees van God binne jou</a:t>
            </a:r>
          </a:p>
        </p:txBody>
      </p:sp>
      <p:sp>
        <p:nvSpPr>
          <p:cNvPr id="104" name="Prayer Points"/>
          <p:cNvSpPr txBox="1"/>
          <p:nvPr/>
        </p:nvSpPr>
        <p:spPr>
          <a:xfrm>
            <a:off x="382744" y="162400"/>
            <a:ext cx="11426512"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2239961">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Moenie skaam wees</a:t>
            </a:r>
          </a:p>
        </p:txBody>
      </p:sp>
      <p:sp>
        <p:nvSpPr>
          <p:cNvPr id="105" name="Is your goal to love God and people more?…"/>
          <p:cNvSpPr txBox="1"/>
          <p:nvPr/>
        </p:nvSpPr>
        <p:spPr>
          <a:xfrm>
            <a:off x="435430" y="4247605"/>
            <a:ext cx="11579678" cy="23647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b="1" sz="3900">
                <a:solidFill>
                  <a:srgbClr val="FFFFFF"/>
                </a:solidFill>
                <a:latin typeface="Trade Gothic LT Std"/>
                <a:ea typeface="Trade Gothic LT Std"/>
                <a:cs typeface="Trade Gothic LT Std"/>
                <a:sym typeface="Trade Gothic LT Std"/>
              </a:defRPr>
            </a:pPr>
            <a:r>
              <a:t>2 Tim 1:8</a:t>
            </a:r>
          </a:p>
          <a:p>
            <a:pPr>
              <a:defRPr sz="3700">
                <a:solidFill>
                  <a:srgbClr val="FFFFFF"/>
                </a:solidFill>
                <a:latin typeface="Trade Gothic LT Std"/>
                <a:ea typeface="Trade Gothic LT Std"/>
                <a:cs typeface="Trade Gothic LT Std"/>
                <a:sym typeface="Trade Gothic LT Std"/>
              </a:defRPr>
            </a:pPr>
            <a:r>
              <a:rPr b="1"/>
              <a:t>8 </a:t>
            </a:r>
            <a:r>
              <a:t>Skaam jou dan nie oor die getuienis van onse Here of oor my, sy gevangene nie, maar ly saam verdrukkinge vir die evangelie na die krag van God</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11" name="Image Gallery"/>
          <p:cNvGrpSpPr/>
          <p:nvPr/>
        </p:nvGrpSpPr>
        <p:grpSpPr>
          <a:xfrm>
            <a:off x="-56968" y="-16253"/>
            <a:ext cx="12305937" cy="7476533"/>
            <a:chOff x="0" y="0"/>
            <a:chExt cx="12305936" cy="7476532"/>
          </a:xfrm>
        </p:grpSpPr>
        <p:pic>
          <p:nvPicPr>
            <p:cNvPr id="109" name="Untitled.jpg" descr="Untitled.jpg"/>
            <p:cNvPicPr>
              <a:picLocks noChangeAspect="1"/>
            </p:cNvPicPr>
            <p:nvPr/>
          </p:nvPicPr>
          <p:blipFill>
            <a:blip r:embed="rId3">
              <a:extLst/>
            </a:blip>
            <a:srcRect l="0" t="1369" r="0" b="1369"/>
            <a:stretch>
              <a:fillRect/>
            </a:stretch>
          </p:blipFill>
          <p:spPr>
            <a:xfrm>
              <a:off x="0" y="0"/>
              <a:ext cx="12305936" cy="6892333"/>
            </a:xfrm>
            <a:prstGeom prst="rect">
              <a:avLst/>
            </a:prstGeom>
            <a:ln w="12700" cap="flat">
              <a:noFill/>
              <a:miter lim="400000"/>
            </a:ln>
            <a:effectLst/>
          </p:spPr>
        </p:pic>
        <p:sp>
          <p:nvSpPr>
            <p:cNvPr id="110" name="Caption"/>
            <p:cNvSpPr txBox="1"/>
            <p:nvPr/>
          </p:nvSpPr>
          <p:spPr>
            <a:xfrm>
              <a:off x="0" y="6968532"/>
              <a:ext cx="12305937" cy="50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spAutoFit/>
            </a:bodyPr>
            <a:lstStyle>
              <a:lvl1pPr>
                <a:defRPr>
                  <a:latin typeface="Trade Gothic LT"/>
                  <a:ea typeface="Trade Gothic LT"/>
                  <a:cs typeface="Trade Gothic LT"/>
                  <a:sym typeface="Trade Gothic LT"/>
                </a:defRPr>
              </a:lvl1pPr>
            </a:lstStyle>
            <a:p>
              <a:pPr/>
              <a:r>
                <a:t>Caption</a:t>
              </a:r>
            </a:p>
          </p:txBody>
        </p:sp>
      </p:grpSp>
      <p:sp>
        <p:nvSpPr>
          <p:cNvPr id="112" name="Is your goal to love God and people more?…"/>
          <p:cNvSpPr txBox="1"/>
          <p:nvPr/>
        </p:nvSpPr>
        <p:spPr>
          <a:xfrm>
            <a:off x="435430" y="1164454"/>
            <a:ext cx="10973377" cy="1310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74841" indent="-574841" defTabSz="2239961">
              <a:buSzPct val="100000"/>
              <a:buAutoNum type="arabicPeriod" startAt="1"/>
              <a:defRPr sz="4000">
                <a:solidFill>
                  <a:srgbClr val="FFFFFF"/>
                </a:solidFill>
                <a:latin typeface="Trade Gothic LT Std"/>
                <a:ea typeface="Trade Gothic LT Std"/>
                <a:cs typeface="Trade Gothic LT Std"/>
                <a:sym typeface="Trade Gothic LT Std"/>
              </a:defRPr>
            </a:pPr>
            <a:r>
              <a:t>Steun op die Gees van God binne jou</a:t>
            </a:r>
          </a:p>
          <a:p>
            <a:pPr marL="574841" indent="-574841" defTabSz="2239961">
              <a:buSzPct val="100000"/>
              <a:buAutoNum type="arabicPeriod" startAt="1"/>
              <a:defRPr sz="4000">
                <a:solidFill>
                  <a:srgbClr val="FFFFFF"/>
                </a:solidFill>
                <a:latin typeface="Trade Gothic LT Std"/>
                <a:ea typeface="Trade Gothic LT Std"/>
                <a:cs typeface="Trade Gothic LT Std"/>
                <a:sym typeface="Trade Gothic LT Std"/>
              </a:defRPr>
            </a:pPr>
            <a:r>
              <a:t>Aanvaar verdrukking as van die Here</a:t>
            </a:r>
          </a:p>
        </p:txBody>
      </p:sp>
      <p:sp>
        <p:nvSpPr>
          <p:cNvPr id="113" name="Is your goal to love God and people more?…"/>
          <p:cNvSpPr txBox="1"/>
          <p:nvPr/>
        </p:nvSpPr>
        <p:spPr>
          <a:xfrm>
            <a:off x="435430" y="4247605"/>
            <a:ext cx="11579678" cy="23647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b="1" sz="3900">
                <a:solidFill>
                  <a:srgbClr val="FFFFFF"/>
                </a:solidFill>
                <a:latin typeface="Trade Gothic LT Std"/>
                <a:ea typeface="Trade Gothic LT Std"/>
                <a:cs typeface="Trade Gothic LT Std"/>
                <a:sym typeface="Trade Gothic LT Std"/>
              </a:defRPr>
            </a:pPr>
            <a:r>
              <a:t>2 Tim 1:8</a:t>
            </a:r>
          </a:p>
          <a:p>
            <a:pPr>
              <a:defRPr sz="3700">
                <a:solidFill>
                  <a:srgbClr val="FFFFFF"/>
                </a:solidFill>
                <a:latin typeface="Trade Gothic LT Std"/>
                <a:ea typeface="Trade Gothic LT Std"/>
                <a:cs typeface="Trade Gothic LT Std"/>
                <a:sym typeface="Trade Gothic LT Std"/>
              </a:defRPr>
            </a:pPr>
            <a:r>
              <a:rPr b="1"/>
              <a:t>8 </a:t>
            </a:r>
            <a:r>
              <a:t>Skaam jou dan nie oor die getuienis van onse Here of oor my, sy gevangene nie, maar ly saam verdrukkinge vir die evangelie na die krag van God</a:t>
            </a:r>
          </a:p>
        </p:txBody>
      </p:sp>
      <p:sp>
        <p:nvSpPr>
          <p:cNvPr id="114" name="Prayer Points"/>
          <p:cNvSpPr txBox="1"/>
          <p:nvPr/>
        </p:nvSpPr>
        <p:spPr>
          <a:xfrm>
            <a:off x="382744" y="162400"/>
            <a:ext cx="11426512"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2239961">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Moenie skaam wees</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20" name="Image Gallery"/>
          <p:cNvGrpSpPr/>
          <p:nvPr/>
        </p:nvGrpSpPr>
        <p:grpSpPr>
          <a:xfrm>
            <a:off x="-56968" y="-16253"/>
            <a:ext cx="12305937" cy="7476533"/>
            <a:chOff x="0" y="0"/>
            <a:chExt cx="12305936" cy="7476532"/>
          </a:xfrm>
        </p:grpSpPr>
        <p:pic>
          <p:nvPicPr>
            <p:cNvPr id="118" name="Untitled.jpg" descr="Untitled.jpg"/>
            <p:cNvPicPr>
              <a:picLocks noChangeAspect="1"/>
            </p:cNvPicPr>
            <p:nvPr/>
          </p:nvPicPr>
          <p:blipFill>
            <a:blip r:embed="rId3">
              <a:extLst/>
            </a:blip>
            <a:srcRect l="0" t="1369" r="0" b="1369"/>
            <a:stretch>
              <a:fillRect/>
            </a:stretch>
          </p:blipFill>
          <p:spPr>
            <a:xfrm>
              <a:off x="0" y="0"/>
              <a:ext cx="12305936" cy="6892333"/>
            </a:xfrm>
            <a:prstGeom prst="rect">
              <a:avLst/>
            </a:prstGeom>
            <a:ln w="12700" cap="flat">
              <a:noFill/>
              <a:miter lim="400000"/>
            </a:ln>
            <a:effectLst/>
          </p:spPr>
        </p:pic>
        <p:sp>
          <p:nvSpPr>
            <p:cNvPr id="119" name="Caption"/>
            <p:cNvSpPr txBox="1"/>
            <p:nvPr/>
          </p:nvSpPr>
          <p:spPr>
            <a:xfrm>
              <a:off x="0" y="6968532"/>
              <a:ext cx="12305937" cy="50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spAutoFit/>
            </a:bodyPr>
            <a:lstStyle>
              <a:lvl1pPr>
                <a:defRPr>
                  <a:latin typeface="Trade Gothic LT"/>
                  <a:ea typeface="Trade Gothic LT"/>
                  <a:cs typeface="Trade Gothic LT"/>
                  <a:sym typeface="Trade Gothic LT"/>
                </a:defRPr>
              </a:lvl1pPr>
            </a:lstStyle>
            <a:p>
              <a:pPr/>
              <a:r>
                <a:t>Caption</a:t>
              </a:r>
            </a:p>
          </p:txBody>
        </p:sp>
      </p:grpSp>
      <p:sp>
        <p:nvSpPr>
          <p:cNvPr id="121" name="Is your goal to love God and people more?…"/>
          <p:cNvSpPr txBox="1"/>
          <p:nvPr/>
        </p:nvSpPr>
        <p:spPr>
          <a:xfrm>
            <a:off x="435430" y="1164454"/>
            <a:ext cx="10973377" cy="1310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74841" indent="-574841" defTabSz="2239961">
              <a:buSzPct val="100000"/>
              <a:buAutoNum type="arabicPeriod" startAt="1"/>
              <a:defRPr sz="4000">
                <a:solidFill>
                  <a:srgbClr val="FFFFFF"/>
                </a:solidFill>
                <a:latin typeface="Trade Gothic LT Std"/>
                <a:ea typeface="Trade Gothic LT Std"/>
                <a:cs typeface="Trade Gothic LT Std"/>
                <a:sym typeface="Trade Gothic LT Std"/>
              </a:defRPr>
            </a:pPr>
            <a:r>
              <a:t>Steun op die Gees van God binne jou</a:t>
            </a:r>
          </a:p>
          <a:p>
            <a:pPr marL="574841" indent="-574841" defTabSz="2239961">
              <a:buSzPct val="100000"/>
              <a:buAutoNum type="arabicPeriod" startAt="1"/>
              <a:defRPr sz="4000">
                <a:solidFill>
                  <a:srgbClr val="FFFFFF"/>
                </a:solidFill>
                <a:latin typeface="Trade Gothic LT Std"/>
                <a:ea typeface="Trade Gothic LT Std"/>
                <a:cs typeface="Trade Gothic LT Std"/>
                <a:sym typeface="Trade Gothic LT Std"/>
              </a:defRPr>
            </a:pPr>
            <a:r>
              <a:t>Aanvaar verdrukking as van die Here</a:t>
            </a:r>
          </a:p>
        </p:txBody>
      </p:sp>
      <p:sp>
        <p:nvSpPr>
          <p:cNvPr id="122" name="Is your goal to love God and people more?…"/>
          <p:cNvSpPr txBox="1"/>
          <p:nvPr/>
        </p:nvSpPr>
        <p:spPr>
          <a:xfrm>
            <a:off x="435430" y="4247605"/>
            <a:ext cx="11579678" cy="23647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b="1" sz="3900">
                <a:solidFill>
                  <a:srgbClr val="FFFFFF"/>
                </a:solidFill>
                <a:latin typeface="Trade Gothic LT Std"/>
                <a:ea typeface="Trade Gothic LT Std"/>
                <a:cs typeface="Trade Gothic LT Std"/>
                <a:sym typeface="Trade Gothic LT Std"/>
              </a:defRPr>
            </a:pPr>
            <a:r>
              <a:t>2 Tim 1:8</a:t>
            </a:r>
          </a:p>
          <a:p>
            <a:pPr>
              <a:defRPr sz="3700">
                <a:solidFill>
                  <a:srgbClr val="FFFFFF"/>
                </a:solidFill>
                <a:latin typeface="Trade Gothic LT Std"/>
                <a:ea typeface="Trade Gothic LT Std"/>
                <a:cs typeface="Trade Gothic LT Std"/>
                <a:sym typeface="Trade Gothic LT Std"/>
              </a:defRPr>
            </a:pPr>
            <a:r>
              <a:rPr b="1"/>
              <a:t>8 </a:t>
            </a:r>
            <a:r>
              <a:t>Skaam jou dan nie oor die getuienis van onse Here of oor my, sy gevangene nie, maar ly saam verdrukkinge vir die evangelie na die krag van God</a:t>
            </a:r>
          </a:p>
        </p:txBody>
      </p:sp>
      <p:sp>
        <p:nvSpPr>
          <p:cNvPr id="123" name="Prayer Points"/>
          <p:cNvSpPr txBox="1"/>
          <p:nvPr/>
        </p:nvSpPr>
        <p:spPr>
          <a:xfrm>
            <a:off x="382744" y="162400"/>
            <a:ext cx="11426512"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2239961">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Moenie skaam wees</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29" name="Image Gallery"/>
          <p:cNvGrpSpPr/>
          <p:nvPr/>
        </p:nvGrpSpPr>
        <p:grpSpPr>
          <a:xfrm>
            <a:off x="-56968" y="-16253"/>
            <a:ext cx="12305937" cy="7476533"/>
            <a:chOff x="0" y="0"/>
            <a:chExt cx="12305936" cy="7476532"/>
          </a:xfrm>
        </p:grpSpPr>
        <p:pic>
          <p:nvPicPr>
            <p:cNvPr id="127" name="Untitled.jpg" descr="Untitled.jpg"/>
            <p:cNvPicPr>
              <a:picLocks noChangeAspect="1"/>
            </p:cNvPicPr>
            <p:nvPr/>
          </p:nvPicPr>
          <p:blipFill>
            <a:blip r:embed="rId3">
              <a:extLst/>
            </a:blip>
            <a:srcRect l="0" t="1369" r="0" b="1369"/>
            <a:stretch>
              <a:fillRect/>
            </a:stretch>
          </p:blipFill>
          <p:spPr>
            <a:xfrm>
              <a:off x="0" y="0"/>
              <a:ext cx="12305936" cy="6892333"/>
            </a:xfrm>
            <a:prstGeom prst="rect">
              <a:avLst/>
            </a:prstGeom>
            <a:ln w="12700" cap="flat">
              <a:noFill/>
              <a:miter lim="400000"/>
            </a:ln>
            <a:effectLst/>
          </p:spPr>
        </p:pic>
        <p:sp>
          <p:nvSpPr>
            <p:cNvPr id="128" name="Caption"/>
            <p:cNvSpPr txBox="1"/>
            <p:nvPr/>
          </p:nvSpPr>
          <p:spPr>
            <a:xfrm>
              <a:off x="0" y="6968532"/>
              <a:ext cx="12305937" cy="50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spAutoFit/>
            </a:bodyPr>
            <a:lstStyle>
              <a:lvl1pPr>
                <a:defRPr>
                  <a:latin typeface="Trade Gothic LT"/>
                  <a:ea typeface="Trade Gothic LT"/>
                  <a:cs typeface="Trade Gothic LT"/>
                  <a:sym typeface="Trade Gothic LT"/>
                </a:defRPr>
              </a:lvl1pPr>
            </a:lstStyle>
            <a:p>
              <a:pPr/>
              <a:r>
                <a:t>Caption</a:t>
              </a:r>
            </a:p>
          </p:txBody>
        </p:sp>
      </p:grpSp>
      <p:sp>
        <p:nvSpPr>
          <p:cNvPr id="130" name="Is your goal to love God and people more?…"/>
          <p:cNvSpPr txBox="1"/>
          <p:nvPr/>
        </p:nvSpPr>
        <p:spPr>
          <a:xfrm>
            <a:off x="435430" y="4247605"/>
            <a:ext cx="11579678" cy="23647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b="1" sz="3900">
                <a:solidFill>
                  <a:srgbClr val="FFFFFF"/>
                </a:solidFill>
                <a:latin typeface="Trade Gothic LT Std"/>
                <a:ea typeface="Trade Gothic LT Std"/>
                <a:cs typeface="Trade Gothic LT Std"/>
                <a:sym typeface="Trade Gothic LT Std"/>
              </a:defRPr>
            </a:pPr>
            <a:r>
              <a:t>2 Tim 1:8</a:t>
            </a:r>
          </a:p>
          <a:p>
            <a:pPr>
              <a:defRPr sz="3700">
                <a:solidFill>
                  <a:srgbClr val="FFFFFF"/>
                </a:solidFill>
                <a:latin typeface="Trade Gothic LT Std"/>
                <a:ea typeface="Trade Gothic LT Std"/>
                <a:cs typeface="Trade Gothic LT Std"/>
                <a:sym typeface="Trade Gothic LT Std"/>
              </a:defRPr>
            </a:pPr>
            <a:r>
              <a:rPr b="1"/>
              <a:t>8 </a:t>
            </a:r>
            <a:r>
              <a:t>Skaam jou dan nie oor die getuienis van onse Here of oor my, sy gevangene nie, maar ly saam verdrukkinge vir die evangelie na die krag van God</a:t>
            </a:r>
          </a:p>
        </p:txBody>
      </p:sp>
      <p:sp>
        <p:nvSpPr>
          <p:cNvPr id="131" name="Is your goal to love God and people more?…"/>
          <p:cNvSpPr txBox="1"/>
          <p:nvPr/>
        </p:nvSpPr>
        <p:spPr>
          <a:xfrm>
            <a:off x="435430" y="1164454"/>
            <a:ext cx="10973377" cy="1310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74841" indent="-574841" defTabSz="2239961">
              <a:buSzPct val="100000"/>
              <a:buAutoNum type="arabicPeriod" startAt="1"/>
              <a:defRPr sz="4000">
                <a:solidFill>
                  <a:srgbClr val="FFFFFF"/>
                </a:solidFill>
                <a:latin typeface="Trade Gothic LT Std"/>
                <a:ea typeface="Trade Gothic LT Std"/>
                <a:cs typeface="Trade Gothic LT Std"/>
                <a:sym typeface="Trade Gothic LT Std"/>
              </a:defRPr>
            </a:pPr>
            <a:r>
              <a:t>Steun op die Gees van God binne jou</a:t>
            </a:r>
          </a:p>
          <a:p>
            <a:pPr marL="574841" indent="-574841" defTabSz="2239961">
              <a:buSzPct val="100000"/>
              <a:buAutoNum type="arabicPeriod" startAt="1"/>
              <a:defRPr sz="4000">
                <a:solidFill>
                  <a:srgbClr val="FFFFFF"/>
                </a:solidFill>
                <a:latin typeface="Trade Gothic LT Std"/>
                <a:ea typeface="Trade Gothic LT Std"/>
                <a:cs typeface="Trade Gothic LT Std"/>
                <a:sym typeface="Trade Gothic LT Std"/>
              </a:defRPr>
            </a:pPr>
            <a:r>
              <a:t>Aanvaar verdrukking as van die Here</a:t>
            </a:r>
          </a:p>
        </p:txBody>
      </p:sp>
      <p:sp>
        <p:nvSpPr>
          <p:cNvPr id="132" name="Prayer Points"/>
          <p:cNvSpPr txBox="1"/>
          <p:nvPr/>
        </p:nvSpPr>
        <p:spPr>
          <a:xfrm>
            <a:off x="382744" y="162400"/>
            <a:ext cx="11426512"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2239961">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Moenie skaam wees</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38" name="Image Gallery"/>
          <p:cNvGrpSpPr/>
          <p:nvPr/>
        </p:nvGrpSpPr>
        <p:grpSpPr>
          <a:xfrm>
            <a:off x="-56968" y="-16253"/>
            <a:ext cx="12305937" cy="7476533"/>
            <a:chOff x="0" y="0"/>
            <a:chExt cx="12305936" cy="7476532"/>
          </a:xfrm>
        </p:grpSpPr>
        <p:pic>
          <p:nvPicPr>
            <p:cNvPr id="136" name="Untitled.jpg" descr="Untitled.jpg"/>
            <p:cNvPicPr>
              <a:picLocks noChangeAspect="1"/>
            </p:cNvPicPr>
            <p:nvPr/>
          </p:nvPicPr>
          <p:blipFill>
            <a:blip r:embed="rId3">
              <a:extLst/>
            </a:blip>
            <a:srcRect l="0" t="1369" r="0" b="1369"/>
            <a:stretch>
              <a:fillRect/>
            </a:stretch>
          </p:blipFill>
          <p:spPr>
            <a:xfrm>
              <a:off x="0" y="0"/>
              <a:ext cx="12305936" cy="6892333"/>
            </a:xfrm>
            <a:prstGeom prst="rect">
              <a:avLst/>
            </a:prstGeom>
            <a:ln w="12700" cap="flat">
              <a:noFill/>
              <a:miter lim="400000"/>
            </a:ln>
            <a:effectLst/>
          </p:spPr>
        </p:pic>
        <p:sp>
          <p:nvSpPr>
            <p:cNvPr id="137" name="Caption"/>
            <p:cNvSpPr txBox="1"/>
            <p:nvPr/>
          </p:nvSpPr>
          <p:spPr>
            <a:xfrm>
              <a:off x="0" y="6968532"/>
              <a:ext cx="12305937" cy="50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spAutoFit/>
            </a:bodyPr>
            <a:lstStyle>
              <a:lvl1pPr>
                <a:defRPr>
                  <a:latin typeface="Trade Gothic LT"/>
                  <a:ea typeface="Trade Gothic LT"/>
                  <a:cs typeface="Trade Gothic LT"/>
                  <a:sym typeface="Trade Gothic LT"/>
                </a:defRPr>
              </a:lvl1pPr>
            </a:lstStyle>
            <a:p>
              <a:pPr/>
              <a:r>
                <a:t>Caption</a:t>
              </a:r>
            </a:p>
          </p:txBody>
        </p:sp>
      </p:grpSp>
      <p:sp>
        <p:nvSpPr>
          <p:cNvPr id="139" name="Is your goal to love God and people more?…"/>
          <p:cNvSpPr txBox="1"/>
          <p:nvPr/>
        </p:nvSpPr>
        <p:spPr>
          <a:xfrm>
            <a:off x="435430" y="4247605"/>
            <a:ext cx="11579678" cy="23647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b="1" sz="3900">
                <a:solidFill>
                  <a:srgbClr val="FFFFFF"/>
                </a:solidFill>
                <a:latin typeface="Trade Gothic LT Std"/>
                <a:ea typeface="Trade Gothic LT Std"/>
                <a:cs typeface="Trade Gothic LT Std"/>
                <a:sym typeface="Trade Gothic LT Std"/>
              </a:defRPr>
            </a:pPr>
            <a:r>
              <a:t>2 Tim 1:8</a:t>
            </a:r>
          </a:p>
          <a:p>
            <a:pPr>
              <a:defRPr sz="3700">
                <a:solidFill>
                  <a:srgbClr val="FFFFFF"/>
                </a:solidFill>
                <a:latin typeface="Trade Gothic LT Std"/>
                <a:ea typeface="Trade Gothic LT Std"/>
                <a:cs typeface="Trade Gothic LT Std"/>
                <a:sym typeface="Trade Gothic LT Std"/>
              </a:defRPr>
            </a:pPr>
            <a:r>
              <a:rPr b="1"/>
              <a:t>8 </a:t>
            </a:r>
            <a:r>
              <a:t>Skaam jou dan nie oor die getuienis van onse Here of oor my, sy gevangene nie, maar ly saam verdrukkinge vir die evangelie na die krag van God</a:t>
            </a:r>
          </a:p>
        </p:txBody>
      </p:sp>
      <p:sp>
        <p:nvSpPr>
          <p:cNvPr id="140" name="Is your goal to love God and people more?…"/>
          <p:cNvSpPr txBox="1"/>
          <p:nvPr/>
        </p:nvSpPr>
        <p:spPr>
          <a:xfrm>
            <a:off x="435430" y="1164454"/>
            <a:ext cx="10973377" cy="1310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74841" indent="-574841" defTabSz="2239961">
              <a:buSzPct val="100000"/>
              <a:buAutoNum type="arabicPeriod" startAt="1"/>
              <a:defRPr sz="4000">
                <a:solidFill>
                  <a:srgbClr val="FFFFFF"/>
                </a:solidFill>
                <a:latin typeface="Trade Gothic LT Std"/>
                <a:ea typeface="Trade Gothic LT Std"/>
                <a:cs typeface="Trade Gothic LT Std"/>
                <a:sym typeface="Trade Gothic LT Std"/>
              </a:defRPr>
            </a:pPr>
            <a:r>
              <a:t>Steun op die Gees van God binne jou</a:t>
            </a:r>
          </a:p>
          <a:p>
            <a:pPr marL="574841" indent="-574841" defTabSz="2239961">
              <a:buSzPct val="100000"/>
              <a:buAutoNum type="arabicPeriod" startAt="1"/>
              <a:defRPr sz="4000">
                <a:solidFill>
                  <a:srgbClr val="FFFFFF"/>
                </a:solidFill>
                <a:latin typeface="Trade Gothic LT Std"/>
                <a:ea typeface="Trade Gothic LT Std"/>
                <a:cs typeface="Trade Gothic LT Std"/>
                <a:sym typeface="Trade Gothic LT Std"/>
              </a:defRPr>
            </a:pPr>
            <a:r>
              <a:t>Aanvaar verdrukking as van die Here</a:t>
            </a:r>
          </a:p>
        </p:txBody>
      </p:sp>
      <p:sp>
        <p:nvSpPr>
          <p:cNvPr id="141" name="Prayer Points"/>
          <p:cNvSpPr txBox="1"/>
          <p:nvPr/>
        </p:nvSpPr>
        <p:spPr>
          <a:xfrm>
            <a:off x="382744" y="162400"/>
            <a:ext cx="11426512"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2239961">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Moenie skaam wees</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47" name="Image Gallery"/>
          <p:cNvGrpSpPr/>
          <p:nvPr/>
        </p:nvGrpSpPr>
        <p:grpSpPr>
          <a:xfrm>
            <a:off x="-56968" y="-16253"/>
            <a:ext cx="12305937" cy="7476533"/>
            <a:chOff x="0" y="0"/>
            <a:chExt cx="12305936" cy="7476532"/>
          </a:xfrm>
        </p:grpSpPr>
        <p:pic>
          <p:nvPicPr>
            <p:cNvPr id="145" name="Untitled.jpg" descr="Untitled.jpg"/>
            <p:cNvPicPr>
              <a:picLocks noChangeAspect="1"/>
            </p:cNvPicPr>
            <p:nvPr/>
          </p:nvPicPr>
          <p:blipFill>
            <a:blip r:embed="rId3">
              <a:extLst/>
            </a:blip>
            <a:srcRect l="0" t="1369" r="0" b="1369"/>
            <a:stretch>
              <a:fillRect/>
            </a:stretch>
          </p:blipFill>
          <p:spPr>
            <a:xfrm>
              <a:off x="0" y="0"/>
              <a:ext cx="12305936" cy="6892333"/>
            </a:xfrm>
            <a:prstGeom prst="rect">
              <a:avLst/>
            </a:prstGeom>
            <a:ln w="12700" cap="flat">
              <a:noFill/>
              <a:miter lim="400000"/>
            </a:ln>
            <a:effectLst/>
          </p:spPr>
        </p:pic>
        <p:sp>
          <p:nvSpPr>
            <p:cNvPr id="146" name="Caption"/>
            <p:cNvSpPr txBox="1"/>
            <p:nvPr/>
          </p:nvSpPr>
          <p:spPr>
            <a:xfrm>
              <a:off x="0" y="6968532"/>
              <a:ext cx="12305937" cy="50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spAutoFit/>
            </a:bodyPr>
            <a:lstStyle>
              <a:lvl1pPr>
                <a:defRPr>
                  <a:latin typeface="Trade Gothic LT"/>
                  <a:ea typeface="Trade Gothic LT"/>
                  <a:cs typeface="Trade Gothic LT"/>
                  <a:sym typeface="Trade Gothic LT"/>
                </a:defRPr>
              </a:lvl1pPr>
            </a:lstStyle>
            <a:p>
              <a:pPr/>
              <a:r>
                <a:t>Caption</a:t>
              </a:r>
            </a:p>
          </p:txBody>
        </p:sp>
      </p:grpSp>
      <p:sp>
        <p:nvSpPr>
          <p:cNvPr id="148" name="Is your goal to love God and people more?…"/>
          <p:cNvSpPr txBox="1"/>
          <p:nvPr/>
        </p:nvSpPr>
        <p:spPr>
          <a:xfrm>
            <a:off x="435430" y="4247605"/>
            <a:ext cx="11579678" cy="23647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b="1" sz="3900">
                <a:solidFill>
                  <a:srgbClr val="FFFFFF"/>
                </a:solidFill>
                <a:latin typeface="Trade Gothic LT Std"/>
                <a:ea typeface="Trade Gothic LT Std"/>
                <a:cs typeface="Trade Gothic LT Std"/>
                <a:sym typeface="Trade Gothic LT Std"/>
              </a:defRPr>
            </a:pPr>
            <a:r>
              <a:t>2 Tim 1:8</a:t>
            </a:r>
          </a:p>
          <a:p>
            <a:pPr>
              <a:defRPr sz="3700">
                <a:solidFill>
                  <a:srgbClr val="FFFFFF"/>
                </a:solidFill>
                <a:latin typeface="Trade Gothic LT Std"/>
                <a:ea typeface="Trade Gothic LT Std"/>
                <a:cs typeface="Trade Gothic LT Std"/>
                <a:sym typeface="Trade Gothic LT Std"/>
              </a:defRPr>
            </a:pPr>
            <a:r>
              <a:rPr b="1"/>
              <a:t>8 </a:t>
            </a:r>
            <a:r>
              <a:t>Skaam jou dan nie oor die getuienis van onse Here of oor my, sy gevangene nie, maar ly saam verdrukkinge vir die evangelie na die krag van God</a:t>
            </a:r>
          </a:p>
        </p:txBody>
      </p:sp>
      <p:sp>
        <p:nvSpPr>
          <p:cNvPr id="149" name="Is your goal to love God and people more?…"/>
          <p:cNvSpPr txBox="1"/>
          <p:nvPr/>
        </p:nvSpPr>
        <p:spPr>
          <a:xfrm>
            <a:off x="435430" y="1164454"/>
            <a:ext cx="10973377" cy="1310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74841" indent="-574841" defTabSz="2239961">
              <a:buSzPct val="100000"/>
              <a:buAutoNum type="arabicPeriod" startAt="1"/>
              <a:defRPr sz="4000">
                <a:solidFill>
                  <a:srgbClr val="FFFFFF"/>
                </a:solidFill>
                <a:latin typeface="Trade Gothic LT Std"/>
                <a:ea typeface="Trade Gothic LT Std"/>
                <a:cs typeface="Trade Gothic LT Std"/>
                <a:sym typeface="Trade Gothic LT Std"/>
              </a:defRPr>
            </a:pPr>
            <a:r>
              <a:t>Steun op die Gees van God binne jou</a:t>
            </a:r>
          </a:p>
          <a:p>
            <a:pPr marL="574841" indent="-574841" defTabSz="2239961">
              <a:buSzPct val="100000"/>
              <a:buAutoNum type="arabicPeriod" startAt="1"/>
              <a:defRPr sz="4000">
                <a:solidFill>
                  <a:srgbClr val="FFFFFF"/>
                </a:solidFill>
                <a:latin typeface="Trade Gothic LT Std"/>
                <a:ea typeface="Trade Gothic LT Std"/>
                <a:cs typeface="Trade Gothic LT Std"/>
                <a:sym typeface="Trade Gothic LT Std"/>
              </a:defRPr>
            </a:pPr>
            <a:r>
              <a:t>Aanvaar verdrukking as van die Here</a:t>
            </a:r>
          </a:p>
        </p:txBody>
      </p:sp>
      <p:sp>
        <p:nvSpPr>
          <p:cNvPr id="150" name="Prayer Points"/>
          <p:cNvSpPr txBox="1"/>
          <p:nvPr/>
        </p:nvSpPr>
        <p:spPr>
          <a:xfrm>
            <a:off x="382744" y="162400"/>
            <a:ext cx="11426512"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2239961">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Moenie skaam wees</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56" name="Image Gallery"/>
          <p:cNvGrpSpPr/>
          <p:nvPr/>
        </p:nvGrpSpPr>
        <p:grpSpPr>
          <a:xfrm>
            <a:off x="-56968" y="-16253"/>
            <a:ext cx="12305937" cy="7476533"/>
            <a:chOff x="0" y="0"/>
            <a:chExt cx="12305936" cy="7476532"/>
          </a:xfrm>
        </p:grpSpPr>
        <p:pic>
          <p:nvPicPr>
            <p:cNvPr id="154" name="Untitled.jpg" descr="Untitled.jpg"/>
            <p:cNvPicPr>
              <a:picLocks noChangeAspect="1"/>
            </p:cNvPicPr>
            <p:nvPr/>
          </p:nvPicPr>
          <p:blipFill>
            <a:blip r:embed="rId3">
              <a:extLst/>
            </a:blip>
            <a:srcRect l="0" t="1369" r="0" b="1369"/>
            <a:stretch>
              <a:fillRect/>
            </a:stretch>
          </p:blipFill>
          <p:spPr>
            <a:xfrm>
              <a:off x="0" y="0"/>
              <a:ext cx="12305936" cy="6892333"/>
            </a:xfrm>
            <a:prstGeom prst="rect">
              <a:avLst/>
            </a:prstGeom>
            <a:ln w="12700" cap="flat">
              <a:noFill/>
              <a:miter lim="400000"/>
            </a:ln>
            <a:effectLst/>
          </p:spPr>
        </p:pic>
        <p:sp>
          <p:nvSpPr>
            <p:cNvPr id="155" name="Caption"/>
            <p:cNvSpPr txBox="1"/>
            <p:nvPr/>
          </p:nvSpPr>
          <p:spPr>
            <a:xfrm>
              <a:off x="0" y="6968532"/>
              <a:ext cx="12305937" cy="50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spAutoFit/>
            </a:bodyPr>
            <a:lstStyle>
              <a:lvl1pPr>
                <a:defRPr>
                  <a:latin typeface="Trade Gothic LT"/>
                  <a:ea typeface="Trade Gothic LT"/>
                  <a:cs typeface="Trade Gothic LT"/>
                  <a:sym typeface="Trade Gothic LT"/>
                </a:defRPr>
              </a:lvl1pPr>
            </a:lstStyle>
            <a:p>
              <a:pPr/>
              <a:r>
                <a:t>Caption</a:t>
              </a:r>
            </a:p>
          </p:txBody>
        </p:sp>
      </p:grpSp>
      <p:sp>
        <p:nvSpPr>
          <p:cNvPr id="157" name="Is your goal to love God and people more?…"/>
          <p:cNvSpPr txBox="1"/>
          <p:nvPr/>
        </p:nvSpPr>
        <p:spPr>
          <a:xfrm>
            <a:off x="435430" y="4247605"/>
            <a:ext cx="11579678" cy="23647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b="1" sz="3900">
                <a:solidFill>
                  <a:srgbClr val="FFFFFF"/>
                </a:solidFill>
                <a:latin typeface="Trade Gothic LT Std"/>
                <a:ea typeface="Trade Gothic LT Std"/>
                <a:cs typeface="Trade Gothic LT Std"/>
                <a:sym typeface="Trade Gothic LT Std"/>
              </a:defRPr>
            </a:pPr>
            <a:r>
              <a:t>2 Tim 1:8</a:t>
            </a:r>
          </a:p>
          <a:p>
            <a:pPr>
              <a:defRPr sz="3700">
                <a:solidFill>
                  <a:srgbClr val="FFFFFF"/>
                </a:solidFill>
                <a:latin typeface="Trade Gothic LT Std"/>
                <a:ea typeface="Trade Gothic LT Std"/>
                <a:cs typeface="Trade Gothic LT Std"/>
                <a:sym typeface="Trade Gothic LT Std"/>
              </a:defRPr>
            </a:pPr>
            <a:r>
              <a:rPr b="1"/>
              <a:t>8 </a:t>
            </a:r>
            <a:r>
              <a:t>Skaam jou dan nie oor die getuienis van onse Here of oor my, sy gevangene nie, maar ly saam verdrukkinge vir die evangelie na die krag van God</a:t>
            </a:r>
          </a:p>
        </p:txBody>
      </p:sp>
      <p:sp>
        <p:nvSpPr>
          <p:cNvPr id="158" name="Is your goal to love God and people more?…"/>
          <p:cNvSpPr txBox="1"/>
          <p:nvPr/>
        </p:nvSpPr>
        <p:spPr>
          <a:xfrm>
            <a:off x="435430" y="1164454"/>
            <a:ext cx="10973377" cy="1310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74841" indent="-574841" defTabSz="2239961">
              <a:buSzPct val="100000"/>
              <a:buAutoNum type="arabicPeriod" startAt="1"/>
              <a:defRPr sz="4000">
                <a:solidFill>
                  <a:srgbClr val="FFFFFF"/>
                </a:solidFill>
                <a:latin typeface="Trade Gothic LT Std"/>
                <a:ea typeface="Trade Gothic LT Std"/>
                <a:cs typeface="Trade Gothic LT Std"/>
                <a:sym typeface="Trade Gothic LT Std"/>
              </a:defRPr>
            </a:pPr>
            <a:r>
              <a:t>Steun op die Gees van God binne jou</a:t>
            </a:r>
          </a:p>
          <a:p>
            <a:pPr marL="574841" indent="-574841" defTabSz="2239961">
              <a:buSzPct val="100000"/>
              <a:buAutoNum type="arabicPeriod" startAt="1"/>
              <a:defRPr sz="4000">
                <a:solidFill>
                  <a:srgbClr val="FFFFFF"/>
                </a:solidFill>
                <a:latin typeface="Trade Gothic LT Std"/>
                <a:ea typeface="Trade Gothic LT Std"/>
                <a:cs typeface="Trade Gothic LT Std"/>
                <a:sym typeface="Trade Gothic LT Std"/>
              </a:defRPr>
            </a:pPr>
            <a:r>
              <a:t>Aanvaar verdrukking as van die Here</a:t>
            </a:r>
          </a:p>
        </p:txBody>
      </p:sp>
      <p:sp>
        <p:nvSpPr>
          <p:cNvPr id="159" name="Prayer Points"/>
          <p:cNvSpPr txBox="1"/>
          <p:nvPr/>
        </p:nvSpPr>
        <p:spPr>
          <a:xfrm>
            <a:off x="382744" y="162400"/>
            <a:ext cx="11426512"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2239961">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Moenie skaam wees</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65" name="Image Gallery"/>
          <p:cNvGrpSpPr/>
          <p:nvPr/>
        </p:nvGrpSpPr>
        <p:grpSpPr>
          <a:xfrm>
            <a:off x="-56968" y="-16253"/>
            <a:ext cx="12305937" cy="7476533"/>
            <a:chOff x="0" y="0"/>
            <a:chExt cx="12305936" cy="7476532"/>
          </a:xfrm>
        </p:grpSpPr>
        <p:pic>
          <p:nvPicPr>
            <p:cNvPr id="163" name="Untitled.jpg" descr="Untitled.jpg"/>
            <p:cNvPicPr>
              <a:picLocks noChangeAspect="1"/>
            </p:cNvPicPr>
            <p:nvPr/>
          </p:nvPicPr>
          <p:blipFill>
            <a:blip r:embed="rId3">
              <a:extLst/>
            </a:blip>
            <a:srcRect l="0" t="1369" r="0" b="1369"/>
            <a:stretch>
              <a:fillRect/>
            </a:stretch>
          </p:blipFill>
          <p:spPr>
            <a:xfrm>
              <a:off x="0" y="0"/>
              <a:ext cx="12305936" cy="6892333"/>
            </a:xfrm>
            <a:prstGeom prst="rect">
              <a:avLst/>
            </a:prstGeom>
            <a:ln w="12700" cap="flat">
              <a:noFill/>
              <a:miter lim="400000"/>
            </a:ln>
            <a:effectLst/>
          </p:spPr>
        </p:pic>
        <p:sp>
          <p:nvSpPr>
            <p:cNvPr id="164" name="Caption"/>
            <p:cNvSpPr txBox="1"/>
            <p:nvPr/>
          </p:nvSpPr>
          <p:spPr>
            <a:xfrm>
              <a:off x="0" y="6968532"/>
              <a:ext cx="12305937" cy="50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spAutoFit/>
            </a:bodyPr>
            <a:lstStyle>
              <a:lvl1pPr>
                <a:defRPr>
                  <a:latin typeface="Trade Gothic LT"/>
                  <a:ea typeface="Trade Gothic LT"/>
                  <a:cs typeface="Trade Gothic LT"/>
                  <a:sym typeface="Trade Gothic LT"/>
                </a:defRPr>
              </a:lvl1pPr>
            </a:lstStyle>
            <a:p>
              <a:pPr/>
              <a:r>
                <a:t>Caption</a:t>
              </a:r>
            </a:p>
          </p:txBody>
        </p:sp>
      </p:grpSp>
      <p:sp>
        <p:nvSpPr>
          <p:cNvPr id="166" name="Prayer Points"/>
          <p:cNvSpPr txBox="1"/>
          <p:nvPr/>
        </p:nvSpPr>
        <p:spPr>
          <a:xfrm>
            <a:off x="382744" y="330400"/>
            <a:ext cx="11426512"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2239961">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Gebedspunte</a:t>
            </a:r>
          </a:p>
        </p:txBody>
      </p:sp>
      <p:sp>
        <p:nvSpPr>
          <p:cNvPr id="167" name="Is your goal to love God and people more?…"/>
          <p:cNvSpPr txBox="1"/>
          <p:nvPr/>
        </p:nvSpPr>
        <p:spPr>
          <a:xfrm>
            <a:off x="882131" y="1429753"/>
            <a:ext cx="10427737" cy="2529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74841" indent="-574841" defTabSz="2239961">
              <a:buSzPct val="100000"/>
              <a:buAutoNum type="arabicPeriod" startAt="1"/>
              <a:defRPr sz="4000">
                <a:solidFill>
                  <a:srgbClr val="FFFFFF"/>
                </a:solidFill>
                <a:latin typeface="Trade Gothic LT Std"/>
                <a:ea typeface="Trade Gothic LT Std"/>
                <a:cs typeface="Trade Gothic LT Std"/>
                <a:sym typeface="Trade Gothic LT Std"/>
              </a:defRPr>
            </a:pPr>
            <a:r>
              <a:t>Vir ’n bereidwilligheid, om verdrukking te ervaar vir die Here </a:t>
            </a:r>
          </a:p>
          <a:p>
            <a:pPr marL="574841" indent="-574841" defTabSz="2239961">
              <a:buSzPct val="100000"/>
              <a:buAutoNum type="arabicPeriod" startAt="1"/>
              <a:defRPr sz="4000">
                <a:solidFill>
                  <a:srgbClr val="FFFFFF"/>
                </a:solidFill>
                <a:latin typeface="Trade Gothic LT Std"/>
                <a:ea typeface="Trade Gothic LT Std"/>
                <a:cs typeface="Trade Gothic LT Std"/>
                <a:sym typeface="Trade Gothic LT Std"/>
              </a:defRPr>
            </a:pPr>
            <a:r>
              <a:t>Vir vrymoedigheid om die evangelie te deel met ander</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0" name="Group"/>
          <p:cNvGrpSpPr/>
          <p:nvPr/>
        </p:nvGrpSpPr>
        <p:grpSpPr>
          <a:xfrm>
            <a:off x="-3288" y="-1"/>
            <a:ext cx="13107200" cy="8013249"/>
            <a:chOff x="0" y="0"/>
            <a:chExt cx="13107199" cy="8013247"/>
          </a:xfrm>
        </p:grpSpPr>
        <p:pic>
          <p:nvPicPr>
            <p:cNvPr id="28" name="photo-1421977870504-378093748ae6.jpeg" descr="photo-1421977870504-378093748ae6.jpeg"/>
            <p:cNvPicPr>
              <a:picLocks noChangeAspect="1"/>
            </p:cNvPicPr>
            <p:nvPr/>
          </p:nvPicPr>
          <p:blipFill>
            <a:blip r:embed="rId3">
              <a:extLst/>
            </a:blip>
            <a:srcRect l="5299" t="12603" r="5944" b="12500"/>
            <a:stretch>
              <a:fillRect/>
            </a:stretch>
          </p:blipFill>
          <p:spPr>
            <a:xfrm>
              <a:off x="0" y="0"/>
              <a:ext cx="12143003" cy="6830442"/>
            </a:xfrm>
            <a:prstGeom prst="rect">
              <a:avLst/>
            </a:prstGeom>
            <a:ln w="12700" cap="flat">
              <a:noFill/>
              <a:miter lim="400000"/>
            </a:ln>
            <a:effectLst/>
          </p:spPr>
        </p:pic>
        <p:pic>
          <p:nvPicPr>
            <p:cNvPr id="29" name="logo_shofar orange.png" descr="logo_shofar orange.png"/>
            <p:cNvPicPr>
              <a:picLocks noChangeAspect="1"/>
            </p:cNvPicPr>
            <p:nvPr/>
          </p:nvPicPr>
          <p:blipFill>
            <a:blip r:embed="rId4">
              <a:extLst/>
            </a:blip>
            <a:stretch>
              <a:fillRect/>
            </a:stretch>
          </p:blipFill>
          <p:spPr>
            <a:xfrm>
              <a:off x="11801938" y="7107480"/>
              <a:ext cx="1305262" cy="905769"/>
            </a:xfrm>
            <a:prstGeom prst="rect">
              <a:avLst/>
            </a:prstGeom>
            <a:ln w="12700" cap="flat">
              <a:noFill/>
              <a:miter lim="400000"/>
            </a:ln>
            <a:effectLst/>
          </p:spPr>
        </p:pic>
      </p:grpSp>
      <p:sp>
        <p:nvSpPr>
          <p:cNvPr id="31" name="1 Tim 1:5-7"/>
          <p:cNvSpPr txBox="1"/>
          <p:nvPr/>
        </p:nvSpPr>
        <p:spPr>
          <a:xfrm>
            <a:off x="-341250" y="3946869"/>
            <a:ext cx="879242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lnSpc>
                <a:spcPct val="90000"/>
              </a:lnSpc>
              <a:defRPr b="1" sz="5400">
                <a:effectLst>
                  <a:outerShdw sx="100000" sy="100000" kx="0" ky="0" algn="b" rotWithShape="0" blurRad="12700" dist="38100" dir="2700000">
                    <a:srgbClr val="FFFFFF"/>
                  </a:outerShdw>
                </a:effectLst>
                <a:latin typeface="Ink Free"/>
                <a:ea typeface="Ink Free"/>
                <a:cs typeface="Ink Free"/>
                <a:sym typeface="Ink Free"/>
              </a:defRPr>
            </a:lvl1pPr>
          </a:lstStyle>
          <a:p>
            <a:pPr/>
            <a:r>
              <a:t>2 Tim 1:8-10</a:t>
            </a:r>
          </a:p>
        </p:txBody>
      </p:sp>
      <p:sp>
        <p:nvSpPr>
          <p:cNvPr id="32" name="Concerns for Pastoral Ministry…"/>
          <p:cNvSpPr txBox="1"/>
          <p:nvPr/>
        </p:nvSpPr>
        <p:spPr>
          <a:xfrm>
            <a:off x="1115327" y="4962148"/>
            <a:ext cx="9961346" cy="13614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b="1" sz="4200">
                <a:effectLst>
                  <a:outerShdw sx="100000" sy="100000" kx="0" ky="0" algn="b" rotWithShape="0" blurRad="12700" dist="38100" dir="2700000">
                    <a:srgbClr val="FFFFFF"/>
                  </a:outerShdw>
                </a:effectLst>
                <a:latin typeface="Ink Free"/>
                <a:ea typeface="Ink Free"/>
                <a:cs typeface="Ink Free"/>
                <a:sym typeface="Ink Free"/>
              </a:defRPr>
            </a:pPr>
            <a:r>
              <a:t>Wees onbeskaamd vir die evangelie</a:t>
            </a:r>
          </a:p>
          <a:p>
            <a:pPr algn="ctr">
              <a:defRPr b="1" sz="4200">
                <a:effectLst>
                  <a:outerShdw sx="100000" sy="100000" kx="0" ky="0" algn="b" rotWithShape="0" blurRad="12700" dist="38100" dir="2700000">
                    <a:srgbClr val="FFFFFF"/>
                  </a:outerShdw>
                </a:effectLst>
                <a:latin typeface="Ink Free"/>
                <a:ea typeface="Ink Free"/>
                <a:cs typeface="Ink Free"/>
                <a:sym typeface="Ink Free"/>
              </a:defRPr>
            </a:pPr>
            <a:r>
              <a:t>Deel 1</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8" name="Group"/>
          <p:cNvGrpSpPr/>
          <p:nvPr/>
        </p:nvGrpSpPr>
        <p:grpSpPr>
          <a:xfrm>
            <a:off x="-3288" y="-1"/>
            <a:ext cx="13107200" cy="8013249"/>
            <a:chOff x="0" y="0"/>
            <a:chExt cx="13107199" cy="8013247"/>
          </a:xfrm>
        </p:grpSpPr>
        <p:pic>
          <p:nvPicPr>
            <p:cNvPr id="36" name="photo-1421977870504-378093748ae6.jpeg" descr="photo-1421977870504-378093748ae6.jpeg"/>
            <p:cNvPicPr>
              <a:picLocks noChangeAspect="1"/>
            </p:cNvPicPr>
            <p:nvPr/>
          </p:nvPicPr>
          <p:blipFill>
            <a:blip r:embed="rId3">
              <a:extLst/>
            </a:blip>
            <a:srcRect l="5299" t="12603" r="5944" b="12500"/>
            <a:stretch>
              <a:fillRect/>
            </a:stretch>
          </p:blipFill>
          <p:spPr>
            <a:xfrm>
              <a:off x="0" y="0"/>
              <a:ext cx="12143003" cy="6830442"/>
            </a:xfrm>
            <a:prstGeom prst="rect">
              <a:avLst/>
            </a:prstGeom>
            <a:ln w="12700" cap="flat">
              <a:noFill/>
              <a:miter lim="400000"/>
            </a:ln>
            <a:effectLst/>
          </p:spPr>
        </p:pic>
        <p:pic>
          <p:nvPicPr>
            <p:cNvPr id="37" name="logo_shofar orange.png" descr="logo_shofar orange.png"/>
            <p:cNvPicPr>
              <a:picLocks noChangeAspect="1"/>
            </p:cNvPicPr>
            <p:nvPr/>
          </p:nvPicPr>
          <p:blipFill>
            <a:blip r:embed="rId4">
              <a:extLst/>
            </a:blip>
            <a:stretch>
              <a:fillRect/>
            </a:stretch>
          </p:blipFill>
          <p:spPr>
            <a:xfrm>
              <a:off x="11801938" y="7107480"/>
              <a:ext cx="1305262" cy="905769"/>
            </a:xfrm>
            <a:prstGeom prst="rect">
              <a:avLst/>
            </a:prstGeom>
            <a:ln w="12700" cap="flat">
              <a:noFill/>
              <a:miter lim="400000"/>
            </a:ln>
            <a:effectLst/>
          </p:spPr>
        </p:pic>
      </p:grpSp>
      <p:sp>
        <p:nvSpPr>
          <p:cNvPr id="39" name="1 Tim 1:5-7"/>
          <p:cNvSpPr txBox="1"/>
          <p:nvPr/>
        </p:nvSpPr>
        <p:spPr>
          <a:xfrm>
            <a:off x="-341250" y="3946869"/>
            <a:ext cx="879242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lnSpc>
                <a:spcPct val="90000"/>
              </a:lnSpc>
              <a:defRPr b="1" sz="5400">
                <a:effectLst>
                  <a:outerShdw sx="100000" sy="100000" kx="0" ky="0" algn="b" rotWithShape="0" blurRad="12700" dist="38100" dir="2700000">
                    <a:srgbClr val="FFFFFF"/>
                  </a:outerShdw>
                </a:effectLst>
                <a:latin typeface="Ink Free"/>
                <a:ea typeface="Ink Free"/>
                <a:cs typeface="Ink Free"/>
                <a:sym typeface="Ink Free"/>
              </a:defRPr>
            </a:lvl1pPr>
          </a:lstStyle>
          <a:p>
            <a:pPr/>
            <a:r>
              <a:t>2 Tim 1:8-10</a:t>
            </a:r>
          </a:p>
        </p:txBody>
      </p:sp>
      <p:sp>
        <p:nvSpPr>
          <p:cNvPr id="40" name="Concerns for Pastoral Ministry…"/>
          <p:cNvSpPr txBox="1"/>
          <p:nvPr/>
        </p:nvSpPr>
        <p:spPr>
          <a:xfrm>
            <a:off x="1115327" y="4962148"/>
            <a:ext cx="9961346" cy="13614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b="1" sz="4200">
                <a:effectLst>
                  <a:outerShdw sx="100000" sy="100000" kx="0" ky="0" algn="b" rotWithShape="0" blurRad="12700" dist="38100" dir="2700000">
                    <a:srgbClr val="FFFFFF"/>
                  </a:outerShdw>
                </a:effectLst>
                <a:latin typeface="Ink Free"/>
                <a:ea typeface="Ink Free"/>
                <a:cs typeface="Ink Free"/>
                <a:sym typeface="Ink Free"/>
              </a:defRPr>
            </a:pPr>
            <a:r>
              <a:t>Wees onbeskaamd vir die evangelie</a:t>
            </a:r>
          </a:p>
          <a:p>
            <a:pPr algn="ctr">
              <a:defRPr b="1" sz="4200">
                <a:effectLst>
                  <a:outerShdw sx="100000" sy="100000" kx="0" ky="0" algn="b" rotWithShape="0" blurRad="12700" dist="38100" dir="2700000">
                    <a:srgbClr val="FFFFFF"/>
                  </a:outerShdw>
                </a:effectLst>
                <a:latin typeface="Ink Free"/>
                <a:ea typeface="Ink Free"/>
                <a:cs typeface="Ink Free"/>
                <a:sym typeface="Ink Free"/>
              </a:defRPr>
            </a:pPr>
            <a:r>
              <a:t>Deel 1</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6" name="Group"/>
          <p:cNvGrpSpPr/>
          <p:nvPr/>
        </p:nvGrpSpPr>
        <p:grpSpPr>
          <a:xfrm>
            <a:off x="-2" y="-9525"/>
            <a:ext cx="12192002" cy="6867525"/>
            <a:chOff x="0" y="0"/>
            <a:chExt cx="12192001" cy="6867525"/>
          </a:xfrm>
        </p:grpSpPr>
        <p:pic>
          <p:nvPicPr>
            <p:cNvPr id="44"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2" cy="6858001"/>
            </a:xfrm>
            <a:prstGeom prst="rect">
              <a:avLst/>
            </a:prstGeom>
            <a:ln w="12700" cap="flat">
              <a:noFill/>
              <a:miter lim="400000"/>
            </a:ln>
            <a:effectLst/>
          </p:spPr>
        </p:pic>
        <p:sp>
          <p:nvSpPr>
            <p:cNvPr id="45" name="Rectangle"/>
            <p:cNvSpPr/>
            <p:nvPr/>
          </p:nvSpPr>
          <p:spPr>
            <a:xfrm>
              <a:off x="0" y="0"/>
              <a:ext cx="12192001" cy="6867525"/>
            </a:xfrm>
            <a:prstGeom prst="rect">
              <a:avLst/>
            </a:prstGeom>
            <a:solidFill>
              <a:srgbClr val="000000">
                <a:alpha val="50195"/>
              </a:srgbClr>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p>
          </p:txBody>
        </p:sp>
      </p:grpSp>
      <p:sp>
        <p:nvSpPr>
          <p:cNvPr id="47"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546780" y="1403435"/>
            <a:ext cx="11098440" cy="5069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4100">
                <a:solidFill>
                  <a:srgbClr val="FFFFFF"/>
                </a:solidFill>
                <a:latin typeface="Trade Gothic LT Std"/>
                <a:ea typeface="Trade Gothic LT Std"/>
                <a:cs typeface="Trade Gothic LT Std"/>
                <a:sym typeface="Trade Gothic LT Std"/>
              </a:defRPr>
            </a:pPr>
            <a:r>
              <a:rPr b="1"/>
              <a:t>8</a:t>
            </a:r>
            <a:r>
              <a:t> Skaam jou dan nie oor die getuienis van onse Here of oor my, sy gevangene nie, maar ly saam verdrukkinge vir die evangelie na die krag van God </a:t>
            </a:r>
            <a:r>
              <a:rPr b="1"/>
              <a:t>9</a:t>
            </a:r>
            <a:r>
              <a:t> wat ons gered en geroep het met 'n heilige roeping, nie volgens ons werke nie, maar volgens sy eie voorneme en genade wat ons van ewigheid af in Christus Jesus geskenk is,</a:t>
            </a:r>
          </a:p>
        </p:txBody>
      </p:sp>
      <p:sp>
        <p:nvSpPr>
          <p:cNvPr id="48" name="1 Tim 1:3-7"/>
          <p:cNvSpPr txBox="1"/>
          <p:nvPr/>
        </p:nvSpPr>
        <p:spPr>
          <a:xfrm>
            <a:off x="669606" y="476251"/>
            <a:ext cx="718090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1:8-10</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4" name="Group"/>
          <p:cNvGrpSpPr/>
          <p:nvPr/>
        </p:nvGrpSpPr>
        <p:grpSpPr>
          <a:xfrm>
            <a:off x="-2" y="-9525"/>
            <a:ext cx="12192002" cy="6867525"/>
            <a:chOff x="0" y="0"/>
            <a:chExt cx="12192001" cy="6867525"/>
          </a:xfrm>
        </p:grpSpPr>
        <p:pic>
          <p:nvPicPr>
            <p:cNvPr id="52"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2" cy="6858001"/>
            </a:xfrm>
            <a:prstGeom prst="rect">
              <a:avLst/>
            </a:prstGeom>
            <a:ln w="12700" cap="flat">
              <a:noFill/>
              <a:miter lim="400000"/>
            </a:ln>
            <a:effectLst/>
          </p:spPr>
        </p:pic>
        <p:sp>
          <p:nvSpPr>
            <p:cNvPr id="53" name="Rectangle"/>
            <p:cNvSpPr/>
            <p:nvPr/>
          </p:nvSpPr>
          <p:spPr>
            <a:xfrm>
              <a:off x="0" y="0"/>
              <a:ext cx="12192001" cy="6867525"/>
            </a:xfrm>
            <a:prstGeom prst="rect">
              <a:avLst/>
            </a:prstGeom>
            <a:solidFill>
              <a:srgbClr val="000000">
                <a:alpha val="50195"/>
              </a:srgbClr>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p>
          </p:txBody>
        </p:sp>
      </p:grpSp>
      <p:sp>
        <p:nvSpPr>
          <p:cNvPr id="55"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546780" y="1403435"/>
            <a:ext cx="11098440" cy="3202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4100">
                <a:solidFill>
                  <a:srgbClr val="FFFFFF"/>
                </a:solidFill>
                <a:latin typeface="Trade Gothic LT Std"/>
                <a:ea typeface="Trade Gothic LT Std"/>
                <a:cs typeface="Trade Gothic LT Std"/>
                <a:sym typeface="Trade Gothic LT Std"/>
              </a:defRPr>
            </a:lvl1pPr>
          </a:lstStyle>
          <a:p>
            <a:pPr/>
            <a:r>
              <a:t>10 maar wat nou geopenbaar is deur die verskyning van ons Verlosser, Jesus Christus, wat die dood tot niet gemaak het en die lewe en die onverderflikheid aan die lig gebring het deur die evangelie,</a:t>
            </a:r>
          </a:p>
        </p:txBody>
      </p:sp>
      <p:sp>
        <p:nvSpPr>
          <p:cNvPr id="56" name="1 Tim 1:3-7"/>
          <p:cNvSpPr txBox="1"/>
          <p:nvPr/>
        </p:nvSpPr>
        <p:spPr>
          <a:xfrm>
            <a:off x="669606" y="476251"/>
            <a:ext cx="718090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1:8-10</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62" name="Group"/>
          <p:cNvGrpSpPr/>
          <p:nvPr/>
        </p:nvGrpSpPr>
        <p:grpSpPr>
          <a:xfrm>
            <a:off x="-3288" y="-1"/>
            <a:ext cx="13107200" cy="8013249"/>
            <a:chOff x="0" y="0"/>
            <a:chExt cx="13107199" cy="8013247"/>
          </a:xfrm>
        </p:grpSpPr>
        <p:pic>
          <p:nvPicPr>
            <p:cNvPr id="60" name="photo-1421977870504-378093748ae6.jpeg" descr="photo-1421977870504-378093748ae6.jpeg"/>
            <p:cNvPicPr>
              <a:picLocks noChangeAspect="1"/>
            </p:cNvPicPr>
            <p:nvPr/>
          </p:nvPicPr>
          <p:blipFill>
            <a:blip r:embed="rId3">
              <a:extLst/>
            </a:blip>
            <a:srcRect l="5299" t="12603" r="5944" b="12500"/>
            <a:stretch>
              <a:fillRect/>
            </a:stretch>
          </p:blipFill>
          <p:spPr>
            <a:xfrm>
              <a:off x="0" y="0"/>
              <a:ext cx="12143003" cy="6830442"/>
            </a:xfrm>
            <a:prstGeom prst="rect">
              <a:avLst/>
            </a:prstGeom>
            <a:ln w="12700" cap="flat">
              <a:noFill/>
              <a:miter lim="400000"/>
            </a:ln>
            <a:effectLst/>
          </p:spPr>
        </p:pic>
        <p:pic>
          <p:nvPicPr>
            <p:cNvPr id="61" name="logo_shofar orange.png" descr="logo_shofar orange.png"/>
            <p:cNvPicPr>
              <a:picLocks noChangeAspect="1"/>
            </p:cNvPicPr>
            <p:nvPr/>
          </p:nvPicPr>
          <p:blipFill>
            <a:blip r:embed="rId4">
              <a:extLst/>
            </a:blip>
            <a:stretch>
              <a:fillRect/>
            </a:stretch>
          </p:blipFill>
          <p:spPr>
            <a:xfrm>
              <a:off x="11801938" y="7107480"/>
              <a:ext cx="1305262" cy="905769"/>
            </a:xfrm>
            <a:prstGeom prst="rect">
              <a:avLst/>
            </a:prstGeom>
            <a:ln w="12700" cap="flat">
              <a:noFill/>
              <a:miter lim="400000"/>
            </a:ln>
            <a:effectLst/>
          </p:spPr>
        </p:pic>
      </p:grpSp>
      <p:sp>
        <p:nvSpPr>
          <p:cNvPr id="63" name="1 Tim 1:5-7"/>
          <p:cNvSpPr txBox="1"/>
          <p:nvPr/>
        </p:nvSpPr>
        <p:spPr>
          <a:xfrm>
            <a:off x="-341250" y="3946869"/>
            <a:ext cx="879242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lnSpc>
                <a:spcPct val="90000"/>
              </a:lnSpc>
              <a:defRPr b="1" sz="5400">
                <a:effectLst>
                  <a:outerShdw sx="100000" sy="100000" kx="0" ky="0" algn="b" rotWithShape="0" blurRad="12700" dist="38100" dir="2700000">
                    <a:srgbClr val="FFFFFF"/>
                  </a:outerShdw>
                </a:effectLst>
                <a:latin typeface="Ink Free"/>
                <a:ea typeface="Ink Free"/>
                <a:cs typeface="Ink Free"/>
                <a:sym typeface="Ink Free"/>
              </a:defRPr>
            </a:lvl1pPr>
          </a:lstStyle>
          <a:p>
            <a:pPr/>
            <a:r>
              <a:t>2 Tim 1:8-10</a:t>
            </a:r>
          </a:p>
        </p:txBody>
      </p:sp>
      <p:sp>
        <p:nvSpPr>
          <p:cNvPr id="64" name="Concerns for Pastoral Ministry…"/>
          <p:cNvSpPr txBox="1"/>
          <p:nvPr/>
        </p:nvSpPr>
        <p:spPr>
          <a:xfrm>
            <a:off x="1115327" y="4962148"/>
            <a:ext cx="9961346" cy="13614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b="1" sz="4200">
                <a:effectLst>
                  <a:outerShdw sx="100000" sy="100000" kx="0" ky="0" algn="b" rotWithShape="0" blurRad="12700" dist="38100" dir="2700000">
                    <a:srgbClr val="FFFFFF"/>
                  </a:outerShdw>
                </a:effectLst>
                <a:latin typeface="Ink Free"/>
                <a:ea typeface="Ink Free"/>
                <a:cs typeface="Ink Free"/>
                <a:sym typeface="Ink Free"/>
              </a:defRPr>
            </a:pPr>
            <a:r>
              <a:t>Wees onbeskaamd vir die evangelie</a:t>
            </a:r>
          </a:p>
          <a:p>
            <a:pPr algn="ctr">
              <a:defRPr b="1" sz="4200">
                <a:effectLst>
                  <a:outerShdw sx="100000" sy="100000" kx="0" ky="0" algn="b" rotWithShape="0" blurRad="12700" dist="38100" dir="2700000">
                    <a:srgbClr val="FFFFFF"/>
                  </a:outerShdw>
                </a:effectLst>
                <a:latin typeface="Ink Free"/>
                <a:ea typeface="Ink Free"/>
                <a:cs typeface="Ink Free"/>
                <a:sym typeface="Ink Free"/>
              </a:defRPr>
            </a:pPr>
            <a:r>
              <a:t>Deel 1</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0" name="Group"/>
          <p:cNvGrpSpPr/>
          <p:nvPr/>
        </p:nvGrpSpPr>
        <p:grpSpPr>
          <a:xfrm>
            <a:off x="-2" y="-9525"/>
            <a:ext cx="12192002" cy="6867525"/>
            <a:chOff x="0" y="0"/>
            <a:chExt cx="12192001" cy="6867525"/>
          </a:xfrm>
        </p:grpSpPr>
        <p:pic>
          <p:nvPicPr>
            <p:cNvPr id="68"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2" cy="6858001"/>
            </a:xfrm>
            <a:prstGeom prst="rect">
              <a:avLst/>
            </a:prstGeom>
            <a:ln w="12700" cap="flat">
              <a:noFill/>
              <a:miter lim="400000"/>
            </a:ln>
            <a:effectLst/>
          </p:spPr>
        </p:pic>
        <p:sp>
          <p:nvSpPr>
            <p:cNvPr id="69" name="Rectangle"/>
            <p:cNvSpPr/>
            <p:nvPr/>
          </p:nvSpPr>
          <p:spPr>
            <a:xfrm>
              <a:off x="0" y="0"/>
              <a:ext cx="12192001" cy="6867525"/>
            </a:xfrm>
            <a:prstGeom prst="rect">
              <a:avLst/>
            </a:prstGeom>
            <a:solidFill>
              <a:srgbClr val="000000">
                <a:alpha val="50195"/>
              </a:srgbClr>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p>
          </p:txBody>
        </p:sp>
      </p:grpSp>
      <p:sp>
        <p:nvSpPr>
          <p:cNvPr id="71" name="1 Tim 1:3-7"/>
          <p:cNvSpPr txBox="1"/>
          <p:nvPr/>
        </p:nvSpPr>
        <p:spPr>
          <a:xfrm>
            <a:off x="669606" y="476251"/>
            <a:ext cx="718090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1:8-10</a:t>
            </a:r>
          </a:p>
        </p:txBody>
      </p:sp>
      <p:sp>
        <p:nvSpPr>
          <p:cNvPr id="72"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546780" y="1403435"/>
            <a:ext cx="11098440" cy="5069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4100">
                <a:solidFill>
                  <a:srgbClr val="FFFFFF"/>
                </a:solidFill>
                <a:latin typeface="Trade Gothic LT Std"/>
                <a:ea typeface="Trade Gothic LT Std"/>
                <a:cs typeface="Trade Gothic LT Std"/>
                <a:sym typeface="Trade Gothic LT Std"/>
              </a:defRPr>
            </a:pPr>
            <a:r>
              <a:rPr b="1"/>
              <a:t>8</a:t>
            </a:r>
            <a:r>
              <a:t> Skaam jou dan nie oor die getuienis van onse Here of oor my, sy gevangene nie, maar ly saam verdrukkinge vir die evangelie na die krag van God </a:t>
            </a:r>
            <a:r>
              <a:rPr b="1"/>
              <a:t>9</a:t>
            </a:r>
            <a:r>
              <a:t> wat ons gered en geroep het met 'n heilige roeping, nie volgens ons werke nie, maar volgens sy eie voorneme en genade wat ons van ewigheid af in Christus Jesus geskenk is,</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8" name="Group"/>
          <p:cNvGrpSpPr/>
          <p:nvPr/>
        </p:nvGrpSpPr>
        <p:grpSpPr>
          <a:xfrm>
            <a:off x="-2" y="-9525"/>
            <a:ext cx="12192002" cy="6867525"/>
            <a:chOff x="0" y="0"/>
            <a:chExt cx="12192001" cy="6867525"/>
          </a:xfrm>
        </p:grpSpPr>
        <p:pic>
          <p:nvPicPr>
            <p:cNvPr id="76"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2" cy="6858001"/>
            </a:xfrm>
            <a:prstGeom prst="rect">
              <a:avLst/>
            </a:prstGeom>
            <a:ln w="12700" cap="flat">
              <a:noFill/>
              <a:miter lim="400000"/>
            </a:ln>
            <a:effectLst/>
          </p:spPr>
        </p:pic>
        <p:sp>
          <p:nvSpPr>
            <p:cNvPr id="77" name="Rectangle"/>
            <p:cNvSpPr/>
            <p:nvPr/>
          </p:nvSpPr>
          <p:spPr>
            <a:xfrm>
              <a:off x="0" y="0"/>
              <a:ext cx="12192001" cy="6867525"/>
            </a:xfrm>
            <a:prstGeom prst="rect">
              <a:avLst/>
            </a:prstGeom>
            <a:solidFill>
              <a:srgbClr val="000000">
                <a:alpha val="50195"/>
              </a:srgbClr>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p>
          </p:txBody>
        </p:sp>
      </p:grpSp>
      <p:sp>
        <p:nvSpPr>
          <p:cNvPr id="79" name="1 Tim 1:3-7"/>
          <p:cNvSpPr txBox="1"/>
          <p:nvPr/>
        </p:nvSpPr>
        <p:spPr>
          <a:xfrm>
            <a:off x="669606" y="476251"/>
            <a:ext cx="718090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1:8-10</a:t>
            </a:r>
          </a:p>
        </p:txBody>
      </p:sp>
      <p:sp>
        <p:nvSpPr>
          <p:cNvPr id="80"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546780" y="1403435"/>
            <a:ext cx="11098440" cy="5069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4100">
                <a:solidFill>
                  <a:srgbClr val="FFFFFF"/>
                </a:solidFill>
                <a:latin typeface="Trade Gothic LT Std"/>
                <a:ea typeface="Trade Gothic LT Std"/>
                <a:cs typeface="Trade Gothic LT Std"/>
                <a:sym typeface="Trade Gothic LT Std"/>
              </a:defRPr>
            </a:pPr>
            <a:r>
              <a:rPr b="1"/>
              <a:t>8</a:t>
            </a:r>
            <a:r>
              <a:t> Skaam jou dan nie oor die getuienis van onse Here of oor my, sy gevangene nie, maar ly saam verdrukkinge vir die evangelie na die krag van God </a:t>
            </a:r>
            <a:r>
              <a:rPr b="1"/>
              <a:t>9</a:t>
            </a:r>
            <a:r>
              <a:t> wat ons gered en geroep het met 'n heilige roeping, nie volgens ons werke nie, maar volgens sy eie voorneme en genade wat ons van ewigheid af in Christus Jesus geskenk is,</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86" name="Group"/>
          <p:cNvGrpSpPr/>
          <p:nvPr/>
        </p:nvGrpSpPr>
        <p:grpSpPr>
          <a:xfrm>
            <a:off x="-2" y="-9525"/>
            <a:ext cx="12192002" cy="6867525"/>
            <a:chOff x="0" y="0"/>
            <a:chExt cx="12192001" cy="6867525"/>
          </a:xfrm>
        </p:grpSpPr>
        <p:pic>
          <p:nvPicPr>
            <p:cNvPr id="84"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2" cy="6858001"/>
            </a:xfrm>
            <a:prstGeom prst="rect">
              <a:avLst/>
            </a:prstGeom>
            <a:ln w="12700" cap="flat">
              <a:noFill/>
              <a:miter lim="400000"/>
            </a:ln>
            <a:effectLst/>
          </p:spPr>
        </p:pic>
        <p:sp>
          <p:nvSpPr>
            <p:cNvPr id="85" name="Rectangle"/>
            <p:cNvSpPr/>
            <p:nvPr/>
          </p:nvSpPr>
          <p:spPr>
            <a:xfrm>
              <a:off x="0" y="0"/>
              <a:ext cx="12192001" cy="6867525"/>
            </a:xfrm>
            <a:prstGeom prst="rect">
              <a:avLst/>
            </a:prstGeom>
            <a:solidFill>
              <a:srgbClr val="000000">
                <a:alpha val="50195"/>
              </a:srgbClr>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p>
          </p:txBody>
        </p:sp>
      </p:grpSp>
      <p:sp>
        <p:nvSpPr>
          <p:cNvPr id="87" name="1 Tim 1:3-7"/>
          <p:cNvSpPr txBox="1"/>
          <p:nvPr/>
        </p:nvSpPr>
        <p:spPr>
          <a:xfrm>
            <a:off x="669606" y="476251"/>
            <a:ext cx="718090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1:8-10</a:t>
            </a:r>
          </a:p>
        </p:txBody>
      </p:sp>
      <p:sp>
        <p:nvSpPr>
          <p:cNvPr id="88"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546780" y="1403435"/>
            <a:ext cx="11098440" cy="5069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4100">
                <a:solidFill>
                  <a:srgbClr val="FFFFFF"/>
                </a:solidFill>
                <a:latin typeface="Trade Gothic LT Std"/>
                <a:ea typeface="Trade Gothic LT Std"/>
                <a:cs typeface="Trade Gothic LT Std"/>
                <a:sym typeface="Trade Gothic LT Std"/>
              </a:defRPr>
            </a:pPr>
            <a:r>
              <a:rPr b="1"/>
              <a:t>8</a:t>
            </a:r>
            <a:r>
              <a:t> Skaam jou dan nie oor die getuienis van onse Here of oor my, sy gevangene nie, maar ly saam verdrukkinge vir die evangelie na die krag van God </a:t>
            </a:r>
            <a:r>
              <a:rPr b="1"/>
              <a:t>9</a:t>
            </a:r>
            <a:r>
              <a:t> wat ons gered en geroep het met 'n heilige roeping, nie volgens ons werke nie, maar volgens sy eie voorneme en genade wat ons van ewigheid af in Christus Jesus geskenk is,</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