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 - kort intro. Book of Tim, diffferent themse . 3 verses full of content</a:t>
            </a:r>
          </a:p>
          <a:p>
            <a:pPr>
              <a:defRPr sz="1800"/>
            </a:pPr>
            <a:r>
              <a:t>Tim, Paulus besig om Tim te rebuke</a:t>
            </a:r>
          </a:p>
          <a:p>
            <a:pPr>
              <a:defRPr sz="1800"/>
            </a:pPr>
            <a:endParaRPr b="1" u="sng">
              <a:solidFill>
                <a:srgbClr val="FFFB00"/>
              </a:solidFill>
            </a:endParaRPr>
          </a:p>
          <a:p>
            <a:pPr>
              <a:defRPr sz="1800"/>
            </a:pPr>
            <a:r>
              <a:rPr b="1" u="sng">
                <a:solidFill>
                  <a:srgbClr val="FFFB00"/>
                </a:solidFill>
              </a:rPr>
              <a:t>Is it easy for you to share the gospel with others? (Depends on relationship, but the difficult ones?) </a:t>
            </a:r>
            <a:endParaRPr b="1" u="sng">
              <a:solidFill>
                <a:srgbClr val="FFFB00"/>
              </a:solidFill>
            </a:endParaRPr>
          </a:p>
          <a:p>
            <a:pPr>
              <a:defRPr sz="1800"/>
            </a:pPr>
            <a:endParaRPr b="1" u="sng">
              <a:solidFill>
                <a:srgbClr val="FFFB00"/>
              </a:solidFill>
            </a:endParaRPr>
          </a:p>
          <a:p>
            <a:pPr>
              <a:defRPr sz="1800"/>
            </a:pPr>
            <a:r>
              <a:rPr b="1" u="sng">
                <a:solidFill>
                  <a:srgbClr val="FFFB00"/>
                </a:solidFill>
              </a:rPr>
              <a:t>Do you feel that it’s sometimes difficult to obey what the word commands us to do? </a:t>
            </a:r>
            <a:endParaRPr b="1" u="sng">
              <a:solidFill>
                <a:srgbClr val="FFFB00"/>
              </a:solidFill>
            </a:endParaRPr>
          </a:p>
          <a:p>
            <a:pPr>
              <a:defRPr sz="1800"/>
            </a:pPr>
            <a:endParaRPr b="1" u="sng">
              <a:solidFill>
                <a:srgbClr val="FFFB00"/>
              </a:solidFill>
            </a:endParaRPr>
          </a:p>
          <a:p>
            <a:pPr>
              <a:defRPr sz="1800"/>
            </a:pPr>
            <a:r>
              <a:rPr b="1" u="sng">
                <a:solidFill>
                  <a:srgbClr val="FFFB00"/>
                </a:solidFill>
              </a:rPr>
              <a:t>Where would you like to grow? More challenging, grandparents and BIG boss at work. </a:t>
            </a:r>
            <a:endParaRPr b="1" u="sng">
              <a:solidFill>
                <a:srgbClr val="FFFB00"/>
              </a:solidFill>
            </a:endParaRPr>
          </a:p>
          <a:p>
            <a:pPr>
              <a:defRPr sz="1800"/>
            </a:pPr>
            <a:endParaRPr b="1" u="sng">
              <a:solidFill>
                <a:srgbClr val="FFFB00"/>
              </a:solidFill>
            </a:endParaRPr>
          </a:p>
          <a:p>
            <a:pPr>
              <a:defRPr sz="1800"/>
            </a:pPr>
            <a:r>
              <a:rPr b="1" u="sng">
                <a:solidFill>
                  <a:schemeClr val="accent6"/>
                </a:solidFill>
              </a:rPr>
              <a:t>Story of intercession.</a:t>
            </a:r>
            <a:r>
              <a:t> Have you ever been confronted with things that you need to be obedient to, but for some reason those around you, your parents, your family they all think you are really stupid. But you really see in the word of God that this is what obedience looks like, and you feel God says do this. It does not make sense.</a:t>
            </a:r>
          </a:p>
          <a:p>
            <a:pPr>
              <a:defRPr sz="1800"/>
            </a:pPr>
          </a:p>
          <a:p>
            <a:pPr>
              <a:defRPr sz="1800"/>
            </a:pPr>
            <a:r>
              <a:t>To do what God says in obedience is never dumb, its always smart. </a:t>
            </a:r>
          </a:p>
          <a:p>
            <a:pPr>
              <a:defRPr sz="1800"/>
            </a:pPr>
          </a:p>
          <a:p>
            <a:pPr>
              <a:defRPr sz="1800"/>
            </a:pPr>
            <a:r>
              <a:t>Our title is Do NOT be ASHAMED! Paul writing to Timothy. Paul writing out of prison. Saying Timothy, </a:t>
            </a:r>
            <a:r>
              <a:rPr b="1" u="sng">
                <a:solidFill>
                  <a:srgbClr val="FFFB00"/>
                </a:solidFill>
              </a:rPr>
              <a:t>I know I am in prison for sharing the gospel, but you do NOT stop sharing the gospel</a:t>
            </a:r>
            <a:r>
              <a:t>. I think Timothy thought “This is a really stupid idea”</a:t>
            </a:r>
          </a:p>
          <a:p>
            <a:pPr>
              <a:defRPr sz="1800"/>
            </a:pPr>
          </a:p>
          <a:p>
            <a:pPr>
              <a:defRPr sz="1800"/>
            </a:pPr>
            <a:r>
              <a:t>Let’s read the passage and see what we can learn today.</a:t>
            </a:r>
          </a:p>
          <a:p>
            <a:pPr>
              <a:defRPr sz="18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1900"/>
            </a:pPr>
            <a:r>
              <a:t>Paul as </a:t>
            </a:r>
            <a:r>
              <a:rPr b="1" u="sng">
                <a:solidFill>
                  <a:srgbClr val="FFFB00"/>
                </a:solidFill>
              </a:rPr>
              <a:t>Prisoner </a:t>
            </a:r>
            <a:endParaRPr b="1" u="sng">
              <a:solidFill>
                <a:srgbClr val="FFFB00"/>
              </a:solidFill>
            </a:endParaRPr>
          </a:p>
          <a:p>
            <a:pPr>
              <a:defRPr sz="1900"/>
            </a:pPr>
            <a:endParaRPr b="1" u="sng">
              <a:solidFill>
                <a:srgbClr val="FFFB00"/>
              </a:solidFill>
            </a:endParaRPr>
          </a:p>
          <a:p>
            <a:pPr>
              <a:defRPr sz="1900">
                <a:solidFill>
                  <a:srgbClr val="FFFFFF"/>
                </a:solidFill>
              </a:defRPr>
            </a:pPr>
            <a:r>
              <a:t>Timothy probably started to be</a:t>
            </a:r>
            <a:r>
              <a:rPr b="1" u="sng">
                <a:solidFill>
                  <a:schemeClr val="accent6"/>
                </a:solidFill>
              </a:rPr>
              <a:t> afraid of the relationship he had with Paul</a:t>
            </a:r>
            <a:r>
              <a:t>. Everyone associated with Paul is in danger. Many</a:t>
            </a:r>
            <a:r>
              <a:rPr b="1" u="sng">
                <a:solidFill>
                  <a:srgbClr val="FFFB00"/>
                </a:solidFill>
              </a:rPr>
              <a:t> even denied their relationship with Paul</a:t>
            </a:r>
            <a:r>
              <a:t>, and Timothy became scared. </a:t>
            </a:r>
          </a:p>
          <a:p>
            <a:pPr>
              <a:defRPr sz="1900"/>
            </a:pPr>
          </a:p>
          <a:p>
            <a:pPr>
              <a:defRPr sz="1900"/>
            </a:pPr>
            <a:r>
              <a:t>But this</a:t>
            </a:r>
            <a:r>
              <a:rPr b="1" u="sng">
                <a:solidFill>
                  <a:srgbClr val="FFFB00"/>
                </a:solidFill>
              </a:rPr>
              <a:t> theme of “Not being ashamed” is very consistent throughout</a:t>
            </a:r>
            <a:r>
              <a:t> scripture, we see in Matt 24 as well Jesus warning us what will happen in the end times:</a:t>
            </a:r>
          </a:p>
          <a:p>
            <a:pPr>
              <a:defRPr sz="1900">
                <a:solidFill>
                  <a:schemeClr val="accent3">
                    <a:lumOff val="11470"/>
                  </a:schemeClr>
                </a:solidFill>
              </a:defRPr>
            </a:pPr>
          </a:p>
          <a:p>
            <a:pPr>
              <a:defRPr sz="1900">
                <a:solidFill>
                  <a:schemeClr val="accent3">
                    <a:lumOff val="11470"/>
                  </a:schemeClr>
                </a:solidFill>
              </a:defRPr>
            </a:pPr>
            <a:r>
              <a:t>Matt 24:9-11- 9 “Then they will deliver you up to tribulation and put you to death, and you will be hated by all nations for my name's sake. 10 And then many will fall away and betray one another and hate one another. 11 And many false prophets will arise and lead many astray. 12 And because lawlessness will be increased, the love of many will grow cold. 13 But the one who endures to the end will be saved.</a:t>
            </a:r>
            <a:endParaRPr>
              <a:solidFill>
                <a:srgbClr val="FFFFFF"/>
              </a:solidFill>
            </a:endParaRPr>
          </a:p>
          <a:p>
            <a:pPr>
              <a:defRPr sz="1900">
                <a:solidFill>
                  <a:srgbClr val="FFFFFF"/>
                </a:solidFill>
              </a:defRPr>
            </a:pPr>
          </a:p>
          <a:p>
            <a:pPr>
              <a:defRPr sz="1900">
                <a:solidFill>
                  <a:srgbClr val="FFFFFF"/>
                </a:solidFill>
              </a:defRPr>
            </a:pPr>
            <a:r>
              <a:t>Therefore, this an </a:t>
            </a:r>
            <a:r>
              <a:rPr b="1" u="sng">
                <a:solidFill>
                  <a:srgbClr val="FFFB00"/>
                </a:solidFill>
              </a:rPr>
              <a:t>urgent call do not be ashamed.</a:t>
            </a:r>
          </a:p>
          <a:p>
            <a:pPr>
              <a:defRPr sz="1900">
                <a:solidFill>
                  <a:srgbClr val="FFFFFF"/>
                </a:solidFill>
              </a:defRPr>
            </a:pPr>
            <a:r>
              <a:t>Maybe before we get to solution mode, </a:t>
            </a:r>
          </a:p>
          <a:p>
            <a:pPr>
              <a:defRPr sz="1900">
                <a:solidFill>
                  <a:srgbClr val="FFFFFF"/>
                </a:solidFill>
              </a:defRPr>
            </a:pPr>
            <a:r>
              <a:rPr b="1" u="sng">
                <a:solidFill>
                  <a:schemeClr val="accent5">
                    <a:lumOff val="11617"/>
                  </a:schemeClr>
                </a:solidFill>
              </a:rPr>
              <a:t>Q: Where are you a bit ashamed of the gospel?</a:t>
            </a:r>
            <a:r>
              <a:t> </a:t>
            </a:r>
          </a:p>
          <a:p>
            <a:pPr>
              <a:defRPr sz="1900">
                <a:solidFill>
                  <a:srgbClr val="FFFFFF"/>
                </a:solidFill>
              </a:defRPr>
            </a:pPr>
            <a:r>
              <a:t>Where are you a bit scared to share the gospel. God wants us to share the gospel everywhere. And defnitely, we need to ask the Lord that He guides us in how we share the truth in love. </a:t>
            </a:r>
          </a:p>
          <a:p>
            <a:pPr>
              <a:defRPr sz="1900">
                <a:solidFill>
                  <a:srgbClr val="FFFFFF"/>
                </a:solidFill>
              </a:defRPr>
            </a:pPr>
            <a:r>
              <a:rPr b="1" u="sng">
                <a:solidFill>
                  <a:schemeClr val="accent5">
                    <a:lumOff val="11617"/>
                  </a:schemeClr>
                </a:solidFill>
              </a:rPr>
              <a:t>But it is never love, to not share the gospel.</a:t>
            </a:r>
            <a:endParaRPr b="1" u="sng">
              <a:solidFill>
                <a:schemeClr val="accent5">
                  <a:lumOff val="11617"/>
                </a:schemeClr>
              </a:solidFill>
            </a:endParaRPr>
          </a:p>
          <a:p>
            <a:pPr>
              <a:defRPr sz="1900">
                <a:solidFill>
                  <a:srgbClr val="FFFFFF"/>
                </a:solidFill>
              </a:defRPr>
            </a:pPr>
            <a:r>
              <a:rPr b="1" u="sng">
                <a:solidFill>
                  <a:schemeClr val="accent5">
                    <a:lumOff val="11617"/>
                  </a:schemeClr>
                </a:solidFill>
              </a:rPr>
              <a:t>Story of the road to heaven and hell. </a:t>
            </a:r>
          </a:p>
          <a:p>
            <a:pPr>
              <a:defRPr sz="2100">
                <a:solidFill>
                  <a:srgbClr val="FFFFFF"/>
                </a:solidFill>
              </a:defRPr>
            </a:pPr>
            <a:endParaRPr>
              <a:solidFill>
                <a:schemeClr val="accent3"/>
              </a:solidFill>
            </a:endParaRPr>
          </a:p>
          <a:p>
            <a:pPr>
              <a:defRPr sz="2100">
                <a:solidFill>
                  <a:schemeClr val="accent3"/>
                </a:solidFill>
              </a:defRPr>
            </a:pP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defRPr sz="2100">
                <a:solidFill>
                  <a:srgbClr val="FFFFFF"/>
                </a:solidFill>
              </a:defRPr>
            </a:pPr>
            <a:r>
              <a:rPr b="1" u="sng">
                <a:solidFill>
                  <a:srgbClr val="FFFB00"/>
                </a:solidFill>
              </a:rPr>
              <a:t>How can we be unashamed? </a:t>
            </a:r>
            <a:endParaRPr b="1" u="sng">
              <a:solidFill>
                <a:srgbClr val="FFFB00"/>
              </a:solidFill>
            </a:endParaRPr>
          </a:p>
          <a:p>
            <a:pPr>
              <a:defRPr sz="2100">
                <a:solidFill>
                  <a:srgbClr val="FFFFFF"/>
                </a:solidFill>
              </a:defRPr>
            </a:pPr>
            <a:endParaRPr b="1" u="sng">
              <a:solidFill>
                <a:srgbClr val="FFFB00"/>
              </a:solidFill>
            </a:endParaRPr>
          </a:p>
          <a:p>
            <a:pPr>
              <a:defRPr sz="2100">
                <a:solidFill>
                  <a:srgbClr val="FFFFFF"/>
                </a:solidFill>
              </a:defRPr>
            </a:pPr>
            <a:r>
              <a:rPr b="1" u="sng">
                <a:solidFill>
                  <a:srgbClr val="FFFB00"/>
                </a:solidFill>
              </a:rPr>
              <a:t>1. To be Unashamed, We must be rely on the Spirit</a:t>
            </a:r>
          </a:p>
          <a:p>
            <a:pPr>
              <a:defRPr sz="2100">
                <a:solidFill>
                  <a:srgbClr val="FFFFFF"/>
                </a:solidFill>
              </a:defRPr>
            </a:pPr>
            <a:endParaRPr b="1" u="sng">
              <a:solidFill>
                <a:srgbClr val="FFFB00"/>
              </a:solidFill>
            </a:endParaRPr>
          </a:p>
          <a:p>
            <a:pPr>
              <a:defRPr sz="2100"/>
            </a:pPr>
            <a:r>
              <a:t>We go back to the ‘Therefore’. Which refers to Verse 7 - “For God did not give us a Spirit of fear but of </a:t>
            </a:r>
            <a:r>
              <a:rPr b="1" u="sng">
                <a:solidFill>
                  <a:srgbClr val="FFFB00"/>
                </a:solidFill>
              </a:rPr>
              <a:t>power and love and self-control”</a:t>
            </a:r>
            <a:endParaRPr b="1" u="sng">
              <a:solidFill>
                <a:srgbClr val="FFFB00"/>
              </a:solidFill>
            </a:endParaRPr>
          </a:p>
          <a:p>
            <a:pPr>
              <a:defRPr sz="2100"/>
            </a:pPr>
            <a:r>
              <a:t> </a:t>
            </a:r>
            <a:r>
              <a:rPr b="1" u="sng">
                <a:solidFill>
                  <a:schemeClr val="accent5">
                    <a:lumOff val="11617"/>
                  </a:schemeClr>
                </a:solidFill>
              </a:rPr>
              <a:t>The Spirit gives us POWER to be bold with our words, to LOVE those who mock and persecute us, and to SELF-CONTROL— to discipline our lives unto holiness.</a:t>
            </a:r>
            <a:endParaRPr b="1" u="sng">
              <a:solidFill>
                <a:schemeClr val="accent5">
                  <a:lumOff val="11617"/>
                </a:schemeClr>
              </a:solidFill>
            </a:endParaRPr>
          </a:p>
          <a:p>
            <a:pPr>
              <a:defRPr sz="2100"/>
            </a:pPr>
            <a:endParaRPr b="1" u="sng">
              <a:solidFill>
                <a:schemeClr val="accent5">
                  <a:lumOff val="11617"/>
                </a:schemeClr>
              </a:solidFill>
            </a:endParaRPr>
          </a:p>
          <a:p>
            <a:pPr>
              <a:defRPr sz="2100"/>
            </a:pPr>
            <a:r>
              <a:t>We have the same Spirit that filled </a:t>
            </a:r>
            <a:r>
              <a:rPr b="1" u="sng">
                <a:solidFill>
                  <a:srgbClr val="FFFB00"/>
                </a:solidFill>
              </a:rPr>
              <a:t>Christ from the womb</a:t>
            </a:r>
            <a:r>
              <a:t>, </a:t>
            </a:r>
            <a:r>
              <a:rPr b="1" u="sng">
                <a:solidFill>
                  <a:srgbClr val="FFFB00"/>
                </a:solidFill>
              </a:rPr>
              <a:t>anointed him</a:t>
            </a:r>
            <a:r>
              <a:t> at his baptism, </a:t>
            </a:r>
            <a:r>
              <a:rPr b="1" u="sng">
                <a:solidFill>
                  <a:srgbClr val="FFFB00"/>
                </a:solidFill>
              </a:rPr>
              <a:t>led him </a:t>
            </a:r>
            <a:r>
              <a:t>into the wilderness to be tempted by the devil, </a:t>
            </a:r>
            <a:r>
              <a:rPr b="1" u="sng">
                <a:solidFill>
                  <a:srgbClr val="FFFB00"/>
                </a:solidFill>
              </a:rPr>
              <a:t>filled him with power </a:t>
            </a:r>
            <a:r>
              <a:t>after forty days of fasting, and </a:t>
            </a:r>
            <a:r>
              <a:rPr b="1" u="sng">
                <a:solidFill>
                  <a:srgbClr val="FFFB00"/>
                </a:solidFill>
              </a:rPr>
              <a:t>worked miracles </a:t>
            </a:r>
            <a:r>
              <a:t>through him. It’s the same Spirit that enabled him to </a:t>
            </a:r>
            <a:r>
              <a:rPr b="1" u="sng">
                <a:solidFill>
                  <a:srgbClr val="FFFB00"/>
                </a:solidFill>
              </a:rPr>
              <a:t>suffer persecution and die on the cross.</a:t>
            </a:r>
            <a:r>
              <a:t> </a:t>
            </a:r>
            <a:r>
              <a:rPr b="1" u="sng">
                <a:solidFill>
                  <a:schemeClr val="accent6"/>
                </a:solidFill>
              </a:rPr>
              <a:t>Through the Spirit, we can stand against temptation and persecution.</a:t>
            </a:r>
            <a:endParaRPr b="1" u="sng">
              <a:solidFill>
                <a:schemeClr val="accent6"/>
              </a:solidFill>
            </a:endParaRPr>
          </a:p>
          <a:p>
            <a:pPr>
              <a:defRPr sz="2100"/>
            </a:pPr>
            <a:endParaRPr b="1" u="sng">
              <a:solidFill>
                <a:schemeClr val="accent6"/>
              </a:solidFill>
            </a:endParaRPr>
          </a:p>
          <a:p>
            <a:pPr>
              <a:defRPr sz="2100"/>
            </a:pPr>
            <a:r>
              <a:t>Paul says </a:t>
            </a:r>
            <a:r>
              <a:rPr b="1" u="sng">
                <a:solidFill>
                  <a:srgbClr val="FFFB00"/>
                </a:solidFill>
              </a:rPr>
              <a:t>because you have the Spirit</a:t>
            </a:r>
            <a:r>
              <a:t>, you must </a:t>
            </a:r>
            <a:r>
              <a:rPr b="1" u="sng">
                <a:solidFill>
                  <a:srgbClr val="FFFB00"/>
                </a:solidFill>
              </a:rPr>
              <a:t>not give up, quit</a:t>
            </a:r>
            <a:r>
              <a:t>, or quiet your witness</a:t>
            </a:r>
          </a:p>
          <a:p>
            <a:pPr>
              <a:defRPr sz="2000"/>
            </a:pPr>
            <a:r>
              <a:t>The Spirit empowers 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defRPr sz="2100">
                <a:solidFill>
                  <a:srgbClr val="FFFFFF"/>
                </a:solidFill>
              </a:defRPr>
            </a:pPr>
            <a:r>
              <a:rPr b="1" u="sng">
                <a:solidFill>
                  <a:srgbClr val="FFFB00"/>
                </a:solidFill>
              </a:rPr>
              <a:t>1. To be Unashamed, We remember accept suffering as from the Lord</a:t>
            </a:r>
          </a:p>
          <a:p>
            <a:pPr>
              <a:defRPr sz="2000"/>
            </a:pPr>
          </a:p>
          <a:p>
            <a:pPr>
              <a:defRPr sz="2000"/>
            </a:pPr>
            <a:r>
              <a:t>When I read this and pictures suffering I thought back to an </a:t>
            </a:r>
            <a:r>
              <a:rPr b="1" u="sng">
                <a:solidFill>
                  <a:srgbClr val="FFFB00"/>
                </a:solidFill>
              </a:rPr>
              <a:t>old Voortrekker camp </a:t>
            </a:r>
            <a:r>
              <a:t>we went on. It was truly horrible. When we got there we </a:t>
            </a:r>
            <a:r>
              <a:rPr b="1" u="sng">
                <a:solidFill>
                  <a:srgbClr val="FFFB00"/>
                </a:solidFill>
              </a:rPr>
              <a:t>needed to repack our bags</a:t>
            </a:r>
            <a:r>
              <a:t> and told us to leave basically everything behind. </a:t>
            </a:r>
          </a:p>
          <a:p>
            <a:pPr>
              <a:defRPr sz="2000"/>
            </a:pPr>
            <a:r>
              <a:t>All my </a:t>
            </a:r>
            <a:r>
              <a:rPr b="1" u="sng">
                <a:solidFill>
                  <a:schemeClr val="accent6"/>
                </a:solidFill>
              </a:rPr>
              <a:t>biscuits toothbrush shampoo,</a:t>
            </a:r>
            <a:r>
              <a:t> most of my underwear most of my clothes I left. And when we re-packed they </a:t>
            </a:r>
            <a:r>
              <a:rPr b="1" u="sng">
                <a:solidFill>
                  <a:srgbClr val="FFFB00"/>
                </a:solidFill>
              </a:rPr>
              <a:t>tipped our bags </a:t>
            </a:r>
            <a:r>
              <a:t>and again took what wasn’t necessary. They gave us a </a:t>
            </a:r>
            <a:r>
              <a:rPr b="1" u="sng">
                <a:solidFill>
                  <a:schemeClr val="accent6"/>
                </a:solidFill>
              </a:rPr>
              <a:t>weet-bix and a can of beans</a:t>
            </a:r>
            <a:r>
              <a:t> to eat each day, that’s it. </a:t>
            </a:r>
          </a:p>
          <a:p>
            <a:pPr>
              <a:defRPr sz="2000"/>
            </a:pPr>
            <a:r>
              <a:t>At any</a:t>
            </a:r>
            <a:r>
              <a:rPr b="1" u="sng">
                <a:solidFill>
                  <a:srgbClr val="FFFB00"/>
                </a:solidFill>
              </a:rPr>
              <a:t> time in the night they told us to pack-up cam</a:t>
            </a:r>
            <a:r>
              <a:t>p, pack-up your tent which consisted of a </a:t>
            </a:r>
            <a:r>
              <a:rPr b="1" u="sng">
                <a:solidFill>
                  <a:srgbClr val="FFFB00"/>
                </a:solidFill>
              </a:rPr>
              <a:t>sail and 2 poles</a:t>
            </a:r>
            <a:r>
              <a:t> with some rope, and then set-up camp again</a:t>
            </a:r>
            <a:r>
              <a:rPr b="1" u="sng">
                <a:solidFill>
                  <a:srgbClr val="FFFB00"/>
                </a:solidFill>
              </a:rPr>
              <a:t> literally 200m down the road.</a:t>
            </a:r>
            <a:r>
              <a:t> And it </a:t>
            </a:r>
            <a:r>
              <a:rPr b="1" u="sng">
                <a:solidFill>
                  <a:srgbClr val="FFFB00"/>
                </a:solidFill>
              </a:rPr>
              <a:t>happened like 3 to 4 times</a:t>
            </a:r>
            <a:r>
              <a:t> that first few nights. It was tough, really tough.</a:t>
            </a:r>
          </a:p>
          <a:p>
            <a:pPr>
              <a:defRPr sz="2000"/>
            </a:pPr>
          </a:p>
          <a:p>
            <a:pPr>
              <a:defRPr sz="2000"/>
            </a:pPr>
            <a:r>
              <a:t>And I thought I wonder how </a:t>
            </a:r>
            <a:r>
              <a:rPr b="1" u="sng">
                <a:solidFill>
                  <a:srgbClr val="FFFB00"/>
                </a:solidFill>
              </a:rPr>
              <a:t>much suffering there is in a real war</a:t>
            </a:r>
            <a:r>
              <a:t>. Like in real combat. It’s life and death, you need to </a:t>
            </a:r>
            <a:r>
              <a:rPr b="1" u="sng">
                <a:solidFill>
                  <a:schemeClr val="accent6"/>
                </a:solidFill>
              </a:rPr>
              <a:t>be fit, able to sleep nothing</a:t>
            </a:r>
            <a:r>
              <a:t> for a few days. Able to</a:t>
            </a:r>
            <a:r>
              <a:rPr b="1" u="sng">
                <a:solidFill>
                  <a:schemeClr val="accent6"/>
                </a:solidFill>
              </a:rPr>
              <a:t> live without food for</a:t>
            </a:r>
            <a:r>
              <a:t> a few days and still be able to be emotionally and physically ready.</a:t>
            </a:r>
          </a:p>
          <a:p>
            <a:pPr>
              <a:defRPr sz="2000"/>
            </a:pPr>
            <a:r>
              <a:t>Their training should be similar or probably far worse than ours. It wouldn’t </a:t>
            </a:r>
            <a:r>
              <a:rPr b="1" u="sng">
                <a:solidFill>
                  <a:srgbClr val="FFFB00"/>
                </a:solidFill>
              </a:rPr>
              <a:t>help to lay on the beach with tons of food</a:t>
            </a:r>
            <a:r>
              <a:t> in preparation. </a:t>
            </a:r>
          </a:p>
          <a:p>
            <a:pPr>
              <a:defRPr sz="2000"/>
            </a:pPr>
          </a:p>
          <a:p>
            <a:pPr>
              <a:defRPr sz="2000"/>
            </a:pPr>
            <a:r>
              <a:t>And we see in the Bible, serving God </a:t>
            </a:r>
            <a:r>
              <a:rPr b="1" u="sng">
                <a:solidFill>
                  <a:srgbClr val="FFFB00"/>
                </a:solidFill>
              </a:rPr>
              <a:t>engages you in combat with the evil enemy,</a:t>
            </a:r>
            <a:r>
              <a:t> the devil, and that </a:t>
            </a:r>
            <a:r>
              <a:rPr b="1" u="sng">
                <a:solidFill>
                  <a:schemeClr val="accent6"/>
                </a:solidFill>
              </a:rPr>
              <a:t>God does not promise to keep you from all suffering</a:t>
            </a:r>
            <a:r>
              <a:t> in the battle. You must train yourself in godliness, and be ready and vivilant, Jesus sent out the disciples as </a:t>
            </a:r>
            <a:r>
              <a:rPr b="1" u="sng">
                <a:solidFill>
                  <a:schemeClr val="accent6"/>
                </a:solidFill>
              </a:rPr>
              <a:t>sheep among wolves, </a:t>
            </a:r>
            <a:r>
              <a:t>warning that </a:t>
            </a:r>
            <a:r>
              <a:rPr b="1" u="sng">
                <a:solidFill>
                  <a:srgbClr val="FFFB00"/>
                </a:solidFill>
              </a:rPr>
              <a:t>they would be persecuted</a:t>
            </a:r>
            <a:r>
              <a:t>, warning them of persucation.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defRPr sz="2100"/>
            </a:pPr>
            <a:r>
              <a:t>So before we believe</a:t>
            </a:r>
            <a:r>
              <a:rPr b="1" u="sng">
                <a:solidFill>
                  <a:srgbClr val="FFFB00"/>
                </a:solidFill>
              </a:rPr>
              <a:t> it’s great fun to serve the Lord</a:t>
            </a:r>
            <a:r>
              <a:t>, consider the cost. We’ve </a:t>
            </a:r>
            <a:r>
              <a:rPr b="1" u="sng">
                <a:solidFill>
                  <a:srgbClr val="FFFB00"/>
                </a:solidFill>
              </a:rPr>
              <a:t>been deployed by God</a:t>
            </a:r>
            <a:r>
              <a:t> to do this. There will be </a:t>
            </a:r>
            <a:r>
              <a:rPr b="1" u="sng">
                <a:solidFill>
                  <a:srgbClr val="FFFB00"/>
                </a:solidFill>
              </a:rPr>
              <a:t>attacks and set-backs.</a:t>
            </a:r>
          </a:p>
          <a:p>
            <a:pPr>
              <a:defRPr sz="2000"/>
            </a:pPr>
          </a:p>
          <a:p>
            <a:pPr>
              <a:defRPr sz="2000"/>
            </a:pPr>
            <a:r>
              <a:t>But in these verses after </a:t>
            </a:r>
            <a:r>
              <a:rPr b="1" u="sng">
                <a:solidFill>
                  <a:srgbClr val="FFFB00"/>
                </a:solidFill>
              </a:rPr>
              <a:t>Paul mentions his imprisonment,</a:t>
            </a:r>
            <a:r>
              <a:t> Pauls says that </a:t>
            </a:r>
            <a:r>
              <a:rPr b="1" u="sng">
                <a:solidFill>
                  <a:schemeClr val="accent6"/>
                </a:solidFill>
              </a:rPr>
              <a:t>Timothy must accept his share of suffering</a:t>
            </a:r>
            <a:r>
              <a:t> for the gospel. </a:t>
            </a:r>
          </a:p>
          <a:p>
            <a:pPr>
              <a:defRPr sz="2000"/>
            </a:pPr>
          </a:p>
          <a:p>
            <a:pPr>
              <a:defRPr sz="2000"/>
            </a:pPr>
            <a:r>
              <a:t>Paul saw his imprisonment as</a:t>
            </a:r>
            <a:r>
              <a:rPr b="1" u="sng">
                <a:solidFill>
                  <a:srgbClr val="FFFB00"/>
                </a:solidFill>
              </a:rPr>
              <a:t> under God’s sovereign control</a:t>
            </a:r>
            <a:r>
              <a:t>. The same with Jesus. He suffered under God’s sovereignty, part of God’s plan. </a:t>
            </a:r>
          </a:p>
          <a:p>
            <a:pPr>
              <a:defRPr sz="2000"/>
            </a:pPr>
          </a:p>
          <a:p>
            <a:pPr>
              <a:defRPr sz="2000"/>
            </a:pPr>
            <a:r>
              <a:t>Suffering is </a:t>
            </a:r>
            <a:r>
              <a:rPr b="1" u="sng">
                <a:solidFill>
                  <a:schemeClr val="accent6"/>
                </a:solidFill>
              </a:rPr>
              <a:t>not random but purposeful</a:t>
            </a:r>
            <a:r>
              <a:t>. It makes us </a:t>
            </a:r>
            <a:r>
              <a:rPr b="1" u="sng">
                <a:solidFill>
                  <a:schemeClr val="accent6"/>
                </a:solidFill>
              </a:rPr>
              <a:t>dependent on God and help us grow. </a:t>
            </a:r>
            <a:endParaRPr b="1" u="sng">
              <a:solidFill>
                <a:schemeClr val="accent6"/>
              </a:solidFill>
            </a:endParaRPr>
          </a:p>
          <a:p>
            <a:pPr>
              <a:defRPr sz="2000"/>
            </a:pPr>
            <a:r>
              <a:rPr b="1" u="sng">
                <a:solidFill>
                  <a:schemeClr val="accent6"/>
                </a:solidFill>
              </a:rPr>
              <a:t>Suffering grows us. Towards Holiness.</a:t>
            </a:r>
            <a:endParaRPr b="1" u="sng">
              <a:solidFill>
                <a:schemeClr val="accent6"/>
              </a:solidFill>
            </a:endParaRPr>
          </a:p>
          <a:p>
            <a:pPr>
              <a:defRPr sz="2000"/>
            </a:pPr>
            <a:endParaRPr b="1" u="sng">
              <a:solidFill>
                <a:schemeClr val="accent6"/>
              </a:solidFill>
            </a:endParaRPr>
          </a:p>
          <a:p>
            <a:pPr>
              <a:defRPr sz="2000"/>
            </a:pPr>
            <a:r>
              <a:rPr b="1" u="sng">
                <a:solidFill>
                  <a:schemeClr val="accent6"/>
                </a:solidFill>
              </a:rPr>
              <a:t>And often we’ll say, “okay then this was fun but I’m out! I don’t want to do this if it means all of this suffering and changes I need to make.”</a:t>
            </a:r>
            <a:endParaRPr b="1" u="sng">
              <a:solidFill>
                <a:schemeClr val="accent6"/>
              </a:solidFill>
            </a:endParaRPr>
          </a:p>
          <a:p>
            <a:pPr>
              <a:defRPr sz="2000"/>
            </a:pPr>
            <a:r>
              <a:rPr b="1" u="sng">
                <a:solidFill>
                  <a:schemeClr val="accent3"/>
                </a:solidFill>
              </a:rPr>
              <a:t>1 Tess 4 God says - This is the will of the Lord your sanctification.</a:t>
            </a:r>
            <a:endParaRPr b="1" u="sng">
              <a:solidFill>
                <a:schemeClr val="accent3"/>
              </a:solidFill>
            </a:endParaRPr>
          </a:p>
          <a:p>
            <a:pPr>
              <a:defRPr sz="2000"/>
            </a:pPr>
            <a:r>
              <a:rPr b="1" u="sng">
                <a:solidFill>
                  <a:schemeClr val="accent3"/>
                </a:solidFill>
              </a:rPr>
              <a:t>It is God’s will that we </a:t>
            </a:r>
            <a:r>
              <a:rPr b="1" u="sng">
                <a:solidFill>
                  <a:srgbClr val="FFFB00"/>
                </a:solidFill>
              </a:rPr>
              <a:t>strive towards holiness</a:t>
            </a:r>
            <a:r>
              <a:rPr b="1" u="sng">
                <a:solidFill>
                  <a:schemeClr val="accent3"/>
                </a:solidFill>
              </a:rPr>
              <a:t>. ‘He called us with a holy calling’.</a:t>
            </a:r>
            <a:endParaRPr b="1" u="sng">
              <a:solidFill>
                <a:schemeClr val="accent3"/>
              </a:solidFill>
            </a:endParaRPr>
          </a:p>
          <a:p>
            <a:pPr>
              <a:defRPr sz="2000"/>
            </a:pPr>
            <a:r>
              <a:rPr b="1" u="sng">
                <a:solidFill>
                  <a:schemeClr val="accent3"/>
                </a:solidFill>
              </a:rPr>
              <a:t>BUT wait,</a:t>
            </a:r>
            <a:r>
              <a:rPr b="1" u="sng">
                <a:solidFill>
                  <a:srgbClr val="FFFB00"/>
                </a:solidFill>
              </a:rPr>
              <a:t> its really worth it - You’ll inherit the kingdom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defRPr sz="2000"/>
            </a:pPr>
            <a:r>
              <a:t>Suffering in this world is </a:t>
            </a:r>
            <a:r>
              <a:rPr b="1" u="sng">
                <a:solidFill>
                  <a:srgbClr val="FFFB00"/>
                </a:solidFill>
              </a:rPr>
              <a:t>always the inevitable, cost for Godly living.</a:t>
            </a:r>
          </a:p>
          <a:p>
            <a:pPr>
              <a:defRPr sz="2000"/>
            </a:pPr>
            <a:r>
              <a:t>And </a:t>
            </a:r>
            <a:r>
              <a:rPr b="1" u="sng">
                <a:solidFill>
                  <a:srgbClr val="FFFB00"/>
                </a:solidFill>
              </a:rPr>
              <a:t>Our sufferings are not unique</a:t>
            </a:r>
            <a:r>
              <a:t> to us; they are </a:t>
            </a:r>
            <a:r>
              <a:rPr b="1" u="sng">
                <a:solidFill>
                  <a:srgbClr val="FFFB00"/>
                </a:solidFill>
              </a:rPr>
              <a:t>also experienced by Christians throughout the world</a:t>
            </a:r>
            <a:r>
              <a:t>—many times in a greater way than us.</a:t>
            </a:r>
          </a:p>
          <a:p>
            <a:pPr>
              <a:defRPr sz="2000"/>
            </a:pPr>
          </a:p>
          <a:p>
            <a:pPr>
              <a:defRPr sz="2000"/>
            </a:pPr>
            <a:r>
              <a:t>Have we been </a:t>
            </a:r>
            <a:r>
              <a:rPr b="1" u="sng">
                <a:solidFill>
                  <a:schemeClr val="accent6"/>
                </a:solidFill>
              </a:rPr>
              <a:t>rejected by friend</a:t>
            </a:r>
            <a:r>
              <a:t>s for the faith? </a:t>
            </a:r>
            <a:r>
              <a:rPr b="1" u="sng">
                <a:solidFill>
                  <a:srgbClr val="FFFB00"/>
                </a:solidFill>
              </a:rPr>
              <a:t>Have we lost family?</a:t>
            </a:r>
            <a:r>
              <a:t> Have</a:t>
            </a:r>
            <a:r>
              <a:rPr b="1" u="sng">
                <a:solidFill>
                  <a:srgbClr val="FFFB00"/>
                </a:solidFill>
              </a:rPr>
              <a:t> we been mocked? </a:t>
            </a:r>
            <a:r>
              <a:t>This is not uncommon. For many throughout the world, being a Christian means to be </a:t>
            </a:r>
            <a:r>
              <a:rPr b="1" u="sng">
                <a:solidFill>
                  <a:schemeClr val="accent6"/>
                </a:solidFill>
              </a:rPr>
              <a:t>skipped over for a promotion,</a:t>
            </a:r>
            <a:r>
              <a:t> to </a:t>
            </a:r>
            <a:r>
              <a:rPr b="1" u="sng">
                <a:solidFill>
                  <a:schemeClr val="accent6"/>
                </a:solidFill>
              </a:rPr>
              <a:t>lose a job,</a:t>
            </a:r>
            <a:r>
              <a:t> to have </a:t>
            </a:r>
            <a:r>
              <a:rPr b="1" u="sng">
                <a:solidFill>
                  <a:schemeClr val="accent6"/>
                </a:solidFill>
              </a:rPr>
              <a:t>one’s possessions taken</a:t>
            </a:r>
            <a:r>
              <a:t>, to</a:t>
            </a:r>
            <a:r>
              <a:rPr b="1" u="sng">
                <a:solidFill>
                  <a:schemeClr val="accent6"/>
                </a:solidFill>
              </a:rPr>
              <a:t> be imprisoned,</a:t>
            </a:r>
            <a:r>
              <a:t> </a:t>
            </a:r>
            <a:r>
              <a:rPr b="1" u="sng">
                <a:solidFill>
                  <a:srgbClr val="FFFB00"/>
                </a:solidFill>
              </a:rPr>
              <a:t>or even to </a:t>
            </a:r>
            <a:r>
              <a:rPr b="1" u="sng">
                <a:solidFill>
                  <a:schemeClr val="accent6"/>
                </a:solidFill>
              </a:rPr>
              <a:t>lose one’s life.</a:t>
            </a:r>
          </a:p>
          <a:p>
            <a:pPr>
              <a:defRPr sz="2000"/>
            </a:pPr>
          </a:p>
          <a:p>
            <a:pPr>
              <a:defRPr sz="2000"/>
            </a:pPr>
            <a:r>
              <a:t>Over </a:t>
            </a:r>
            <a:r>
              <a:rPr b="1" u="sng">
                <a:solidFill>
                  <a:srgbClr val="FFFB00"/>
                </a:solidFill>
              </a:rPr>
              <a:t>400 Christians die for the faith every day</a:t>
            </a:r>
            <a:r>
              <a:t>. This reality must encourage us to be faithful and willing to join in with their sufferings.</a:t>
            </a:r>
          </a:p>
          <a:p>
            <a:pPr>
              <a:defRPr sz="2000"/>
            </a:pPr>
          </a:p>
          <a:p>
            <a:pPr>
              <a:defRPr sz="2000"/>
            </a:pPr>
            <a:r>
              <a:rPr b="1" u="sng">
                <a:solidFill>
                  <a:schemeClr val="accent3"/>
                </a:solidFill>
              </a:rPr>
              <a:t>1 Corinthians 10:13 says,</a:t>
            </a:r>
            <a:endParaRPr b="1" u="sng">
              <a:solidFill>
                <a:schemeClr val="accent3"/>
              </a:solidFill>
            </a:endParaRPr>
          </a:p>
          <a:p>
            <a:pPr>
              <a:defRPr sz="2000"/>
            </a:pPr>
            <a:r>
              <a:rPr b="1" u="sng">
                <a:solidFill>
                  <a:schemeClr val="accent3"/>
                </a:solidFill>
              </a:rPr>
              <a:t>No trial has overtaken you that is not faced by others. And God is faithful: He will not let you be tried beyond what you are able to bear, but with the trial will also provide a way out so that you may be able to endure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2000"/>
            </a:pPr>
            <a:r>
              <a:rPr b="1" u="sng">
                <a:solidFill>
                  <a:schemeClr val="accent3"/>
                </a:solidFill>
              </a:rPr>
              <a:t>1 Peter 5:8–9 says,</a:t>
            </a:r>
            <a:endParaRPr b="1" u="sng">
              <a:solidFill>
                <a:schemeClr val="accent3"/>
              </a:solidFill>
            </a:endParaRPr>
          </a:p>
          <a:p>
            <a:pPr>
              <a:defRPr sz="2000"/>
            </a:pPr>
            <a:r>
              <a:rPr b="1" u="sng">
                <a:solidFill>
                  <a:schemeClr val="accent3"/>
                </a:solidFill>
              </a:rPr>
              <a:t>Be sober and alert. Your enemy the devil, like a roaring lion, is on the prowl looking for someone to devour. Resist him, strong in your faith, because you know that your brothers and sisters throughout the world are enduring the same kinds of suffering.</a:t>
            </a:r>
            <a:endParaRPr b="1" u="sng">
              <a:solidFill>
                <a:schemeClr val="accent3"/>
              </a:solidFill>
            </a:endParaRPr>
          </a:p>
          <a:p>
            <a:pPr>
              <a:defRPr sz="2000"/>
            </a:pPr>
            <a:endParaRPr b="1" u="sng">
              <a:solidFill>
                <a:schemeClr val="accent3"/>
              </a:solidFill>
            </a:endParaRPr>
          </a:p>
          <a:p>
            <a:pPr>
              <a:defRPr sz="2000"/>
            </a:pPr>
            <a:r>
              <a:t>Peter reasons that we should resist the devi</a:t>
            </a:r>
            <a:r>
              <a:rPr b="1" u="sng">
                <a:solidFill>
                  <a:srgbClr val="FFFB00"/>
                </a:solidFill>
              </a:rPr>
              <a:t>l “because” we know that other believers</a:t>
            </a:r>
            <a:r>
              <a:t> are going through the same sufferings. Remembering this should encourage us to suffer and not be ashamed.</a:t>
            </a:r>
            <a:endParaRPr b="1" u="sng">
              <a:solidFill>
                <a:srgbClr val="FFFB00"/>
              </a:solidFill>
            </a:endParaRPr>
          </a:p>
          <a:p>
            <a:pPr>
              <a:defRPr sz="2000"/>
            </a:pPr>
          </a:p>
          <a:p>
            <a:pPr>
              <a:defRPr sz="2000"/>
            </a:pPr>
            <a:r>
              <a:rPr b="1" u="sng">
                <a:solidFill>
                  <a:schemeClr val="accent3"/>
                </a:solidFill>
              </a:rPr>
              <a:t>Matt 5:11 - 11 “Blessed are you when others revile you and persecute you and utter all kinds of evil against you falsely on my account.  12 Rejoice and be glad, for your reward is great in heaven, for so they persecuted the prophets who were before you.</a:t>
            </a:r>
            <a:endParaRPr b="1" u="sng">
              <a:solidFill>
                <a:schemeClr val="accent3"/>
              </a:solidFill>
            </a:endParaRPr>
          </a:p>
          <a:p>
            <a:pPr>
              <a:defRPr sz="2000"/>
            </a:pPr>
            <a:endParaRPr b="1" u="sng">
              <a:solidFill>
                <a:schemeClr val="accent3"/>
              </a:solidFill>
            </a:endParaRPr>
          </a:p>
          <a:p>
            <a:pPr>
              <a:defRPr sz="2000"/>
            </a:pPr>
            <a:r>
              <a:rPr b="1" u="sng">
                <a:solidFill>
                  <a:srgbClr val="FFFB00"/>
                </a:solidFill>
              </a:rPr>
              <a:t>Not IF people insult you and persecute you, but WHEN. </a:t>
            </a:r>
            <a:r>
              <a:t>Paul is saying to Timothy, Stop being ashamed, you need to </a:t>
            </a:r>
            <a:r>
              <a:rPr b="1" u="sng">
                <a:solidFill>
                  <a:schemeClr val="accent6"/>
                </a:solidFill>
              </a:rPr>
              <a:t>stand strong and speak up.</a:t>
            </a:r>
            <a:r>
              <a:t> People need to know where you stand. </a:t>
            </a:r>
            <a:endParaRPr b="1" u="sng">
              <a:solidFill>
                <a:srgbClr val="FFFB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sz="2000"/>
            </a:pPr>
            <a:r>
              <a:rPr b="1" u="sng">
                <a:solidFill>
                  <a:schemeClr val="accent3"/>
                </a:solidFill>
              </a:rPr>
              <a:t>John 13:20 - Jesus in the UPPERROOM</a:t>
            </a:r>
            <a:endParaRPr b="1" u="sng">
              <a:solidFill>
                <a:schemeClr val="accent3"/>
              </a:solidFill>
            </a:endParaRPr>
          </a:p>
          <a:p>
            <a:pPr>
              <a:defRPr sz="2000"/>
            </a:pPr>
            <a:r>
              <a:rPr b="1" u="sng">
                <a:solidFill>
                  <a:schemeClr val="accent3"/>
                </a:solidFill>
              </a:rPr>
              <a:t>20 Truly, truly, I say to you, whoever receives the one I send receives me, and whoever receives me receives the one who sent me.”</a:t>
            </a:r>
            <a:endParaRPr b="1" u="sng">
              <a:solidFill>
                <a:schemeClr val="accent3"/>
              </a:solidFill>
            </a:endParaRPr>
          </a:p>
          <a:p>
            <a:pPr>
              <a:defRPr sz="2000"/>
            </a:pPr>
            <a:endParaRPr b="1" u="sng">
              <a:solidFill>
                <a:schemeClr val="accent3"/>
              </a:solidFill>
            </a:endParaRPr>
          </a:p>
          <a:p>
            <a:pPr>
              <a:defRPr sz="2000"/>
            </a:pPr>
            <a:r>
              <a:t>There is an</a:t>
            </a:r>
            <a:r>
              <a:rPr b="1" u="sng">
                <a:solidFill>
                  <a:srgbClr val="FFFB00"/>
                </a:solidFill>
              </a:rPr>
              <a:t> inseparable connection between Jesus and the father. </a:t>
            </a:r>
          </a:p>
          <a:p>
            <a:pPr>
              <a:defRPr sz="2000"/>
            </a:pPr>
            <a:r>
              <a:t>Jesus is saying if you </a:t>
            </a:r>
            <a:r>
              <a:rPr b="1" u="sng">
                <a:solidFill>
                  <a:srgbClr val="FFFB00"/>
                </a:solidFill>
              </a:rPr>
              <a:t>reject the testimony of me, you are rejecting the father as well,</a:t>
            </a:r>
            <a:r>
              <a:t> The one who sent me. </a:t>
            </a:r>
          </a:p>
          <a:p>
            <a:pPr>
              <a:defRPr sz="2000"/>
            </a:pPr>
            <a:endParaRPr b="1" u="sng">
              <a:solidFill>
                <a:srgbClr val="FFFB00"/>
              </a:solidFill>
            </a:endParaRPr>
          </a:p>
          <a:p>
            <a:pPr>
              <a:defRPr sz="2000"/>
            </a:pPr>
            <a:r>
              <a:t>If we bring the message of the gospel, people are </a:t>
            </a:r>
            <a:r>
              <a:rPr b="1" u="sng">
                <a:solidFill>
                  <a:srgbClr val="FFFB00"/>
                </a:solidFill>
              </a:rPr>
              <a:t>not rejecting us, they are rejecting the father. </a:t>
            </a:r>
          </a:p>
          <a:p>
            <a:pPr>
              <a:defRPr sz="2000"/>
            </a:pPr>
            <a:r>
              <a:t>And it may </a:t>
            </a:r>
            <a:r>
              <a:rPr b="1" u="sng">
                <a:solidFill>
                  <a:schemeClr val="accent6"/>
                </a:solidFill>
              </a:rPr>
              <a:t>feel like suffering to us, but it’s not about me</a:t>
            </a:r>
            <a:r>
              <a:t>. </a:t>
            </a:r>
            <a:r>
              <a:rPr b="1" u="sng">
                <a:solidFill>
                  <a:schemeClr val="accent5">
                    <a:lumOff val="11617"/>
                  </a:schemeClr>
                </a:solidFill>
              </a:rPr>
              <a:t>It’s about Jesus, it's about his kingdom and his glory.</a:t>
            </a:r>
            <a:endParaRPr b="1" u="sng">
              <a:solidFill>
                <a:schemeClr val="accent5">
                  <a:lumOff val="11617"/>
                </a:schemeClr>
              </a:solidFill>
            </a:endParaRPr>
          </a:p>
          <a:p>
            <a:pPr>
              <a:defRPr sz="2000"/>
            </a:pPr>
            <a:endParaRPr b="1" u="sng">
              <a:solidFill>
                <a:srgbClr val="FFFB00"/>
              </a:solidFill>
            </a:endParaRPr>
          </a:p>
          <a:p>
            <a:pPr>
              <a:defRPr sz="2000"/>
            </a:pPr>
            <a:r>
              <a:t>And as</a:t>
            </a:r>
            <a:r>
              <a:rPr b="1" u="sng">
                <a:solidFill>
                  <a:srgbClr val="FFFB00"/>
                </a:solidFill>
              </a:rPr>
              <a:t> Timothy, when we pull bac</a:t>
            </a:r>
            <a:r>
              <a:t>k, struggling to testify, </a:t>
            </a:r>
            <a:r>
              <a:rPr b="1" u="sng">
                <a:solidFill>
                  <a:srgbClr val="FFFB00"/>
                </a:solidFill>
              </a:rPr>
              <a:t>our spiritual life is not at a good place.</a:t>
            </a:r>
            <a:r>
              <a:t> When we are obedient, </a:t>
            </a:r>
            <a:r>
              <a:rPr b="1" u="sng">
                <a:solidFill>
                  <a:schemeClr val="accent6"/>
                </a:solidFill>
              </a:rPr>
              <a:t>spending time with the Lord, we are bold</a:t>
            </a:r>
            <a:r>
              <a:t> in our testimony. </a:t>
            </a:r>
            <a:endParaRPr b="1" u="sng">
              <a:solidFill>
                <a:srgbClr val="FFFB00"/>
              </a:solidFill>
            </a:endParaRPr>
          </a:p>
          <a:p>
            <a:pPr>
              <a:defRPr sz="2000"/>
            </a:pPr>
            <a:endParaRPr b="1" u="sng">
              <a:solidFill>
                <a:srgbClr val="FFFB00"/>
              </a:solidFill>
            </a:endParaRPr>
          </a:p>
          <a:p>
            <a:pPr>
              <a:defRPr sz="2000"/>
            </a:pPr>
            <a:r>
              <a:rPr b="1" u="sng">
                <a:solidFill>
                  <a:schemeClr val="accent5">
                    <a:lumOff val="11617"/>
                  </a:schemeClr>
                </a:solidFill>
              </a:rPr>
              <a:t>Q: How is it going with your spiritual life? Are you obedient?</a:t>
            </a:r>
            <a:endParaRPr b="1" u="sng">
              <a:solidFill>
                <a:schemeClr val="accent5">
                  <a:lumOff val="11617"/>
                </a:schemeClr>
              </a:solidFill>
            </a:endParaRPr>
          </a:p>
          <a:p>
            <a:pPr>
              <a:defRPr sz="2000"/>
            </a:pPr>
            <a:r>
              <a:rPr b="1" u="sng">
                <a:solidFill>
                  <a:schemeClr val="accent5">
                    <a:lumOff val="11617"/>
                  </a:schemeClr>
                </a:solidFill>
              </a:rPr>
              <a:t>When we remember the sovereignty of God, we are not afraid to be bold or to suffer for the gospel.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defRPr sz="2000"/>
            </a:pPr>
            <a:r>
              <a:t>Paul is reminding to </a:t>
            </a:r>
            <a:r>
              <a:rPr b="1" u="sng">
                <a:solidFill>
                  <a:srgbClr val="FFFB00"/>
                </a:solidFill>
              </a:rPr>
              <a:t>Timothy to remember Christ</a:t>
            </a:r>
            <a:r>
              <a:t>. Timothy probably didn’t forget Christ ,but started to live a life where he was so focused on the fear that </a:t>
            </a:r>
            <a:r>
              <a:rPr b="1" u="sng">
                <a:solidFill>
                  <a:schemeClr val="accent6"/>
                </a:solidFill>
              </a:rPr>
              <a:t>Christ did not influence his daily decisions.</a:t>
            </a:r>
          </a:p>
          <a:p>
            <a:pPr>
              <a:defRPr sz="2000"/>
            </a:pPr>
          </a:p>
          <a:p>
            <a:pPr>
              <a:defRPr sz="2000"/>
            </a:pPr>
            <a:r>
              <a:t>And often we, are </a:t>
            </a:r>
            <a:r>
              <a:rPr b="1" u="sng">
                <a:solidFill>
                  <a:srgbClr val="FFFB00"/>
                </a:solidFill>
              </a:rPr>
              <a:t>so consumed by life</a:t>
            </a:r>
            <a:r>
              <a:t>, by the </a:t>
            </a:r>
            <a:r>
              <a:rPr b="1" u="sng">
                <a:solidFill>
                  <a:srgbClr val="FFFB00"/>
                </a:solidFill>
              </a:rPr>
              <a:t>fear of rejection, fear of not being accepted</a:t>
            </a:r>
            <a:r>
              <a:t>, it even may be on behalf of our children. </a:t>
            </a:r>
            <a:r>
              <a:rPr b="1" u="sng">
                <a:solidFill>
                  <a:srgbClr val="FFFB00"/>
                </a:solidFill>
              </a:rPr>
              <a:t>My child may not get this or that team</a:t>
            </a:r>
            <a:r>
              <a:t> because of me sharing the gospel and maybe offending someone. </a:t>
            </a:r>
          </a:p>
          <a:p>
            <a:pPr>
              <a:defRPr sz="2000"/>
            </a:pPr>
          </a:p>
          <a:p>
            <a:pPr>
              <a:defRPr sz="2000"/>
            </a:pPr>
            <a:r>
              <a:t>And ASK yourself:</a:t>
            </a:r>
            <a:r>
              <a:rPr b="1" u="sng">
                <a:solidFill>
                  <a:srgbClr val="FFFB00"/>
                </a:solidFill>
              </a:rPr>
              <a:t> What is more valuable? </a:t>
            </a:r>
          </a:p>
          <a:p>
            <a:pPr>
              <a:defRPr sz="2000"/>
            </a:pPr>
            <a:r>
              <a:t>And guard your heart, make sure what you tell yourself is the truth because</a:t>
            </a:r>
            <a:r>
              <a:rPr b="1" u="sng">
                <a:solidFill>
                  <a:srgbClr val="FFFB00"/>
                </a:solidFill>
              </a:rPr>
              <a:t> it will reflect the way you live</a:t>
            </a:r>
            <a:r>
              <a:t>. It will reflect the way whether </a:t>
            </a:r>
            <a:r>
              <a:rPr b="1" u="sng">
                <a:solidFill>
                  <a:schemeClr val="accent6"/>
                </a:solidFill>
              </a:rPr>
              <a:t>you want God to make your life better</a:t>
            </a:r>
            <a:r>
              <a:t>, or whether </a:t>
            </a:r>
            <a:r>
              <a:rPr b="1" u="sng">
                <a:solidFill>
                  <a:schemeClr val="accent6"/>
                </a:solidFill>
              </a:rPr>
              <a:t>you are here on earth to worship</a:t>
            </a:r>
            <a:r>
              <a:t> and praise the God who saved you. The one who endured on the cross for your sin. The author of salvation. </a:t>
            </a:r>
          </a:p>
          <a:p>
            <a:pPr>
              <a:defRPr sz="2000"/>
            </a:pPr>
            <a:r>
              <a:t>It’s either </a:t>
            </a:r>
            <a:r>
              <a:rPr b="1" u="sng">
                <a:solidFill>
                  <a:schemeClr val="accent5">
                    <a:lumOff val="11617"/>
                  </a:schemeClr>
                </a:solidFill>
              </a:rPr>
              <a:t>choosing yourself or God.</a:t>
            </a:r>
            <a:r>
              <a:t> It’s either </a:t>
            </a:r>
            <a:r>
              <a:rPr b="1" u="sng">
                <a:solidFill>
                  <a:schemeClr val="accent5">
                    <a:lumOff val="11617"/>
                  </a:schemeClr>
                </a:solidFill>
              </a:rPr>
              <a:t>choosing eternal life, or your earthly lif</a:t>
            </a:r>
            <a:r>
              <a:t>e.</a:t>
            </a:r>
            <a:r>
              <a:rPr b="1" u="sng">
                <a:solidFill>
                  <a:srgbClr val="FFFB00"/>
                </a:solidFill>
              </a:rPr>
              <a:t> You can not have both. </a:t>
            </a:r>
            <a:r>
              <a:t>This earthly life will lead to destruction. (Younger son story)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rPr b="1" u="sng">
                <a:solidFill>
                  <a:srgbClr val="FFFB00"/>
                </a:solidFill>
              </a:rPr>
              <a:t>2 Prayer points:</a:t>
            </a:r>
            <a:endParaRPr b="1" u="sng">
              <a:solidFill>
                <a:srgbClr val="FFFB00"/>
              </a:solidFill>
            </a:endParaRPr>
          </a:p>
          <a:p>
            <a:pPr marL="267368" indent="-267368">
              <a:buSzPct val="100000"/>
              <a:buAutoNum type="arabicPeriod" startAt="1"/>
              <a:defRPr sz="2000"/>
            </a:pPr>
            <a:r>
              <a:rPr b="1" u="sng">
                <a:solidFill>
                  <a:srgbClr val="FFFB00"/>
                </a:solidFill>
              </a:rPr>
              <a:t>Willingness</a:t>
            </a:r>
            <a:endParaRPr b="1" u="sng">
              <a:solidFill>
                <a:srgbClr val="FFFB00"/>
              </a:solidFill>
            </a:endParaRPr>
          </a:p>
          <a:p>
            <a:pPr marL="267368" indent="-267368">
              <a:buSzPct val="100000"/>
              <a:buAutoNum type="arabicPeriod" startAt="1"/>
              <a:defRPr sz="2000"/>
            </a:pPr>
            <a:r>
              <a:rPr b="1" u="sng">
                <a:solidFill>
                  <a:srgbClr val="FFFB00"/>
                </a:solidFill>
              </a:rPr>
              <a:t>Boldness</a:t>
            </a:r>
          </a:p>
          <a:p>
            <a:pPr>
              <a:defRPr sz="2000"/>
            </a:pPr>
          </a:p>
          <a:p>
            <a:pPr>
              <a:defRPr sz="2000"/>
            </a:pPr>
            <a:r>
              <a:t>This should remind us of the eternal purpose that God has for you.</a:t>
            </a:r>
          </a:p>
          <a:p>
            <a:pPr>
              <a:defRPr sz="2000"/>
            </a:pPr>
            <a:r>
              <a:t>We need to be reminded that God</a:t>
            </a:r>
            <a:r>
              <a:rPr b="1" u="sng">
                <a:solidFill>
                  <a:srgbClr val="FFFB00"/>
                </a:solidFill>
              </a:rPr>
              <a:t> thought about you before you were born. </a:t>
            </a:r>
          </a:p>
          <a:p>
            <a:pPr>
              <a:defRPr sz="2000"/>
            </a:pPr>
          </a:p>
          <a:p>
            <a:pPr>
              <a:defRPr sz="2000"/>
            </a:pPr>
            <a:r>
              <a:t>Pray</a:t>
            </a:r>
          </a:p>
          <a:p>
            <a:pPr>
              <a:defRPr sz="2000"/>
            </a:pPr>
            <a:r>
              <a:t>May we be stirred with a new passion to testify about Jesus Christ. </a:t>
            </a:r>
          </a:p>
          <a:p>
            <a:pPr>
              <a:defRPr sz="2000"/>
            </a:pPr>
          </a:p>
          <a:p>
            <a:pPr>
              <a:defRPr sz="2000"/>
            </a:pPr>
            <a:r>
              <a:t>Help us to humble ourselves, to accept the rebuke. May your truth have your God intended purpose towards our hearts,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After an extensive tour of the United States, the well known German pastor and </a:t>
            </a:r>
            <a:r>
              <a:rPr b="1" u="sng">
                <a:solidFill>
                  <a:srgbClr val="FFFB00"/>
                </a:solidFill>
              </a:rPr>
              <a:t>theologian Helmut Thielicke </a:t>
            </a:r>
            <a:r>
              <a:t>was asked what he saw as the </a:t>
            </a:r>
            <a:r>
              <a:rPr b="1" u="sng">
                <a:solidFill>
                  <a:srgbClr val="FFFB00"/>
                </a:solidFill>
              </a:rPr>
              <a:t>greatest defect among American Christians</a:t>
            </a:r>
            <a:r>
              <a:t>. He replied, </a:t>
            </a:r>
            <a:r>
              <a:rPr b="1" u="sng">
                <a:solidFill>
                  <a:schemeClr val="accent5">
                    <a:lumOff val="11617"/>
                  </a:schemeClr>
                </a:solidFill>
              </a:rPr>
              <a:t>“They have an inadequate view of suffering”</a:t>
            </a:r>
          </a:p>
          <a:p>
            <a:pPr>
              <a:defRPr sz="1800"/>
            </a:pPr>
          </a:p>
          <a:p>
            <a:pPr>
              <a:defRPr sz="1800"/>
            </a:pPr>
            <a:r>
              <a:t>All of us have heard the conversation in church where we said,</a:t>
            </a:r>
            <a:r>
              <a:rPr b="1" u="sng">
                <a:solidFill>
                  <a:srgbClr val="FFFB00"/>
                </a:solidFill>
              </a:rPr>
              <a:t> with those with whom it goes financialy well, and have good jobs, the often feel that they don’t need God</a:t>
            </a:r>
            <a:r>
              <a:t>. Countries</a:t>
            </a:r>
            <a:r>
              <a:rPr b="1" u="sng">
                <a:solidFill>
                  <a:schemeClr val="accent5">
                    <a:lumOff val="11617"/>
                  </a:schemeClr>
                </a:solidFill>
              </a:rPr>
              <a:t> like Sweden are doing well, </a:t>
            </a:r>
            <a:r>
              <a:t>low unemployment rate, but also a small number of Christians. Almost like the rich young man Almost like the rich young man. Sometimes unintentionally, but </a:t>
            </a:r>
            <a:r>
              <a:rPr b="1" u="sng">
                <a:solidFill>
                  <a:schemeClr val="accent6"/>
                </a:solidFill>
              </a:rPr>
              <a:t>because it goes well </a:t>
            </a:r>
            <a:r>
              <a:t>they don’t feel the need </a:t>
            </a:r>
            <a:r>
              <a:rPr b="1" u="sng">
                <a:solidFill>
                  <a:schemeClr val="accent6"/>
                </a:solidFill>
              </a:rPr>
              <a:t>to change their lives.</a:t>
            </a:r>
            <a:r>
              <a:t> And because of this massive consumer mentality, the world moves we also get people asking “</a:t>
            </a:r>
            <a:r>
              <a:rPr b="1" u="sng">
                <a:solidFill>
                  <a:srgbClr val="FFFB00"/>
                </a:solidFill>
              </a:rPr>
              <a:t>Why should I go to church, What will I get out of it?</a:t>
            </a:r>
            <a:r>
              <a:t> This is of course the wrong way around, Jesus is not there to </a:t>
            </a:r>
            <a:r>
              <a:rPr b="1" u="sng">
                <a:solidFill>
                  <a:srgbClr val="FFFB00"/>
                </a:solidFill>
              </a:rPr>
              <a:t>make my life more prosperous</a:t>
            </a:r>
            <a:r>
              <a:t>. But this mindset in turn has then </a:t>
            </a:r>
            <a:r>
              <a:rPr b="1" u="sng">
                <a:solidFill>
                  <a:srgbClr val="FFFB00"/>
                </a:solidFill>
              </a:rPr>
              <a:t>forced a lot of churches and teachers to teach </a:t>
            </a:r>
            <a:r>
              <a:t>and tend to teach more of a </a:t>
            </a:r>
            <a:r>
              <a:rPr b="1" u="sng">
                <a:solidFill>
                  <a:schemeClr val="accent6"/>
                </a:solidFill>
              </a:rPr>
              <a:t>prosperity gospel saying:</a:t>
            </a:r>
            <a:endParaRPr b="1" u="sng">
              <a:solidFill>
                <a:schemeClr val="accent6"/>
              </a:solidFill>
            </a:endParaRPr>
          </a:p>
          <a:p>
            <a:pPr>
              <a:defRPr sz="1800"/>
            </a:pPr>
          </a:p>
          <a:p>
            <a:pPr>
              <a:defRPr sz="1800"/>
            </a:pPr>
            <a:r>
              <a:t>“Jesus came to </a:t>
            </a:r>
            <a:r>
              <a:rPr b="1" u="sng">
                <a:solidFill>
                  <a:srgbClr val="FFFB00"/>
                </a:solidFill>
              </a:rPr>
              <a:t>offer you abundant life. Trust in Him and He will give you peace, joy, and a truly happy life.</a:t>
            </a:r>
            <a:r>
              <a:t>” While all of those claims are</a:t>
            </a:r>
            <a:r>
              <a:rPr b="1" u="sng">
                <a:solidFill>
                  <a:schemeClr val="accent6"/>
                </a:solidFill>
              </a:rPr>
              <a:t> true if properly defined</a:t>
            </a:r>
            <a:r>
              <a:t>, what the</a:t>
            </a:r>
            <a:r>
              <a:rPr b="1" u="sng">
                <a:solidFill>
                  <a:schemeClr val="accent5">
                    <a:lumOff val="11617"/>
                  </a:schemeClr>
                </a:solidFill>
              </a:rPr>
              <a:t> salesman hasn’t told the customer</a:t>
            </a:r>
            <a:r>
              <a:t> is that</a:t>
            </a:r>
            <a:r>
              <a:rPr b="1" u="sng">
                <a:solidFill>
                  <a:schemeClr val="accent6"/>
                </a:solidFill>
              </a:rPr>
              <a:t> your problems may grow much worse</a:t>
            </a:r>
            <a:r>
              <a:t> after you have trusted in Christ.</a:t>
            </a:r>
          </a:p>
          <a:p>
            <a:pPr>
              <a:defRPr sz="1800"/>
            </a:pPr>
          </a:p>
          <a:p>
            <a:pPr>
              <a:defRPr sz="1800"/>
            </a:pPr>
            <a:r>
              <a:t>When we pitch Jesus as a better way to self-fulfillment, we’re promoting an </a:t>
            </a:r>
            <a:r>
              <a:rPr b="1" u="sng">
                <a:solidFill>
                  <a:srgbClr val="FFFB00"/>
                </a:solidFill>
              </a:rPr>
              <a:t>prosperity message that is not identical with the biblical </a:t>
            </a:r>
            <a:r>
              <a:t>gospel. A </a:t>
            </a:r>
            <a:r>
              <a:rPr b="1" u="sng">
                <a:solidFill>
                  <a:srgbClr val="FFFB00"/>
                </a:solidFill>
              </a:rPr>
              <a:t>muslim will probably be killed for changing to Christianity, or in china lose your job.</a:t>
            </a:r>
          </a:p>
          <a:p>
            <a:pPr>
              <a:defRPr sz="1800"/>
            </a:pPr>
          </a:p>
          <a:p>
            <a:pPr>
              <a:defRPr sz="1800"/>
            </a:pPr>
            <a:r>
              <a:t> In 2 Timothy 3:12, Paul says, </a:t>
            </a:r>
            <a:r>
              <a:rPr b="1" u="sng">
                <a:solidFill>
                  <a:schemeClr val="accent3"/>
                </a:solidFill>
              </a:rPr>
              <a:t>“Indeed, all who desire to live godly in Christ Jesus will be persecuted.”</a:t>
            </a:r>
            <a:endParaRPr b="1" u="sng">
              <a:solidFill>
                <a:schemeClr val="accent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1800"/>
            </a:pPr>
            <a:r>
              <a:t>And we see this with </a:t>
            </a:r>
            <a:r>
              <a:rPr b="1" u="sng">
                <a:solidFill>
                  <a:srgbClr val="FFFB00"/>
                </a:solidFill>
              </a:rPr>
              <a:t>missionaries leaving the ministry</a:t>
            </a:r>
            <a:r>
              <a:t>, and </a:t>
            </a:r>
            <a:r>
              <a:rPr b="1" u="sng">
                <a:solidFill>
                  <a:srgbClr val="FFFB00"/>
                </a:solidFill>
              </a:rPr>
              <a:t>pastors leaving the ministry </a:t>
            </a:r>
            <a:r>
              <a:t>because of</a:t>
            </a:r>
            <a:r>
              <a:rPr b="1" u="sng">
                <a:solidFill>
                  <a:schemeClr val="accent6"/>
                </a:solidFill>
              </a:rPr>
              <a:t> hardships and struggles. </a:t>
            </a:r>
            <a:r>
              <a:t>And definitely, there are challenging times for everyone of us but </a:t>
            </a:r>
            <a:r>
              <a:rPr b="1" u="sng">
                <a:solidFill>
                  <a:srgbClr val="FFFB00"/>
                </a:solidFill>
              </a:rPr>
              <a:t>We have an inadequate view of suffering</a:t>
            </a:r>
            <a:r>
              <a:t>. </a:t>
            </a:r>
          </a:p>
          <a:p>
            <a:pPr>
              <a:defRPr sz="1800"/>
            </a:pPr>
            <a:r>
              <a:t>We don’t really have an idea of how it looks like to be </a:t>
            </a:r>
            <a:r>
              <a:rPr b="1" u="sng">
                <a:solidFill>
                  <a:srgbClr val="FFFB00"/>
                </a:solidFill>
              </a:rPr>
              <a:t>persecuted for our faith. </a:t>
            </a:r>
          </a:p>
          <a:p>
            <a:pPr>
              <a:defRPr sz="1800"/>
            </a:pPr>
          </a:p>
          <a:p>
            <a:pPr>
              <a:defRPr sz="1800"/>
            </a:pPr>
            <a:r>
              <a:t>What it looks like to be truly challenged. </a:t>
            </a:r>
            <a:r>
              <a:rPr b="1" u="sng">
                <a:solidFill>
                  <a:srgbClr val="FFFB00"/>
                </a:solidFill>
              </a:rPr>
              <a:t>Financially, and emotionally</a:t>
            </a:r>
            <a:r>
              <a:t>, your</a:t>
            </a:r>
            <a:r>
              <a:rPr b="1" u="sng">
                <a:solidFill>
                  <a:srgbClr val="FFFB00"/>
                </a:solidFill>
              </a:rPr>
              <a:t> life at risk</a:t>
            </a:r>
            <a:r>
              <a:t>, and your </a:t>
            </a:r>
            <a:r>
              <a:rPr b="1" u="sng">
                <a:solidFill>
                  <a:srgbClr val="FFFB00"/>
                </a:solidFill>
              </a:rPr>
              <a:t>family is at risk</a:t>
            </a:r>
            <a:r>
              <a:t>. </a:t>
            </a:r>
          </a:p>
          <a:p>
            <a:pPr>
              <a:defRPr sz="1800"/>
            </a:pPr>
            <a:r>
              <a:t>People that can at any time come and </a:t>
            </a:r>
            <a:r>
              <a:rPr b="1" u="sng">
                <a:solidFill>
                  <a:srgbClr val="FFFB00"/>
                </a:solidFill>
              </a:rPr>
              <a:t>kill anyone of your household </a:t>
            </a:r>
            <a:r>
              <a:t>because of you sharing the gospel.</a:t>
            </a:r>
            <a:endParaRPr b="1" u="sng">
              <a:solidFill>
                <a:schemeClr val="accent3"/>
              </a:solidFill>
            </a:endParaRPr>
          </a:p>
          <a:p>
            <a:pPr>
              <a:defRPr sz="1800"/>
            </a:pPr>
            <a:endParaRPr b="1" u="sng">
              <a:solidFill>
                <a:schemeClr val="accent3"/>
              </a:solidFill>
            </a:endParaRPr>
          </a:p>
          <a:p>
            <a:pPr>
              <a:defRPr sz="1800"/>
            </a:pPr>
            <a:r>
              <a:rPr b="1" u="sng">
                <a:solidFill>
                  <a:schemeClr val="accent3"/>
                </a:solidFill>
              </a:rPr>
              <a:t>And I myself </a:t>
            </a:r>
            <a:r>
              <a:t>confess at the outset that I am</a:t>
            </a:r>
            <a:r>
              <a:rPr b="1" u="sng">
                <a:solidFill>
                  <a:srgbClr val="FFFB00"/>
                </a:solidFill>
              </a:rPr>
              <a:t> not qualified to preach on the subject</a:t>
            </a:r>
            <a:r>
              <a:t> of serving Christ through suffering. I have suffered </a:t>
            </a:r>
            <a:r>
              <a:rPr b="1" u="sng">
                <a:solidFill>
                  <a:srgbClr val="FFFB00"/>
                </a:solidFill>
              </a:rPr>
              <a:t>very little in my service</a:t>
            </a:r>
            <a:r>
              <a:t> for Christ. Sure, I’ve been hit with</a:t>
            </a:r>
            <a:r>
              <a:rPr b="1" u="sng">
                <a:solidFill>
                  <a:srgbClr val="FFFB00"/>
                </a:solidFill>
              </a:rPr>
              <a:t> criticism and verbal attacks</a:t>
            </a:r>
            <a:r>
              <a:t>. </a:t>
            </a:r>
          </a:p>
          <a:p>
            <a:pPr>
              <a:defRPr sz="1800"/>
            </a:pPr>
            <a:r>
              <a:t>I’ve had people slander me and accuse me falsely. </a:t>
            </a:r>
          </a:p>
          <a:p>
            <a:pPr>
              <a:defRPr sz="1800"/>
            </a:pPr>
            <a:r>
              <a:t>But other people suffer</a:t>
            </a:r>
            <a:r>
              <a:rPr b="1" u="sng">
                <a:solidFill>
                  <a:schemeClr val="accent6"/>
                </a:solidFill>
              </a:rPr>
              <a:t> beatings, imprisonment, rejection by their families, privation, and death because of Christ.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1900"/>
            </a:pPr>
            <a:r>
              <a:t>Vers 10 die Focus is always the gospel, becuase of Jesus we can</a:t>
            </a:r>
          </a:p>
          <a:p>
            <a:pPr>
              <a:defRPr sz="1900"/>
            </a:pPr>
            <a:r>
              <a:t>Intro na die teks. Vers 8 </a:t>
            </a:r>
          </a:p>
          <a:p>
            <a:pPr>
              <a:defRPr sz="1900"/>
            </a:pPr>
          </a:p>
          <a:p>
            <a:pPr>
              <a:defRPr sz="1900"/>
            </a:pPr>
            <a:r>
              <a:t>So the context, like we heard las</a:t>
            </a:r>
            <a:r>
              <a:rPr b="1" u="sng">
                <a:solidFill>
                  <a:schemeClr val="accent6"/>
                </a:solidFill>
              </a:rPr>
              <a:t>t week is a rebuke. </a:t>
            </a:r>
            <a:r>
              <a:t>Paul saying to Timothy, come on. Stand strong. </a:t>
            </a:r>
          </a:p>
          <a:p>
            <a:pPr>
              <a:defRPr sz="1900"/>
            </a:pPr>
            <a:endParaRPr b="1" u="sng">
              <a:solidFill>
                <a:srgbClr val="FFFB00"/>
              </a:solidFill>
            </a:endParaRPr>
          </a:p>
          <a:p>
            <a:pPr>
              <a:defRPr sz="1900"/>
            </a:pPr>
            <a:r>
              <a:t>We are in </a:t>
            </a:r>
            <a:r>
              <a:rPr b="1" u="sng">
                <a:solidFill>
                  <a:srgbClr val="FFFB00"/>
                </a:solidFill>
              </a:rPr>
              <a:t>world where people do not like to hear the gospel</a:t>
            </a:r>
            <a:r>
              <a:t>. It’s </a:t>
            </a:r>
            <a:r>
              <a:rPr b="1" u="sng">
                <a:solidFill>
                  <a:schemeClr val="accent6"/>
                </a:solidFill>
              </a:rPr>
              <a:t>unattractive to the mind</a:t>
            </a:r>
            <a:r>
              <a:t> that thinks like the world. The one whose mind is not r</a:t>
            </a:r>
            <a:r>
              <a:rPr b="1" u="sng">
                <a:solidFill>
                  <a:srgbClr val="FFFB00"/>
                </a:solidFill>
              </a:rPr>
              <a:t>enewed day by day the gospel may be offensive</a:t>
            </a:r>
            <a:r>
              <a:t>. </a:t>
            </a:r>
          </a:p>
          <a:p>
            <a:pPr>
              <a:defRPr sz="1900"/>
            </a:pPr>
            <a:r>
              <a:t>And often we hold back or withhold ourselves and we are </a:t>
            </a:r>
            <a:r>
              <a:rPr b="1" u="sng">
                <a:solidFill>
                  <a:srgbClr val="FFFB00"/>
                </a:solidFill>
              </a:rPr>
              <a:t>scared to share the gospel with true freedom</a:t>
            </a:r>
            <a:r>
              <a:t> to </a:t>
            </a:r>
            <a:r>
              <a:rPr b="1" u="sng">
                <a:solidFill>
                  <a:schemeClr val="accent6"/>
                </a:solidFill>
              </a:rPr>
              <a:t>remove the offense it may cause in your workplace, amongst your friends.</a:t>
            </a:r>
            <a:r>
              <a:t> </a:t>
            </a:r>
          </a:p>
          <a:p>
            <a:pPr>
              <a:defRPr sz="1900"/>
            </a:pPr>
            <a:r>
              <a:t>And sharing the gospel is not </a:t>
            </a:r>
            <a:r>
              <a:rPr b="1" u="sng">
                <a:solidFill>
                  <a:schemeClr val="accent5">
                    <a:lumOff val="11617"/>
                  </a:schemeClr>
                </a:solidFill>
              </a:rPr>
              <a:t>only telling them about Jesus but teaching them the ways </a:t>
            </a:r>
            <a:r>
              <a:t>of the Word of God, and how Jesus wants us to live our lifestyle. How </a:t>
            </a:r>
            <a:r>
              <a:rPr b="1" u="sng">
                <a:solidFill>
                  <a:srgbClr val="FFFB00"/>
                </a:solidFill>
              </a:rPr>
              <a:t>we apply the gospel in life.</a:t>
            </a:r>
          </a:p>
          <a:p>
            <a:pPr>
              <a:defRPr sz="1900"/>
            </a:pPr>
            <a:r>
              <a:t>Like Wiehan shared we often live for men, and not God. </a:t>
            </a:r>
          </a:p>
          <a:p>
            <a:pPr>
              <a:defRPr sz="1900"/>
            </a:pPr>
          </a:p>
          <a:p>
            <a:pPr>
              <a:defRPr sz="1900"/>
            </a:pPr>
            <a:r>
              <a:t>We too often </a:t>
            </a:r>
            <a:r>
              <a:rPr b="1" u="sng">
                <a:solidFill>
                  <a:srgbClr val="FFFB00"/>
                </a:solidFill>
              </a:rPr>
              <a:t>shy away from speaking to others about Christ</a:t>
            </a:r>
            <a:r>
              <a:t>, and we are </a:t>
            </a:r>
            <a:r>
              <a:rPr b="1" u="sng">
                <a:solidFill>
                  <a:schemeClr val="accent6"/>
                </a:solidFill>
              </a:rPr>
              <a:t>easily intimidated and thus say nothing</a:t>
            </a:r>
            <a:r>
              <a:t> and even conform. </a:t>
            </a:r>
            <a:r>
              <a:rPr b="1" u="sng">
                <a:solidFill>
                  <a:srgbClr val="FFFB00"/>
                </a:solidFill>
              </a:rPr>
              <a:t>This is a serious sin. </a:t>
            </a:r>
            <a:endParaRPr b="1" u="sng">
              <a:solidFill>
                <a:srgbClr val="FFFB00"/>
              </a:solidFill>
            </a:endParaRPr>
          </a:p>
          <a:p>
            <a:pPr>
              <a:defRPr sz="1900"/>
            </a:pPr>
            <a:r>
              <a:rPr b="1" u="sng">
                <a:solidFill>
                  <a:schemeClr val="accent5">
                    <a:lumOff val="11617"/>
                  </a:schemeClr>
                </a:solidFill>
              </a:rPr>
              <a:t>This is precisely the sin that Paul adresses in Timothy. </a:t>
            </a:r>
            <a:r>
              <a:t>Like I said, </a:t>
            </a:r>
          </a:p>
          <a:p>
            <a:pPr>
              <a:defRPr sz="1900"/>
            </a:pPr>
            <a:r>
              <a:t>Timothy is facing a ton of challenges, and this is </a:t>
            </a:r>
            <a:r>
              <a:rPr b="1" u="sng">
                <a:solidFill>
                  <a:srgbClr val="FFFB00"/>
                </a:solidFill>
              </a:rPr>
              <a:t>having the effect to rather not speak.</a:t>
            </a:r>
            <a:r>
              <a:t> He is becoming </a:t>
            </a:r>
            <a:r>
              <a:rPr b="1" u="sng">
                <a:solidFill>
                  <a:schemeClr val="accent6"/>
                </a:solidFill>
              </a:rPr>
              <a:t>faint-hearted</a:t>
            </a:r>
            <a:r>
              <a:t> and in his gospel witness. This is something each one of us can apply in our lives. We need to be more bold.</a:t>
            </a:r>
          </a:p>
          <a:p>
            <a:pPr>
              <a:defRPr sz="1800"/>
            </a:pPr>
          </a:p>
          <a:p>
            <a:pPr>
              <a:defRPr sz="18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b="1" sz="2100" u="sng">
                <a:solidFill>
                  <a:srgbClr val="FEE933"/>
                </a:solidFill>
              </a:defRPr>
            </a:pPr>
            <a:r>
              <a:t>Verse 8 is a very urgent warning. -</a:t>
            </a:r>
          </a:p>
          <a:p>
            <a:pPr>
              <a:defRPr b="1" sz="2100" u="sng">
                <a:solidFill>
                  <a:srgbClr val="FEE933"/>
                </a:solidFill>
              </a:defRPr>
            </a:pPr>
          </a:p>
          <a:p>
            <a:pPr>
              <a:defRPr sz="2100"/>
            </a:pPr>
            <a:r>
              <a:t>Do NOT be ashamed. If this is </a:t>
            </a:r>
            <a:r>
              <a:rPr b="1" u="sng">
                <a:solidFill>
                  <a:schemeClr val="accent6"/>
                </a:solidFill>
              </a:rPr>
              <a:t>true for Timothy, who is a pastor of the church of Ephesus</a:t>
            </a:r>
            <a:r>
              <a:t>, when he is wrestling to be more bold in his faith. </a:t>
            </a:r>
            <a:r>
              <a:rPr b="1" u="sng">
                <a:solidFill>
                  <a:srgbClr val="FFFB00"/>
                </a:solidFill>
              </a:rPr>
              <a:t>How much more is this true to us?</a:t>
            </a:r>
          </a:p>
          <a:p>
            <a:pPr>
              <a:defRPr sz="2100"/>
            </a:pPr>
          </a:p>
          <a:p>
            <a:pPr>
              <a:defRPr sz="2100"/>
            </a:pPr>
            <a:r>
              <a:t>Ashamed is to be</a:t>
            </a:r>
            <a:r>
              <a:rPr b="1" u="sng">
                <a:solidFill>
                  <a:schemeClr val="accent6"/>
                </a:solidFill>
              </a:rPr>
              <a:t> embarrassed of Christ</a:t>
            </a:r>
            <a:r>
              <a:t>, silent for Jesus. </a:t>
            </a:r>
          </a:p>
          <a:p>
            <a:pPr>
              <a:defRPr sz="2100"/>
            </a:pPr>
          </a:p>
          <a:p>
            <a:pPr>
              <a:defRPr sz="2100"/>
            </a:pPr>
            <a:r>
              <a:rPr b="1" u="sng">
                <a:solidFill>
                  <a:srgbClr val="FFFB00"/>
                </a:solidFill>
              </a:rPr>
              <a:t>Therefore</a:t>
            </a:r>
            <a:r>
              <a:t>, Referring back to verse 7. God has not given us a </a:t>
            </a:r>
            <a:r>
              <a:rPr b="1" u="sng">
                <a:solidFill>
                  <a:srgbClr val="FFFB00"/>
                </a:solidFill>
              </a:rPr>
              <a:t>spirit of fear or timidity.</a:t>
            </a:r>
            <a:r>
              <a:t> Timothy has become to </a:t>
            </a:r>
            <a:r>
              <a:rPr b="1" u="sng">
                <a:solidFill>
                  <a:schemeClr val="accent6"/>
                </a:solidFill>
              </a:rPr>
              <a:t>soft-spoken</a:t>
            </a:r>
            <a:r>
              <a:t>, he needs to be </a:t>
            </a:r>
            <a:r>
              <a:rPr b="1" u="sng">
                <a:solidFill>
                  <a:schemeClr val="accent6"/>
                </a:solidFill>
              </a:rPr>
              <a:t>bolder in sharing his faith</a:t>
            </a:r>
            <a:r>
              <a:t>. And Paul is saying do not be ashamed of the testimony of our Lord. The gospel of Jesus. </a:t>
            </a:r>
          </a:p>
          <a:p>
            <a:pPr>
              <a:defRPr sz="2100"/>
            </a:pPr>
          </a:p>
          <a:p>
            <a:pPr>
              <a:defRPr sz="2100"/>
            </a:pPr>
            <a:r>
              <a:t>Timothy was probably </a:t>
            </a:r>
            <a:r>
              <a:rPr b="1" u="sng">
                <a:solidFill>
                  <a:srgbClr val="FFFB00"/>
                </a:solidFill>
              </a:rPr>
              <a:t>toning down, because of his fear of persecution</a:t>
            </a:r>
            <a:r>
              <a:t>. </a:t>
            </a:r>
            <a:r>
              <a:rPr b="1" u="sng">
                <a:solidFill>
                  <a:schemeClr val="accent6"/>
                </a:solidFill>
              </a:rPr>
              <a:t>Avoiding certain conversations</a:t>
            </a:r>
            <a:r>
              <a:t> with certain people knowing that is will </a:t>
            </a:r>
            <a:r>
              <a:rPr b="1" u="sng">
                <a:solidFill>
                  <a:srgbClr val="FFFB00"/>
                </a:solidFill>
              </a:rPr>
              <a:t>cost him and endangering him.</a:t>
            </a:r>
          </a:p>
          <a:p>
            <a:pPr>
              <a:defRPr sz="21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b="1" sz="2100" u="sng">
                <a:solidFill>
                  <a:srgbClr val="FEE933"/>
                </a:solidFill>
              </a:defRPr>
            </a:pPr>
            <a:r>
              <a:t>Why would Timothy be scared or fearful?</a:t>
            </a:r>
          </a:p>
          <a:p>
            <a:pPr>
              <a:defRPr b="1" sz="2100" u="sng"/>
            </a:pPr>
          </a:p>
          <a:p>
            <a:pPr marL="280736" indent="-280736">
              <a:buSzPct val="100000"/>
              <a:buAutoNum type="arabicPeriod" startAt="1"/>
              <a:defRPr sz="2100"/>
            </a:pPr>
            <a:r>
              <a:t>We all want some</a:t>
            </a:r>
            <a:r>
              <a:rPr b="1" u="sng">
                <a:solidFill>
                  <a:schemeClr val="accent6"/>
                </a:solidFill>
              </a:rPr>
              <a:t> kind of affirmation and recognition of others</a:t>
            </a:r>
            <a:r>
              <a:t>. And we can be seen as foolish. And then because of a fear of rejection by men, we avoid. </a:t>
            </a:r>
          </a:p>
          <a:p>
            <a:pPr marL="280736" indent="-280736">
              <a:buSzPct val="100000"/>
              <a:buAutoNum type="arabicPeriod" startAt="1"/>
              <a:defRPr sz="2100"/>
            </a:pPr>
            <a:r>
              <a:t>Well, the</a:t>
            </a:r>
            <a:r>
              <a:rPr b="1" u="sng">
                <a:solidFill>
                  <a:srgbClr val="FFFB00"/>
                </a:solidFill>
              </a:rPr>
              <a:t> gospel is not always pleasant</a:t>
            </a:r>
            <a:r>
              <a:t> to hear for others. If we tell people you need to</a:t>
            </a:r>
            <a:r>
              <a:rPr b="1" u="sng">
                <a:solidFill>
                  <a:schemeClr val="accent6"/>
                </a:solidFill>
              </a:rPr>
              <a:t> lay yourself down and follow Jesus</a:t>
            </a:r>
            <a:r>
              <a:t>, and by the way that means </a:t>
            </a:r>
            <a:r>
              <a:rPr b="1" u="sng">
                <a:solidFill>
                  <a:srgbClr val="FFFB00"/>
                </a:solidFill>
              </a:rPr>
              <a:t>you have to change your lifestyle</a:t>
            </a:r>
            <a:r>
              <a:t> in not doing this, and you need to stop doing this etc.</a:t>
            </a:r>
            <a:r>
              <a:rPr b="1" u="sng">
                <a:solidFill>
                  <a:schemeClr val="accent5">
                    <a:lumOff val="11617"/>
                  </a:schemeClr>
                </a:solidFill>
              </a:rPr>
              <a:t> People will be asking are you crazy?</a:t>
            </a:r>
            <a:endParaRPr b="1" u="sng">
              <a:solidFill>
                <a:schemeClr val="accent5">
                  <a:lumOff val="11617"/>
                </a:schemeClr>
              </a:solidFill>
            </a:endParaRPr>
          </a:p>
          <a:p>
            <a:pPr>
              <a:defRPr sz="2100"/>
            </a:pPr>
            <a:endParaRPr b="1" u="sng">
              <a:solidFill>
                <a:srgbClr val="FFFB00"/>
              </a:solidFill>
            </a:endParaRPr>
          </a:p>
          <a:p>
            <a:pPr>
              <a:defRPr sz="2100">
                <a:solidFill>
                  <a:srgbClr val="FFFFFF"/>
                </a:solidFill>
              </a:defRPr>
            </a:pPr>
            <a:r>
              <a:t>And often then, we soften the gospel. And </a:t>
            </a:r>
            <a:r>
              <a:rPr b="1" u="sng">
                <a:solidFill>
                  <a:srgbClr val="FFFB00"/>
                </a:solidFill>
              </a:rPr>
              <a:t>people are okay with living a lukewarm Christianity.</a:t>
            </a:r>
            <a:r>
              <a:t> </a:t>
            </a:r>
          </a:p>
          <a:p>
            <a:pPr>
              <a:defRPr sz="2100">
                <a:solidFill>
                  <a:srgbClr val="FFFFFF"/>
                </a:solidFill>
              </a:defRPr>
            </a:pPr>
            <a:r>
              <a:t>We are scared to speak the truth. </a:t>
            </a:r>
          </a:p>
          <a:p>
            <a:pPr>
              <a:defRPr sz="2100">
                <a:solidFill>
                  <a:schemeClr val="accent3"/>
                </a:solidFill>
              </a:defRPr>
            </a:pPr>
            <a:endParaRPr>
              <a:solidFill>
                <a:srgbClr val="FFFFFF"/>
              </a:solidFill>
            </a:endParaRPr>
          </a:p>
          <a:p>
            <a:pPr>
              <a:defRPr sz="2100">
                <a:solidFill>
                  <a:schemeClr val="accent3"/>
                </a:solidFill>
              </a:defRPr>
            </a:pPr>
            <a:r>
              <a:rPr>
                <a:solidFill>
                  <a:srgbClr val="FFFFFF"/>
                </a:solidFill>
              </a:rPr>
              <a:t>Let us remember Jesus’s words:</a:t>
            </a:r>
          </a:p>
          <a:p>
            <a:pPr>
              <a:defRPr sz="2100">
                <a:solidFill>
                  <a:schemeClr val="accent3"/>
                </a:solidFill>
              </a:defRPr>
            </a:pPr>
            <a:r>
              <a:t>Matt 10:32-33 - 32 “Whoever acknowledges me before others, I will also acknowledge before my Father in heaven. 33 But whoever disowns me before others, I will disown before my Father in heaven.</a:t>
            </a: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100">
                <a:solidFill>
                  <a:srgbClr val="FFFFFF"/>
                </a:solidFill>
              </a:defRPr>
            </a:pPr>
            <a:r>
              <a:t>And with this, </a:t>
            </a:r>
            <a:r>
              <a:rPr b="1" u="sng">
                <a:solidFill>
                  <a:srgbClr val="FFFB00"/>
                </a:solidFill>
              </a:rPr>
              <a:t>SHAME gets in the way</a:t>
            </a:r>
            <a:r>
              <a:t> as well. Jesus warns us in Mark 8. </a:t>
            </a:r>
          </a:p>
          <a:p>
            <a:pPr>
              <a:defRPr sz="2100">
                <a:solidFill>
                  <a:schemeClr val="accent3"/>
                </a:solidFill>
              </a:defRPr>
            </a:pPr>
          </a:p>
          <a:p>
            <a:pPr>
              <a:defRPr sz="2100">
                <a:solidFill>
                  <a:schemeClr val="accent3"/>
                </a:solidFill>
              </a:defRPr>
            </a:pPr>
            <a:r>
              <a:t>Read:</a:t>
            </a:r>
          </a:p>
          <a:p>
            <a:pPr>
              <a:defRPr sz="2100">
                <a:solidFill>
                  <a:schemeClr val="accent3"/>
                </a:solidFill>
              </a:defRPr>
            </a:pPr>
            <a:r>
              <a:t>Mark 8:38: “For if anyone is ashamed of me and my words in this adulterous and sinful generation, the Son of Man will also be ashamed of him when he comes in the glory of his Father with the holy angels.”</a:t>
            </a:r>
          </a:p>
          <a:p>
            <a:pPr>
              <a:defRPr sz="2100">
                <a:solidFill>
                  <a:srgbClr val="FFFFFF"/>
                </a:solidFill>
              </a:defRPr>
            </a:pPr>
            <a:endParaRPr>
              <a:solidFill>
                <a:schemeClr val="accent3"/>
              </a:solidFill>
            </a:endParaRPr>
          </a:p>
          <a:p>
            <a:pPr>
              <a:defRPr sz="2100">
                <a:solidFill>
                  <a:srgbClr val="FFFFFF"/>
                </a:solidFill>
              </a:defRPr>
            </a:pPr>
            <a:r>
              <a:rPr b="1" u="sng">
                <a:solidFill>
                  <a:srgbClr val="FFFB00"/>
                </a:solidFill>
              </a:rPr>
              <a:t>To truly follow Christ, we must be unashamed of him and his teachings</a:t>
            </a:r>
            <a:r>
              <a:t>. For those who are ashamed, Christ will be ashamed of them at his coming. </a:t>
            </a:r>
          </a:p>
          <a:p>
            <a:pPr>
              <a:defRPr sz="2100">
                <a:solidFill>
                  <a:srgbClr val="FFFFFF"/>
                </a:solidFill>
              </a:defRPr>
            </a:pPr>
            <a:r>
              <a:t>Most likely this means that their </a:t>
            </a:r>
            <a:r>
              <a:rPr b="1" u="sng">
                <a:solidFill>
                  <a:schemeClr val="accent6"/>
                </a:solidFill>
              </a:rPr>
              <a:t>shame will prove their lack of true salvation.</a:t>
            </a:r>
            <a:endParaRPr b="1" u="sng">
              <a:solidFill>
                <a:schemeClr val="accent6"/>
              </a:solidFill>
            </a:endParaRPr>
          </a:p>
          <a:p>
            <a:pPr>
              <a:defRPr sz="2100">
                <a:solidFill>
                  <a:srgbClr val="FFFFFF"/>
                </a:solidFill>
              </a:defRPr>
            </a:pPr>
          </a:p>
          <a:p>
            <a:pPr>
              <a:defRPr sz="2100">
                <a:solidFill>
                  <a:schemeClr val="accent3">
                    <a:lumOff val="11470"/>
                  </a:schemeClr>
                </a:solidFill>
              </a:defRPr>
            </a:pPr>
            <a:r>
              <a:t>In Matthew 7:22-23, “22 On that day many will say to me, ‘Lord, Lord, did we not prophesy in your name, and cast out demons in your name, and do many mighty works in your name?’ 23 And then will I declare to them, ‘I never knew you; depart from me, you workers of lawlessness.’</a:t>
            </a:r>
            <a:endParaRPr>
              <a:solidFill>
                <a:srgbClr val="FFFFFF"/>
              </a:solidFill>
            </a:endParaRPr>
          </a:p>
          <a:p>
            <a:pPr>
              <a:defRPr sz="2100">
                <a:solidFill>
                  <a:srgbClr val="FFFFFF"/>
                </a:solidFill>
              </a:defRPr>
            </a:pPr>
          </a:p>
          <a:p>
            <a:pPr>
              <a:defRPr sz="2100">
                <a:solidFill>
                  <a:srgbClr val="FFFFFF"/>
                </a:solidFill>
              </a:defRPr>
            </a:pPr>
          </a:p>
          <a:p>
            <a:pPr>
              <a:defRPr sz="2100">
                <a:solidFill>
                  <a:srgbClr val="FFFFFF"/>
                </a:solidFill>
              </a:defRPr>
            </a:pPr>
            <a:endParaRPr>
              <a:solidFill>
                <a:schemeClr val="accent3"/>
              </a:solidFill>
            </a:endParaRPr>
          </a:p>
          <a:p>
            <a:pPr>
              <a:defRPr sz="2100">
                <a:solidFill>
                  <a:schemeClr val="accent3"/>
                </a:solidFill>
              </a:defRPr>
            </a:pP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Group"/>
          <p:cNvGrpSpPr/>
          <p:nvPr/>
        </p:nvGrpSpPr>
        <p:grpSpPr>
          <a:xfrm>
            <a:off x="-2" y="-9525"/>
            <a:ext cx="12192002" cy="6867525"/>
            <a:chOff x="0" y="0"/>
            <a:chExt cx="12192001" cy="6867525"/>
          </a:xfrm>
        </p:grpSpPr>
        <p:pic>
          <p:nvPicPr>
            <p:cNvPr id="9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9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Image Gallery"/>
          <p:cNvGrpSpPr/>
          <p:nvPr/>
        </p:nvGrpSpPr>
        <p:grpSpPr>
          <a:xfrm>
            <a:off x="-56968" y="-16253"/>
            <a:ext cx="12305937" cy="7476533"/>
            <a:chOff x="0" y="0"/>
            <a:chExt cx="12305936" cy="7476532"/>
          </a:xfrm>
        </p:grpSpPr>
        <p:pic>
          <p:nvPicPr>
            <p:cNvPr id="10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3" name="Is your goal to love God and people more?…"/>
          <p:cNvSpPr txBox="1"/>
          <p:nvPr/>
        </p:nvSpPr>
        <p:spPr>
          <a:xfrm>
            <a:off x="435430" y="1164454"/>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lvl1pPr>
          </a:lstStyle>
          <a:p>
            <a:pPr/>
            <a:r>
              <a:t>Rely on the Spirit within you</a:t>
            </a:r>
          </a:p>
        </p:txBody>
      </p:sp>
      <p:sp>
        <p:nvSpPr>
          <p:cNvPr id="104"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05"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1" name="Image Gallery"/>
          <p:cNvGrpSpPr/>
          <p:nvPr/>
        </p:nvGrpSpPr>
        <p:grpSpPr>
          <a:xfrm>
            <a:off x="-56968" y="-16253"/>
            <a:ext cx="12305937" cy="7476533"/>
            <a:chOff x="0" y="0"/>
            <a:chExt cx="12305936" cy="7476532"/>
          </a:xfrm>
        </p:grpSpPr>
        <p:pic>
          <p:nvPicPr>
            <p:cNvPr id="10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12"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
        <p:nvSpPr>
          <p:cNvPr id="113"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14" name="Is your goal to love God and people more?…"/>
          <p:cNvSpPr txBox="1"/>
          <p:nvPr/>
        </p:nvSpPr>
        <p:spPr>
          <a:xfrm>
            <a:off x="306161" y="3988368"/>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0" name="Image Gallery"/>
          <p:cNvGrpSpPr/>
          <p:nvPr/>
        </p:nvGrpSpPr>
        <p:grpSpPr>
          <a:xfrm>
            <a:off x="-56968" y="-16253"/>
            <a:ext cx="12305937" cy="7476533"/>
            <a:chOff x="0" y="0"/>
            <a:chExt cx="12305936" cy="7476532"/>
          </a:xfrm>
        </p:grpSpPr>
        <p:pic>
          <p:nvPicPr>
            <p:cNvPr id="11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21"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
        <p:nvSpPr>
          <p:cNvPr id="122"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23" name="Is your goal to love God and people more?…"/>
          <p:cNvSpPr txBox="1"/>
          <p:nvPr/>
        </p:nvSpPr>
        <p:spPr>
          <a:xfrm>
            <a:off x="306161" y="3988368"/>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9" name="Image Gallery"/>
          <p:cNvGrpSpPr/>
          <p:nvPr/>
        </p:nvGrpSpPr>
        <p:grpSpPr>
          <a:xfrm>
            <a:off x="-56968" y="-16253"/>
            <a:ext cx="12305937" cy="7476533"/>
            <a:chOff x="0" y="0"/>
            <a:chExt cx="12305936" cy="7476532"/>
          </a:xfrm>
        </p:grpSpPr>
        <p:pic>
          <p:nvPicPr>
            <p:cNvPr id="127"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28"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0"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
        <p:nvSpPr>
          <p:cNvPr id="131"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32" name="Is your goal to love God and people more?…"/>
          <p:cNvSpPr txBox="1"/>
          <p:nvPr/>
        </p:nvSpPr>
        <p:spPr>
          <a:xfrm>
            <a:off x="306161" y="3988368"/>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8" name="Image Gallery"/>
          <p:cNvGrpSpPr/>
          <p:nvPr/>
        </p:nvGrpSpPr>
        <p:grpSpPr>
          <a:xfrm>
            <a:off x="-56968" y="-16253"/>
            <a:ext cx="12305937" cy="7476533"/>
            <a:chOff x="0" y="0"/>
            <a:chExt cx="12305936" cy="7476532"/>
          </a:xfrm>
        </p:grpSpPr>
        <p:pic>
          <p:nvPicPr>
            <p:cNvPr id="13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3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9"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40"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
        <p:nvSpPr>
          <p:cNvPr id="141"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7" name="Image Gallery"/>
          <p:cNvGrpSpPr/>
          <p:nvPr/>
        </p:nvGrpSpPr>
        <p:grpSpPr>
          <a:xfrm>
            <a:off x="-56968" y="-16253"/>
            <a:ext cx="12305937" cy="7476533"/>
            <a:chOff x="0" y="0"/>
            <a:chExt cx="12305936" cy="7476532"/>
          </a:xfrm>
        </p:grpSpPr>
        <p:pic>
          <p:nvPicPr>
            <p:cNvPr id="145"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46"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48"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49"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
        <p:nvSpPr>
          <p:cNvPr id="150"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Image Gallery"/>
          <p:cNvGrpSpPr/>
          <p:nvPr/>
        </p:nvGrpSpPr>
        <p:grpSpPr>
          <a:xfrm>
            <a:off x="-56968" y="-16253"/>
            <a:ext cx="12305937" cy="7476533"/>
            <a:chOff x="0" y="0"/>
            <a:chExt cx="12305936" cy="7476532"/>
          </a:xfrm>
        </p:grpSpPr>
        <p:pic>
          <p:nvPicPr>
            <p:cNvPr id="15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5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57"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158"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a:t>
            </a:r>
          </a:p>
        </p:txBody>
      </p:sp>
      <p:sp>
        <p:nvSpPr>
          <p:cNvPr id="159"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Rely on the Spirit within you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We must accept suffering as from the Lord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Image Gallery"/>
          <p:cNvGrpSpPr/>
          <p:nvPr/>
        </p:nvGrpSpPr>
        <p:grpSpPr>
          <a:xfrm>
            <a:off x="-56968" y="-16253"/>
            <a:ext cx="12305937" cy="7476533"/>
            <a:chOff x="0" y="0"/>
            <a:chExt cx="12305936" cy="7476532"/>
          </a:xfrm>
        </p:grpSpPr>
        <p:pic>
          <p:nvPicPr>
            <p:cNvPr id="163"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64"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66"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167" name="Is your goal to love God and people more?…"/>
          <p:cNvSpPr txBox="1"/>
          <p:nvPr/>
        </p:nvSpPr>
        <p:spPr>
          <a:xfrm>
            <a:off x="882131" y="1429753"/>
            <a:ext cx="10427738"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a willingness, to suffer for the Lord when needed</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Boldness to proclaim the Word of 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32"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3288" y="-1"/>
            <a:ext cx="13107200" cy="8013249"/>
            <a:chOff x="0" y="0"/>
            <a:chExt cx="13107199" cy="8013247"/>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9"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40"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263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
        <p:nvSpPr>
          <p:cNvPr id="5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3288" y="-1"/>
            <a:ext cx="13107200" cy="8013249"/>
            <a:chOff x="0" y="0"/>
            <a:chExt cx="13107199" cy="8013247"/>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6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6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6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2" y="-9525"/>
            <a:ext cx="12192002" cy="6867525"/>
            <a:chOff x="0" y="0"/>
            <a:chExt cx="12192001"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7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2" y="-9525"/>
            <a:ext cx="12192002" cy="6867525"/>
            <a:chOff x="0" y="0"/>
            <a:chExt cx="12192001"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8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2" y="-9525"/>
            <a:ext cx="12192002" cy="6867525"/>
            <a:chOff x="0" y="0"/>
            <a:chExt cx="12192001"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8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