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r>
              <a:t>Advertensies - Ons is geleer ons het nie genoeg. Jy het HIERDIE nodig vir GELUK.  </a:t>
            </a:r>
          </a:p>
          <a:p>
            <a:pPr>
              <a:defRPr sz="1800"/>
            </a:pPr>
            <a:r>
              <a:t>Ons het in verlede week se preek gehoor en in </a:t>
            </a:r>
            <a:r>
              <a:rPr b="1" u="sng">
                <a:solidFill>
                  <a:srgbClr val="FFFB00"/>
                </a:solidFill>
              </a:rPr>
              <a:t>vers 5 gelees dat Paulus hierdie dwaalleraars aangespreek het</a:t>
            </a:r>
            <a:r>
              <a:t>. Om hulle valse oortuigings van </a:t>
            </a:r>
            <a:r>
              <a:rPr b="1" u="sng">
                <a:solidFill>
                  <a:schemeClr val="accent6"/>
                </a:solidFill>
              </a:rPr>
              <a:t>goddelikheid aan die kaak te stel wat lei tot aardse gewin - Voorspoed Evangelie</a:t>
            </a:r>
            <a:endParaRPr b="1" u="sng">
              <a:solidFill>
                <a:schemeClr val="accent6"/>
              </a:solidFill>
            </a:endParaRPr>
          </a:p>
          <a:p>
            <a:pPr>
              <a:defRPr sz="1800"/>
            </a:pPr>
            <a:r>
              <a:t>. </a:t>
            </a:r>
          </a:p>
          <a:p>
            <a:pPr>
              <a:defRPr sz="1800"/>
            </a:pPr>
            <a:r>
              <a:t>In 'n sekere sin dat wanneer ons meer </a:t>
            </a:r>
            <a:r>
              <a:rPr b="1" u="sng">
                <a:solidFill>
                  <a:srgbClr val="FFFB00"/>
                </a:solidFill>
              </a:rPr>
              <a:t>godvresend is ons meer aardse besittings sal hê</a:t>
            </a:r>
            <a:r>
              <a:t> wat volgens die Bybel onsin is. Paulus gaan dan voort in hierdie stuk skrif en sê </a:t>
            </a:r>
            <a:r>
              <a:rPr b="1" sz="1900" u="sng">
                <a:solidFill>
                  <a:schemeClr val="accent5">
                    <a:lumOff val="11617"/>
                  </a:schemeClr>
                </a:solidFill>
              </a:rPr>
              <a:t>Daar is een of ander verband tussen wins en godsaligheid en dit is wanneer godsaligheid met vergenoegdheid gepaard gaan. </a:t>
            </a:r>
            <a:endParaRPr b="1" sz="1900" u="sng">
              <a:solidFill>
                <a:schemeClr val="accent5">
                  <a:lumOff val="11617"/>
                </a:schemeClr>
              </a:solidFill>
            </a:endParaRPr>
          </a:p>
          <a:p>
            <a:pPr>
              <a:defRPr sz="1800"/>
            </a:pPr>
            <a:r>
              <a:t>Jy het nie </a:t>
            </a:r>
            <a:r>
              <a:rPr b="1" u="sng">
                <a:solidFill>
                  <a:srgbClr val="FFFB00"/>
                </a:solidFill>
              </a:rPr>
              <a:t>tevredenheid buiten goddelikheid nie en jy het nie goddelikheid buite tevredenheid</a:t>
            </a:r>
            <a:r>
              <a:t> nie. Hulle gaan saam.</a:t>
            </a:r>
          </a:p>
          <a:p>
            <a:pPr>
              <a:defRPr sz="1800"/>
            </a:pPr>
          </a:p>
          <a:p>
            <a:pPr>
              <a:defRPr sz="1800"/>
            </a:pPr>
            <a:r>
              <a:t>Tevredenheid is 'n </a:t>
            </a:r>
            <a:r>
              <a:rPr b="1" u="sng">
                <a:solidFill>
                  <a:srgbClr val="FFFB00"/>
                </a:solidFill>
              </a:rPr>
              <a:t>gevoel van bevrediging wat ontstaan ​​wanneer ons tevrede is met wat ons het</a:t>
            </a:r>
            <a:r>
              <a:t>, of wanneer ons </a:t>
            </a:r>
            <a:r>
              <a:rPr b="1" u="sng">
                <a:solidFill>
                  <a:schemeClr val="accent6"/>
                </a:solidFill>
              </a:rPr>
              <a:t>niks meer begeer as wat ons nie het</a:t>
            </a:r>
            <a:r>
              <a:t> nie. </a:t>
            </a:r>
          </a:p>
          <a:p>
            <a:pPr>
              <a:defRPr sz="1800"/>
            </a:pPr>
          </a:p>
          <a:p>
            <a:pPr>
              <a:defRPr sz="1800"/>
            </a:pPr>
            <a:r>
              <a:t>Die geheim van tevredenheid lê nie daarin om </a:t>
            </a:r>
            <a:r>
              <a:rPr b="1" u="sng">
                <a:solidFill>
                  <a:srgbClr val="FFFB00"/>
                </a:solidFill>
              </a:rPr>
              <a:t>by ons besittings by te voeg</a:t>
            </a:r>
            <a:r>
              <a:t> nie, maar e</a:t>
            </a:r>
            <a:r>
              <a:rPr b="1" u="sng">
                <a:solidFill>
                  <a:schemeClr val="accent6"/>
                </a:solidFill>
              </a:rPr>
              <a:t>intlik weg te neem van my begeertes.</a:t>
            </a:r>
            <a:endParaRPr b="1" u="sng">
              <a:solidFill>
                <a:schemeClr val="accent6"/>
              </a:solidFill>
            </a:endParaRPr>
          </a:p>
          <a:p>
            <a:pPr>
              <a:defRPr sz="1800"/>
            </a:pPr>
            <a:r>
              <a:rPr b="1" u="sng">
                <a:solidFill>
                  <a:srgbClr val="FFFB00"/>
                </a:solidFill>
              </a:rPr>
              <a:t>Die resultate van ontevredenheid in die lewe is baie baie vernietigend </a:t>
            </a:r>
            <a:r>
              <a:t>vir ons geestelike en ewige lewens.</a:t>
            </a:r>
          </a:p>
          <a:p>
            <a:pPr>
              <a:defRPr sz="1800"/>
            </a:pPr>
          </a:p>
          <a:p>
            <a:pPr>
              <a:defRPr sz="1800"/>
            </a:pPr>
            <a:r>
              <a:t>A few weeks ago, Wiehan spoke about the widows. Caring for the widows and He also spoke about when we have </a:t>
            </a:r>
            <a:r>
              <a:rPr b="1" u="sng">
                <a:solidFill>
                  <a:srgbClr val="FFFB00"/>
                </a:solidFill>
              </a:rPr>
              <a:t>more than food and clothing we are actually rich. </a:t>
            </a:r>
            <a:endParaRPr b="1" u="sng">
              <a:solidFill>
                <a:srgbClr val="FFFB00"/>
              </a:solidFill>
            </a:endParaRPr>
          </a:p>
          <a:p>
            <a:pPr>
              <a:defRPr sz="1800"/>
            </a:pPr>
          </a:p>
          <a:p>
            <a:pPr>
              <a:defRPr sz="18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Shape 43"/>
          <p:cNvSpPr/>
          <p:nvPr>
            <p:ph type="sldImg"/>
          </p:nvPr>
        </p:nvSpPr>
        <p:spPr>
          <a:prstGeom prst="rect">
            <a:avLst/>
          </a:prstGeom>
        </p:spPr>
        <p:txBody>
          <a:bodyPr/>
          <a:lstStyle/>
          <a:p>
            <a:pPr/>
          </a:p>
        </p:txBody>
      </p:sp>
      <p:sp>
        <p:nvSpPr>
          <p:cNvPr id="44" name="Shape 44"/>
          <p:cNvSpPr/>
          <p:nvPr>
            <p:ph type="body" sz="quarter" idx="1"/>
          </p:nvPr>
        </p:nvSpPr>
        <p:spPr>
          <a:prstGeom prst="rect">
            <a:avLst/>
          </a:prstGeom>
        </p:spPr>
        <p:txBody>
          <a:bodyPr/>
          <a:lstStyle/>
          <a:p>
            <a:pPr>
              <a:defRPr sz="2000"/>
            </a:pPr>
            <a:r>
              <a:rPr b="1" u="sng">
                <a:solidFill>
                  <a:srgbClr val="FFFB00"/>
                </a:solidFill>
              </a:rPr>
              <a:t>Guard</a:t>
            </a:r>
          </a:p>
          <a:p>
            <a:pPr>
              <a:defRPr sz="2000"/>
            </a:pPr>
            <a:r>
              <a:t>1. Love is not abolishing law. </a:t>
            </a:r>
          </a:p>
          <a:p>
            <a:pPr>
              <a:defRPr sz="2000"/>
            </a:pPr>
            <a:r>
              <a:t>As we avoid legalism, be careful to not fall into lawlessness but rather love is the correct use of the law. The law is there to diagnose to see where we should change our lives. </a:t>
            </a:r>
          </a:p>
          <a:p>
            <a:pPr>
              <a:defRPr sz="2000"/>
            </a:pPr>
          </a:p>
          <a:p>
            <a:pPr>
              <a:defRPr sz="2000"/>
            </a:pPr>
            <a:r>
              <a:t>2. Guard the good conscience, avoid justification. Often we neglect to guard our conscience, we are quick to justify our wrong acts and chase after fleshly desires. Let’s guard the good conscience and trutst the Holy Spirit to guide us. </a:t>
            </a:r>
          </a:p>
          <a:p>
            <a:pPr>
              <a:defRPr sz="2000"/>
            </a:pPr>
          </a:p>
          <a:p>
            <a:pPr>
              <a:defRPr sz="2000"/>
            </a:pPr>
            <a:r>
              <a:rPr b="1" u="sng">
                <a:solidFill>
                  <a:srgbClr val="FFFB00"/>
                </a:solidFill>
              </a:rPr>
              <a:t>Avoid</a:t>
            </a:r>
          </a:p>
          <a:p>
            <a:pPr>
              <a:defRPr sz="2000"/>
            </a:pPr>
            <a:r>
              <a:t>3. Avoid false doctrines. Always stay close to the text. Let’s love God’s word more. Allow the word of God to change you, rather than us trying to change what the word of God says.</a:t>
            </a:r>
          </a:p>
          <a:p>
            <a:pPr>
              <a:defRPr sz="2000"/>
            </a:pPr>
          </a:p>
          <a:p>
            <a:pPr>
              <a:defRPr sz="2000"/>
            </a:pPr>
            <a:r>
              <a:t>1 Tim 1:15 - 15 Here is a trustworthy saying that deserves full acceptance: Christ Jesus came into the world to save sinners—of whom I am the worst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defRPr sz="2000"/>
            </a:pPr>
            <a:r>
              <a:rPr b="1" u="sng">
                <a:solidFill>
                  <a:srgbClr val="FFFB00"/>
                </a:solidFill>
              </a:rPr>
              <a:t>Guard</a:t>
            </a:r>
          </a:p>
          <a:p>
            <a:pPr>
              <a:defRPr sz="2000"/>
            </a:pPr>
            <a:r>
              <a:t>Guard your prayer life inward and outward. Pray for yourself, your family and those around you. Ask the Lord to guide you and in your prayer life, but keep on praying.</a:t>
            </a:r>
          </a:p>
          <a:p>
            <a:pPr>
              <a:defRPr sz="2000"/>
            </a:pPr>
          </a:p>
          <a:p>
            <a:pPr>
              <a:defRPr sz="2000"/>
            </a:pPr>
            <a:r>
              <a:rPr b="1" u="sng">
                <a:solidFill>
                  <a:srgbClr val="FFFB00"/>
                </a:solidFill>
              </a:rPr>
              <a:t>Avoid</a:t>
            </a:r>
          </a:p>
          <a:p>
            <a:pPr>
              <a:defRPr sz="2000"/>
            </a:pPr>
            <a:r>
              <a:t>1. Men - Let’s Not be the worlds definition of harsh, quarreling men, but rather men taking responsibiltity and lovingly lead our wives and others</a:t>
            </a:r>
          </a:p>
          <a:p>
            <a:pPr>
              <a:defRPr sz="2000"/>
            </a:pPr>
            <a:r>
              <a:t>Woman - Be modest, and show a life of self-control. Do not spend all your time and effort on all things of outer beauty, but rather guard inner character.</a:t>
            </a:r>
          </a:p>
          <a:p>
            <a:pPr>
              <a:defRPr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2000"/>
            </a:pPr>
            <a:r>
              <a:rPr b="1" u="sng">
                <a:solidFill>
                  <a:srgbClr val="FFFB00"/>
                </a:solidFill>
              </a:rPr>
              <a:t>Guard</a:t>
            </a:r>
          </a:p>
          <a:p>
            <a:pPr>
              <a:defRPr sz="2000"/>
            </a:pPr>
            <a:r>
              <a:t>1. Guard the application and proclamation of the gospel. We need to proclaim and apply the gospel. If it does not change the way we live and if you do not proclaim it to others, you don’t truly believe the gospel.</a:t>
            </a:r>
          </a:p>
          <a:p>
            <a:pPr>
              <a:defRPr sz="2000"/>
            </a:pPr>
          </a:p>
          <a:p>
            <a:pPr>
              <a:defRPr sz="2000"/>
            </a:pPr>
            <a:r>
              <a:t>Do you truly believe in the work of Jesus? Maybe you lack in applying or proclaiming the gospel? Ask the Lord to help you to grow and to help you believe in the work of Jesus. We forget His goodness so often.</a:t>
            </a:r>
          </a:p>
          <a:p>
            <a:pPr>
              <a:defRPr sz="2000"/>
            </a:pPr>
          </a:p>
          <a:p>
            <a:pPr>
              <a:defRPr sz="2000"/>
            </a:pPr>
            <a:r>
              <a:rPr b="1" u="sng">
                <a:solidFill>
                  <a:srgbClr val="FFFB00"/>
                </a:solidFill>
              </a:rPr>
              <a:t>Avoid</a:t>
            </a:r>
            <a:endParaRPr b="1" u="sng">
              <a:solidFill>
                <a:srgbClr val="FFFB00"/>
              </a:solidFill>
            </a:endParaRPr>
          </a:p>
          <a:p>
            <a:pPr>
              <a:defRPr sz="2000"/>
            </a:pPr>
            <a:r>
              <a:t>If you know someoene that has the character without the skills that person will grow, becuase they have the willingness.</a:t>
            </a:r>
          </a:p>
          <a:p>
            <a:pPr>
              <a:defRPr sz="2000"/>
            </a:pPr>
            <a:r>
              <a:t>But if you have someone that has the competence but lacks willingness that person will not love others well.</a:t>
            </a:r>
          </a:p>
          <a:p>
            <a:pPr>
              <a:defRPr sz="2000"/>
            </a:pPr>
            <a:r>
              <a:t>We need to ask ourselves, do I want to grow in my faith? Am I willing to grow?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defRPr sz="2000"/>
            </a:pPr>
            <a:r>
              <a:rPr b="1" u="sng">
                <a:solidFill>
                  <a:srgbClr val="FFFB00"/>
                </a:solidFill>
              </a:rPr>
              <a:t>Guard</a:t>
            </a:r>
          </a:p>
          <a:p>
            <a:pPr>
              <a:defRPr sz="2000"/>
            </a:pPr>
            <a:r>
              <a:t>1. The understanding that everything is from God, and everything we enjoy is from God. Use it for God and woth the people of God.</a:t>
            </a:r>
          </a:p>
          <a:p>
            <a:pPr>
              <a:defRPr sz="2000"/>
            </a:pPr>
          </a:p>
          <a:p>
            <a:pPr>
              <a:defRPr sz="2000"/>
            </a:pPr>
            <a:r>
              <a:t>2. We need to be growing in maturity in Christ, we do not grow by obtaining some new type of knowlegde or revelation, but rather we grow by explaining and proclaiming the gospel to others and training and discipling others to also do it. </a:t>
            </a:r>
          </a:p>
          <a:p>
            <a:pPr>
              <a:defRPr sz="2000"/>
            </a:pPr>
          </a:p>
          <a:p>
            <a:pPr>
              <a:defRPr sz="2000"/>
            </a:pPr>
            <a:r>
              <a:t>3. Guard against neglecting or abusing the gifts, this is not what God wants, but rather the correct use of the gifts.</a:t>
            </a:r>
          </a:p>
          <a:p>
            <a:pPr>
              <a:defRPr sz="2000"/>
            </a:pPr>
          </a:p>
          <a:p>
            <a:pPr>
              <a:defRPr sz="2000"/>
            </a:pPr>
            <a:r>
              <a:rPr b="1" u="sng">
                <a:solidFill>
                  <a:srgbClr val="FFFB00"/>
                </a:solidFill>
              </a:rPr>
              <a:t>Avoid</a:t>
            </a:r>
          </a:p>
          <a:p>
            <a:pPr>
              <a:defRPr sz="2000"/>
            </a:pPr>
            <a:r>
              <a:t>1 &amp; 2: Be aware of silly myths and ascepticm that keeps us busy with the things of God, but often takes us away from God. Let’s remember to seek first His kingdom and not my own, reminding ourselves of the true gospel and treasure we have in Christ.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a:defRPr sz="2000"/>
            </a:pPr>
            <a:r>
              <a:rPr b="1" u="sng">
                <a:solidFill>
                  <a:srgbClr val="FFFB00"/>
                </a:solidFill>
              </a:rPr>
              <a:t>Guard</a:t>
            </a:r>
          </a:p>
          <a:p>
            <a:pPr>
              <a:defRPr sz="2000"/>
            </a:pPr>
            <a:r>
              <a:t>We should honor one another. Especially in Age and gender. </a:t>
            </a:r>
          </a:p>
          <a:p>
            <a:pPr>
              <a:defRPr sz="2000"/>
            </a:pPr>
            <a:r>
              <a:t>As scripture says</a:t>
            </a:r>
            <a:r>
              <a:rPr b="1" u="sng">
                <a:solidFill>
                  <a:schemeClr val="accent3"/>
                </a:solidFill>
              </a:rPr>
              <a:t> “1 Do not rebuke an older man but encourage him as you would a father, younger men as brothers, 2 older women as mothers, younger women as sisters, in all purity.”</a:t>
            </a:r>
            <a:endParaRPr b="1" u="sng">
              <a:solidFill>
                <a:schemeClr val="accent3"/>
              </a:solidFill>
            </a:endParaRPr>
          </a:p>
          <a:p>
            <a:pPr>
              <a:defRPr sz="2000"/>
            </a:pPr>
            <a:r>
              <a:t>Honor one another, and love one another. </a:t>
            </a:r>
          </a:p>
          <a:p>
            <a:pPr>
              <a:defRPr sz="2000"/>
            </a:pPr>
          </a:p>
          <a:p>
            <a:pPr>
              <a:defRPr sz="2000"/>
            </a:pPr>
            <a:r>
              <a:rPr b="1" u="sng">
                <a:solidFill>
                  <a:srgbClr val="FFFB00"/>
                </a:solidFill>
              </a:rPr>
              <a:t>Avoid </a:t>
            </a:r>
          </a:p>
          <a:p>
            <a:pPr>
              <a:defRPr sz="2000"/>
            </a:pPr>
            <a:r>
              <a:t>Avoid Gossip and slander. Rather we should go and speak to those we have a problem with rather than to discuss it with others. Go and speak to the correct people where needed.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defRPr sz="2000"/>
            </a:pPr>
            <a:r>
              <a:rPr b="1" u="sng">
                <a:solidFill>
                  <a:srgbClr val="FFFB00"/>
                </a:solidFill>
              </a:rPr>
              <a:t>Guard</a:t>
            </a:r>
          </a:p>
          <a:p>
            <a:pPr>
              <a:defRPr sz="2000"/>
            </a:pPr>
            <a:r>
              <a:t>1. Lets’ be eager to guard godliness in our lives. Do the things that Jesus commands us to do. Constantly strive towards being more content. The world will constantly remind you that you need a bunch of other things to make you happy. Only in Jesus we can find true peace and contentment. Continously ask, am I contend with what I have?</a:t>
            </a:r>
          </a:p>
          <a:p>
            <a:pPr>
              <a:defRPr sz="2000"/>
            </a:pPr>
          </a:p>
          <a:p>
            <a:pPr>
              <a:defRPr sz="2000"/>
            </a:pPr>
            <a:r>
              <a:t>2. Guard the good deposit, the gospel. Share the good news with others and use the gifts God gave you.</a:t>
            </a:r>
          </a:p>
          <a:p>
            <a:pPr>
              <a:defRPr sz="2000"/>
            </a:pPr>
          </a:p>
          <a:p>
            <a:pPr>
              <a:defRPr sz="2000"/>
            </a:pPr>
            <a:r>
              <a:rPr b="1" u="sng">
                <a:solidFill>
                  <a:srgbClr val="FFFB00"/>
                </a:solidFill>
              </a:rPr>
              <a:t>Avoid</a:t>
            </a:r>
          </a:p>
          <a:p>
            <a:pPr>
              <a:defRPr sz="2000"/>
            </a:pPr>
            <a:r>
              <a:t>3. Desiring after money and wealth, these things can not fill us, we will only end up empty, longing for more.</a:t>
            </a:r>
          </a:p>
          <a:p>
            <a:pPr>
              <a:defRPr sz="2000"/>
            </a:pPr>
            <a:r>
              <a:t>4. Lastly, avoid irrelevent babble, but keep your eyes on Jesus. Keep Jesus the centre of your life.</a:t>
            </a:r>
          </a:p>
          <a:p>
            <a:pPr>
              <a:defRPr sz="2000"/>
            </a:p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1 Timothy </a:t>
            </a:r>
          </a:p>
        </p:txBody>
      </p:sp>
      <p:sp>
        <p:nvSpPr>
          <p:cNvPr id="24" name="Concerns for Pastoral Ministry…"/>
          <p:cNvSpPr txBox="1"/>
          <p:nvPr/>
        </p:nvSpPr>
        <p:spPr>
          <a:xfrm>
            <a:off x="1115327" y="4962148"/>
            <a:ext cx="9961346" cy="72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200">
                <a:effectLst>
                  <a:outerShdw sx="100000" sy="100000" kx="0" ky="0" algn="b" rotWithShape="0" blurRad="12700" dist="38100" dir="2700000">
                    <a:srgbClr val="FFFFFF"/>
                  </a:outerShdw>
                </a:effectLst>
                <a:latin typeface="Ink Free"/>
                <a:ea typeface="Ink Free"/>
                <a:cs typeface="Ink Free"/>
                <a:sym typeface="Ink Free"/>
              </a:defRPr>
            </a:lvl1pPr>
          </a:lstStyle>
          <a:p>
            <a:pPr/>
            <a:r>
              <a:t>Reflection Service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Image Gallery"/>
          <p:cNvGrpSpPr/>
          <p:nvPr/>
        </p:nvGrpSpPr>
        <p:grpSpPr>
          <a:xfrm>
            <a:off x="-56968" y="-16253"/>
            <a:ext cx="12305937" cy="7476533"/>
            <a:chOff x="0" y="0"/>
            <a:chExt cx="12305936" cy="7476532"/>
          </a:xfrm>
        </p:grpSpPr>
        <p:pic>
          <p:nvPicPr>
            <p:cNvPr id="28" name="Untitled.jpg" descr="Untitled.jpg"/>
            <p:cNvPicPr>
              <a:picLocks noChangeAspect="1"/>
            </p:cNvPicPr>
            <p:nvPr/>
          </p:nvPicPr>
          <p:blipFill>
            <a:blip r:embed="rId2">
              <a:extLst/>
            </a:blip>
            <a:srcRect l="0" t="1369" r="0" b="1369"/>
            <a:stretch>
              <a:fillRect/>
            </a:stretch>
          </p:blipFill>
          <p:spPr>
            <a:xfrm>
              <a:off x="0" y="0"/>
              <a:ext cx="12305936" cy="6892333"/>
            </a:xfrm>
            <a:prstGeom prst="rect">
              <a:avLst/>
            </a:prstGeom>
            <a:ln w="12700" cap="flat">
              <a:noFill/>
              <a:miter lim="400000"/>
            </a:ln>
            <a:effectLst/>
          </p:spPr>
        </p:pic>
        <p:sp>
          <p:nvSpPr>
            <p:cNvPr id="2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31" name="Prayer Points"/>
          <p:cNvSpPr txBox="1"/>
          <p:nvPr/>
        </p:nvSpPr>
        <p:spPr>
          <a:xfrm>
            <a:off x="374912" y="352032"/>
            <a:ext cx="515193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6:20-21</a:t>
            </a:r>
          </a:p>
        </p:txBody>
      </p:sp>
      <p:sp>
        <p:nvSpPr>
          <p:cNvPr id="32" name="Is your goal to love God and people more?…"/>
          <p:cNvSpPr txBox="1"/>
          <p:nvPr/>
        </p:nvSpPr>
        <p:spPr>
          <a:xfrm>
            <a:off x="459430" y="1428394"/>
            <a:ext cx="10168458" cy="3990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sz="4000">
                <a:solidFill>
                  <a:srgbClr val="FFFFFF"/>
                </a:solidFill>
                <a:latin typeface="Helvetica Neue"/>
                <a:ea typeface="Helvetica Neue"/>
                <a:cs typeface="Helvetica Neue"/>
                <a:sym typeface="Helvetica Neue"/>
              </a:defRPr>
            </a:pPr>
            <a:r>
              <a:rPr b="1"/>
              <a:t>20 </a:t>
            </a:r>
            <a:r>
              <a:t>O Timothy, </a:t>
            </a:r>
            <a:r>
              <a:rPr b="1"/>
              <a:t>guard</a:t>
            </a:r>
            <a:r>
              <a:t> the deposit entrusted to you. </a:t>
            </a:r>
            <a:r>
              <a:rPr b="1"/>
              <a:t>Avoid</a:t>
            </a:r>
            <a:r>
              <a:t> the irreverent babble and contradictions of what is falsely called “knowledge,” </a:t>
            </a:r>
            <a:r>
              <a:rPr b="1"/>
              <a:t>21 </a:t>
            </a:r>
            <a:r>
              <a:t>for by professing it some have swerved from the faith.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 name="Image Gallery"/>
          <p:cNvGrpSpPr/>
          <p:nvPr/>
        </p:nvGrpSpPr>
        <p:grpSpPr>
          <a:xfrm>
            <a:off x="-56968" y="-16253"/>
            <a:ext cx="12305937" cy="7476533"/>
            <a:chOff x="0" y="0"/>
            <a:chExt cx="12305936" cy="7476532"/>
          </a:xfrm>
        </p:grpSpPr>
        <p:pic>
          <p:nvPicPr>
            <p:cNvPr id="3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3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37" name="Is your goal to love God and people more?…"/>
          <p:cNvSpPr txBox="1"/>
          <p:nvPr/>
        </p:nvSpPr>
        <p:spPr>
          <a:xfrm>
            <a:off x="435430" y="1093753"/>
            <a:ext cx="760577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Guard</a:t>
            </a:r>
          </a:p>
        </p:txBody>
      </p:sp>
      <p:sp>
        <p:nvSpPr>
          <p:cNvPr id="38"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a:t>
            </a:r>
          </a:p>
        </p:txBody>
      </p:sp>
      <p:sp>
        <p:nvSpPr>
          <p:cNvPr id="39" name="Is your goal to love God and people more?…"/>
          <p:cNvSpPr txBox="1"/>
          <p:nvPr/>
        </p:nvSpPr>
        <p:spPr>
          <a:xfrm>
            <a:off x="491036" y="3319437"/>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Avoid</a:t>
            </a:r>
          </a:p>
        </p:txBody>
      </p:sp>
      <p:sp>
        <p:nvSpPr>
          <p:cNvPr id="40" name="Is your goal to love God and people more?…"/>
          <p:cNvSpPr txBox="1"/>
          <p:nvPr/>
        </p:nvSpPr>
        <p:spPr>
          <a:xfrm>
            <a:off x="435430" y="1774729"/>
            <a:ext cx="8504583"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Guard Love, avoid law</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The good conscience</a:t>
            </a:r>
          </a:p>
        </p:txBody>
      </p:sp>
      <p:sp>
        <p:nvSpPr>
          <p:cNvPr id="41" name="Is your goal to love God and people more?…"/>
          <p:cNvSpPr txBox="1"/>
          <p:nvPr/>
        </p:nvSpPr>
        <p:spPr>
          <a:xfrm>
            <a:off x="491036" y="3959128"/>
            <a:ext cx="673505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Different Doctrines</a:t>
            </a:r>
          </a:p>
        </p:txBody>
      </p:sp>
      <p:sp>
        <p:nvSpPr>
          <p:cNvPr id="42" name="Is your goal to love God and people more?…"/>
          <p:cNvSpPr txBox="1"/>
          <p:nvPr/>
        </p:nvSpPr>
        <p:spPr>
          <a:xfrm>
            <a:off x="819962" y="4920210"/>
            <a:ext cx="6077204"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b="1" sz="4000">
                <a:solidFill>
                  <a:srgbClr val="FFFFFF"/>
                </a:solidFill>
                <a:latin typeface="Trade Gothic LT Std"/>
                <a:ea typeface="Trade Gothic LT Std"/>
                <a:cs typeface="Trade Gothic LT Std"/>
                <a:sym typeface="Trade Gothic LT Std"/>
              </a:defRPr>
            </a:lvl1pPr>
          </a:lstStyle>
          <a:p>
            <a:pPr/>
            <a:r>
              <a:t> 1 Tim 1:15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 name="Image Gallery"/>
          <p:cNvGrpSpPr/>
          <p:nvPr/>
        </p:nvGrpSpPr>
        <p:grpSpPr>
          <a:xfrm>
            <a:off x="-56968" y="-16253"/>
            <a:ext cx="12305937" cy="7476533"/>
            <a:chOff x="0" y="0"/>
            <a:chExt cx="12305936" cy="7476532"/>
          </a:xfrm>
        </p:grpSpPr>
        <p:pic>
          <p:nvPicPr>
            <p:cNvPr id="4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4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49" name="Is your goal to love God and people more?…"/>
          <p:cNvSpPr txBox="1"/>
          <p:nvPr/>
        </p:nvSpPr>
        <p:spPr>
          <a:xfrm>
            <a:off x="435430" y="109375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Guard</a:t>
            </a:r>
          </a:p>
        </p:txBody>
      </p:sp>
      <p:sp>
        <p:nvSpPr>
          <p:cNvPr id="50"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a:t>
            </a:r>
          </a:p>
        </p:txBody>
      </p:sp>
      <p:sp>
        <p:nvSpPr>
          <p:cNvPr id="51" name="Is your goal to love God and people more?…"/>
          <p:cNvSpPr txBox="1"/>
          <p:nvPr/>
        </p:nvSpPr>
        <p:spPr>
          <a:xfrm>
            <a:off x="435430" y="3371494"/>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Avoid</a:t>
            </a:r>
          </a:p>
        </p:txBody>
      </p:sp>
      <p:sp>
        <p:nvSpPr>
          <p:cNvPr id="52" name="Is your goal to love God and people more?…"/>
          <p:cNvSpPr txBox="1"/>
          <p:nvPr/>
        </p:nvSpPr>
        <p:spPr>
          <a:xfrm>
            <a:off x="435430" y="1774729"/>
            <a:ext cx="1067949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Prayer life</a:t>
            </a:r>
          </a:p>
        </p:txBody>
      </p:sp>
      <p:sp>
        <p:nvSpPr>
          <p:cNvPr id="53" name="Is your goal to love God and people more?…"/>
          <p:cNvSpPr txBox="1"/>
          <p:nvPr/>
        </p:nvSpPr>
        <p:spPr>
          <a:xfrm>
            <a:off x="435430" y="4034641"/>
            <a:ext cx="10580952"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Worldy expectations of men and woman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9" name="Image Gallery"/>
          <p:cNvGrpSpPr/>
          <p:nvPr/>
        </p:nvGrpSpPr>
        <p:grpSpPr>
          <a:xfrm>
            <a:off x="-56968" y="-16253"/>
            <a:ext cx="12305937" cy="7476533"/>
            <a:chOff x="0" y="0"/>
            <a:chExt cx="12305936" cy="7476532"/>
          </a:xfrm>
        </p:grpSpPr>
        <p:pic>
          <p:nvPicPr>
            <p:cNvPr id="57"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58"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60" name="Is your goal to love God and people more?…"/>
          <p:cNvSpPr txBox="1"/>
          <p:nvPr/>
        </p:nvSpPr>
        <p:spPr>
          <a:xfrm>
            <a:off x="435430" y="109375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Guard</a:t>
            </a:r>
          </a:p>
        </p:txBody>
      </p:sp>
      <p:sp>
        <p:nvSpPr>
          <p:cNvPr id="61"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a:t>
            </a:r>
          </a:p>
        </p:txBody>
      </p:sp>
      <p:sp>
        <p:nvSpPr>
          <p:cNvPr id="62" name="Is your goal to love God and people more?…"/>
          <p:cNvSpPr txBox="1"/>
          <p:nvPr/>
        </p:nvSpPr>
        <p:spPr>
          <a:xfrm>
            <a:off x="435430" y="3371494"/>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Avoid</a:t>
            </a:r>
          </a:p>
        </p:txBody>
      </p:sp>
      <p:sp>
        <p:nvSpPr>
          <p:cNvPr id="63" name="Is your goal to love God and people more?…"/>
          <p:cNvSpPr txBox="1"/>
          <p:nvPr/>
        </p:nvSpPr>
        <p:spPr>
          <a:xfrm>
            <a:off x="435430" y="1774729"/>
            <a:ext cx="1067949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Guard the gospel</a:t>
            </a:r>
          </a:p>
        </p:txBody>
      </p:sp>
      <p:sp>
        <p:nvSpPr>
          <p:cNvPr id="64" name="Is your goal to love God and people more?…"/>
          <p:cNvSpPr txBox="1"/>
          <p:nvPr/>
        </p:nvSpPr>
        <p:spPr>
          <a:xfrm>
            <a:off x="435430" y="4034641"/>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03441" indent="-228600" defTabSz="2239961">
              <a:buSzPct val="100000"/>
              <a:buChar char="•"/>
              <a:defRPr sz="4000">
                <a:solidFill>
                  <a:srgbClr val="FFFFFF"/>
                </a:solidFill>
                <a:latin typeface="Trade Gothic LT Std"/>
                <a:ea typeface="Trade Gothic LT Std"/>
                <a:cs typeface="Trade Gothic LT Std"/>
                <a:sym typeface="Trade Gothic LT Std"/>
              </a:defRPr>
            </a:lvl1pPr>
          </a:lstStyle>
          <a:p>
            <a:pPr/>
            <a:r>
              <a:t> Choosing competence over character. Guard good character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8" y="-16253"/>
            <a:ext cx="12305937" cy="7476533"/>
            <a:chOff x="0" y="0"/>
            <a:chExt cx="12305936" cy="7476532"/>
          </a:xfrm>
        </p:grpSpPr>
        <p:pic>
          <p:nvPicPr>
            <p:cNvPr id="6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6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1" name="Is your goal to love God and people more?…"/>
          <p:cNvSpPr txBox="1"/>
          <p:nvPr/>
        </p:nvSpPr>
        <p:spPr>
          <a:xfrm>
            <a:off x="435430" y="109375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Guard</a:t>
            </a:r>
          </a:p>
        </p:txBody>
      </p:sp>
      <p:sp>
        <p:nvSpPr>
          <p:cNvPr id="72"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a:t>
            </a:r>
          </a:p>
        </p:txBody>
      </p:sp>
      <p:sp>
        <p:nvSpPr>
          <p:cNvPr id="73" name="Is your goal to love God and people more?…"/>
          <p:cNvSpPr txBox="1"/>
          <p:nvPr/>
        </p:nvSpPr>
        <p:spPr>
          <a:xfrm>
            <a:off x="435430" y="3834872"/>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Avoid</a:t>
            </a:r>
          </a:p>
        </p:txBody>
      </p:sp>
      <p:sp>
        <p:nvSpPr>
          <p:cNvPr id="74" name="Is your goal to love God and people more?…"/>
          <p:cNvSpPr txBox="1"/>
          <p:nvPr/>
        </p:nvSpPr>
        <p:spPr>
          <a:xfrm>
            <a:off x="435430" y="1774729"/>
            <a:ext cx="10679493"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Gospel living</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Training yourself in godliness</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Guard the spiritual gifts you have received</a:t>
            </a:r>
          </a:p>
        </p:txBody>
      </p:sp>
      <p:sp>
        <p:nvSpPr>
          <p:cNvPr id="75" name="Is your goal to love God and people more?…"/>
          <p:cNvSpPr txBox="1"/>
          <p:nvPr/>
        </p:nvSpPr>
        <p:spPr>
          <a:xfrm>
            <a:off x="435430" y="4498019"/>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803441" indent="-228600" defTabSz="2239961">
              <a:buSzPct val="100000"/>
              <a:buChar char="•"/>
              <a:defRPr sz="4000">
                <a:solidFill>
                  <a:srgbClr val="FFFFFF"/>
                </a:solidFill>
                <a:latin typeface="Trade Gothic LT Std"/>
                <a:ea typeface="Trade Gothic LT Std"/>
                <a:cs typeface="Trade Gothic LT Std"/>
                <a:sym typeface="Trade Gothic LT Std"/>
              </a:defRPr>
            </a:pPr>
            <a:r>
              <a:t> Ascetism</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Irrelevant silly myths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8" y="-16253"/>
            <a:ext cx="12305937" cy="7476533"/>
            <a:chOff x="0" y="0"/>
            <a:chExt cx="12305936" cy="7476532"/>
          </a:xfrm>
        </p:grpSpPr>
        <p:pic>
          <p:nvPicPr>
            <p:cNvPr id="7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8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2" name="Is your goal to love God and people more?…"/>
          <p:cNvSpPr txBox="1"/>
          <p:nvPr/>
        </p:nvSpPr>
        <p:spPr>
          <a:xfrm>
            <a:off x="435430" y="109375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Guard</a:t>
            </a:r>
          </a:p>
        </p:txBody>
      </p:sp>
      <p:sp>
        <p:nvSpPr>
          <p:cNvPr id="83"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a:t>
            </a:r>
          </a:p>
        </p:txBody>
      </p:sp>
      <p:sp>
        <p:nvSpPr>
          <p:cNvPr id="84" name="Is your goal to love God and people more?…"/>
          <p:cNvSpPr txBox="1"/>
          <p:nvPr/>
        </p:nvSpPr>
        <p:spPr>
          <a:xfrm>
            <a:off x="435430" y="333442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Avoid</a:t>
            </a:r>
          </a:p>
        </p:txBody>
      </p:sp>
      <p:sp>
        <p:nvSpPr>
          <p:cNvPr id="85" name="Is your goal to love God and people more?…"/>
          <p:cNvSpPr txBox="1"/>
          <p:nvPr/>
        </p:nvSpPr>
        <p:spPr>
          <a:xfrm>
            <a:off x="435430" y="1774729"/>
            <a:ext cx="10679493"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Honor and care for one other</a:t>
            </a:r>
          </a:p>
        </p:txBody>
      </p:sp>
      <p:sp>
        <p:nvSpPr>
          <p:cNvPr id="86" name="Is your goal to love God and people more?…"/>
          <p:cNvSpPr txBox="1"/>
          <p:nvPr/>
        </p:nvSpPr>
        <p:spPr>
          <a:xfrm>
            <a:off x="435430" y="3997571"/>
            <a:ext cx="10580952"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55841" indent="-381000" defTabSz="2239961">
              <a:buSzPct val="100000"/>
              <a:buChar char="•"/>
              <a:defRPr sz="4000">
                <a:solidFill>
                  <a:srgbClr val="FFFFFF"/>
                </a:solidFill>
                <a:latin typeface="Trade Gothic LT Std"/>
                <a:ea typeface="Trade Gothic LT Std"/>
                <a:cs typeface="Trade Gothic LT Std"/>
                <a:sym typeface="Trade Gothic LT Std"/>
              </a:defRPr>
            </a:lvl1pPr>
          </a:lstStyle>
          <a:p>
            <a:pPr/>
            <a:r>
              <a:t>Gossip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2" name="Image Gallery"/>
          <p:cNvGrpSpPr/>
          <p:nvPr/>
        </p:nvGrpSpPr>
        <p:grpSpPr>
          <a:xfrm>
            <a:off x="-56968" y="-16253"/>
            <a:ext cx="12305937" cy="7476533"/>
            <a:chOff x="0" y="0"/>
            <a:chExt cx="12305936" cy="7476532"/>
          </a:xfrm>
        </p:grpSpPr>
        <p:pic>
          <p:nvPicPr>
            <p:cNvPr id="9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9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93" name="Is your goal to love God and people more?…"/>
          <p:cNvSpPr txBox="1"/>
          <p:nvPr/>
        </p:nvSpPr>
        <p:spPr>
          <a:xfrm>
            <a:off x="435430" y="109375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Guard</a:t>
            </a:r>
          </a:p>
        </p:txBody>
      </p:sp>
      <p:sp>
        <p:nvSpPr>
          <p:cNvPr id="94" name="Prayer Points"/>
          <p:cNvSpPr txBox="1"/>
          <p:nvPr/>
        </p:nvSpPr>
        <p:spPr>
          <a:xfrm>
            <a:off x="382744" y="255076"/>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a:t>
            </a:r>
          </a:p>
        </p:txBody>
      </p:sp>
      <p:sp>
        <p:nvSpPr>
          <p:cNvPr id="95" name="Is your goal to love God and people more?…"/>
          <p:cNvSpPr txBox="1"/>
          <p:nvPr/>
        </p:nvSpPr>
        <p:spPr>
          <a:xfrm>
            <a:off x="435430" y="3334423"/>
            <a:ext cx="10973377"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000">
                <a:solidFill>
                  <a:srgbClr val="FFFFFF"/>
                </a:solidFill>
                <a:latin typeface="Trade Gothic LT Std"/>
                <a:ea typeface="Trade Gothic LT Std"/>
                <a:cs typeface="Trade Gothic LT Std"/>
                <a:sym typeface="Trade Gothic LT Std"/>
              </a:defRPr>
            </a:lvl1pPr>
          </a:lstStyle>
          <a:p>
            <a:pPr/>
            <a:r>
              <a:t>Avoid</a:t>
            </a:r>
          </a:p>
        </p:txBody>
      </p:sp>
      <p:sp>
        <p:nvSpPr>
          <p:cNvPr id="96" name="Is your goal to love God and people more?…"/>
          <p:cNvSpPr txBox="1"/>
          <p:nvPr/>
        </p:nvSpPr>
        <p:spPr>
          <a:xfrm>
            <a:off x="435430" y="1774729"/>
            <a:ext cx="10679493"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Godliness with contentment</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The good deposit - The Gospel</a:t>
            </a:r>
          </a:p>
        </p:txBody>
      </p:sp>
      <p:sp>
        <p:nvSpPr>
          <p:cNvPr id="97" name="Is your goal to love God and people more?…"/>
          <p:cNvSpPr txBox="1"/>
          <p:nvPr/>
        </p:nvSpPr>
        <p:spPr>
          <a:xfrm>
            <a:off x="435430" y="3997571"/>
            <a:ext cx="10580952"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Desiring money and wealth</a:t>
            </a:r>
          </a:p>
          <a:p>
            <a:pPr marL="955841" indent="-381000" defTabSz="2239961">
              <a:buSzPct val="100000"/>
              <a:buChar char="•"/>
              <a:defRPr sz="4000">
                <a:solidFill>
                  <a:srgbClr val="FFFFFF"/>
                </a:solidFill>
                <a:latin typeface="Trade Gothic LT Std"/>
                <a:ea typeface="Trade Gothic LT Std"/>
                <a:cs typeface="Trade Gothic LT Std"/>
                <a:sym typeface="Trade Gothic LT Std"/>
              </a:defRPr>
            </a:pPr>
            <a:r>
              <a:t>Irreverent babble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