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 name="Shape 25"/>
          <p:cNvSpPr/>
          <p:nvPr>
            <p:ph type="sldImg"/>
          </p:nvPr>
        </p:nvSpPr>
        <p:spPr>
          <a:prstGeom prst="rect">
            <a:avLst/>
          </a:prstGeom>
        </p:spPr>
        <p:txBody>
          <a:bodyPr/>
          <a:lstStyle/>
          <a:p>
            <a:pPr/>
          </a:p>
        </p:txBody>
      </p:sp>
      <p:sp>
        <p:nvSpPr>
          <p:cNvPr id="26" name="Shape 26"/>
          <p:cNvSpPr/>
          <p:nvPr>
            <p:ph type="body" sz="quarter" idx="1"/>
          </p:nvPr>
        </p:nvSpPr>
        <p:spPr>
          <a:prstGeom prst="rect">
            <a:avLst/>
          </a:prstGeom>
        </p:spPr>
        <p:txBody>
          <a:bodyPr/>
          <a:lstStyle/>
          <a:p>
            <a:pPr>
              <a:defRPr sz="1800"/>
            </a:pPr>
            <a:r>
              <a:t>PRAY</a:t>
            </a:r>
          </a:p>
          <a:p>
            <a:pPr>
              <a:defRPr sz="1800"/>
            </a:pPr>
            <a:r>
              <a:t>And today we look at Paul writing to Timothy adressing the </a:t>
            </a:r>
            <a:r>
              <a:rPr b="1" u="sng">
                <a:solidFill>
                  <a:srgbClr val="FFFB00"/>
                </a:solidFill>
              </a:rPr>
              <a:t>Instructions concerning elders</a:t>
            </a:r>
            <a:r>
              <a:t>, in other words an elder / pastor / overseer in today’s terms, they all mean the same thing. </a:t>
            </a:r>
          </a:p>
          <a:p>
            <a:pPr>
              <a:defRPr sz="1800"/>
            </a:pPr>
          </a:p>
          <a:p>
            <a:pPr>
              <a:defRPr sz="1800"/>
            </a:pPr>
            <a:r>
              <a:rPr b="1" u="sng">
                <a:solidFill>
                  <a:schemeClr val="accent6"/>
                </a:solidFill>
              </a:rPr>
              <a:t>Praat oor geld</a:t>
            </a:r>
            <a:r>
              <a:t> want ons gaan </a:t>
            </a:r>
            <a:r>
              <a:rPr b="1" u="sng">
                <a:solidFill>
                  <a:srgbClr val="FFFB00"/>
                </a:solidFill>
              </a:rPr>
              <a:t>deur 1 Tim.</a:t>
            </a:r>
          </a:p>
          <a:p>
            <a:pPr>
              <a:defRPr sz="1800"/>
            </a:pPr>
          </a:p>
          <a:p>
            <a:pPr>
              <a:defRPr sz="1800"/>
            </a:pPr>
            <a:r>
              <a:t>And in TImothy 5  see this kind of </a:t>
            </a:r>
            <a:r>
              <a:rPr b="1" u="sng">
                <a:solidFill>
                  <a:schemeClr val="accent6"/>
                </a:solidFill>
              </a:rPr>
              <a:t>repetition of encourging</a:t>
            </a:r>
            <a:r>
              <a:t> on the one hand, but also </a:t>
            </a:r>
            <a:r>
              <a:rPr b="1" u="sng">
                <a:solidFill>
                  <a:srgbClr val="FFFB00"/>
                </a:solidFill>
              </a:rPr>
              <a:t>correcting</a:t>
            </a:r>
            <a:r>
              <a:t> on the other hand. We are either </a:t>
            </a:r>
            <a:r>
              <a:rPr b="1" u="sng">
                <a:solidFill>
                  <a:schemeClr val="accent6"/>
                </a:solidFill>
              </a:rPr>
              <a:t>encouraging people when they are doing good</a:t>
            </a:r>
            <a:r>
              <a:t>, or</a:t>
            </a:r>
            <a:r>
              <a:rPr b="1" u="sng">
                <a:solidFill>
                  <a:srgbClr val="FFFB00"/>
                </a:solidFill>
              </a:rPr>
              <a:t> correcting when doing the wrong things. </a:t>
            </a:r>
            <a:endParaRPr b="1" u="sng">
              <a:solidFill>
                <a:srgbClr val="FFFB00"/>
              </a:solidFill>
            </a:endParaRPr>
          </a:p>
          <a:p>
            <a:pPr>
              <a:defRPr sz="1800"/>
            </a:pPr>
            <a:endParaRPr b="1" u="sng">
              <a:solidFill>
                <a:srgbClr val="FFFB00"/>
              </a:solidFill>
            </a:endParaRPr>
          </a:p>
          <a:p>
            <a:pPr>
              <a:defRPr sz="1800"/>
            </a:pPr>
            <a:r>
              <a:t>When we</a:t>
            </a:r>
            <a:r>
              <a:rPr b="1" u="sng">
                <a:solidFill>
                  <a:srgbClr val="FFFB00"/>
                </a:solidFill>
              </a:rPr>
              <a:t> share truth with others</a:t>
            </a:r>
            <a:r>
              <a:t>, it may be very convicting, but </a:t>
            </a:r>
          </a:p>
          <a:p>
            <a:pPr>
              <a:defRPr sz="1800"/>
            </a:pPr>
            <a:r>
              <a:rPr b="1" u="sng">
                <a:solidFill>
                  <a:schemeClr val="accent6"/>
                </a:solidFill>
              </a:rPr>
              <a:t>its normallly convicting</a:t>
            </a:r>
            <a:r>
              <a:t> when there’s something </a:t>
            </a:r>
            <a:r>
              <a:rPr b="1" u="sng">
                <a:solidFill>
                  <a:schemeClr val="accent6"/>
                </a:solidFill>
              </a:rPr>
              <a:t>I need to change</a:t>
            </a:r>
            <a:r>
              <a:t>. If I was already busy with these things the Bibles shares then it won’t be </a:t>
            </a:r>
            <a:r>
              <a:rPr b="1" u="sng">
                <a:solidFill>
                  <a:schemeClr val="accent6"/>
                </a:solidFill>
              </a:rPr>
              <a:t>convicting but encouraging and confirming.</a:t>
            </a:r>
            <a:r>
              <a:t> </a:t>
            </a:r>
          </a:p>
          <a:p>
            <a:pPr>
              <a:defRPr sz="1800"/>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Shape 103"/>
          <p:cNvSpPr/>
          <p:nvPr>
            <p:ph type="sldImg"/>
          </p:nvPr>
        </p:nvSpPr>
        <p:spPr>
          <a:prstGeom prst="rect">
            <a:avLst/>
          </a:prstGeom>
        </p:spPr>
        <p:txBody>
          <a:bodyPr/>
          <a:lstStyle/>
          <a:p>
            <a:pPr/>
          </a:p>
        </p:txBody>
      </p:sp>
      <p:sp>
        <p:nvSpPr>
          <p:cNvPr id="104" name="Shape 104"/>
          <p:cNvSpPr/>
          <p:nvPr>
            <p:ph type="body" sz="quarter" idx="1"/>
          </p:nvPr>
        </p:nvSpPr>
        <p:spPr>
          <a:prstGeom prst="rect">
            <a:avLst/>
          </a:prstGeom>
        </p:spPr>
        <p:txBody>
          <a:bodyPr/>
          <a:lstStyle/>
          <a:p>
            <a:pPr>
              <a:defRPr sz="2000"/>
            </a:pPr>
            <a:r>
              <a:t>I often get this question, if </a:t>
            </a:r>
            <a:r>
              <a:rPr b="1" sz="2100" u="sng">
                <a:solidFill>
                  <a:schemeClr val="accent5">
                    <a:lumOff val="11617"/>
                  </a:schemeClr>
                </a:solidFill>
              </a:rPr>
              <a:t>they can give their tithes and offerings to other ministries outside the church</a:t>
            </a:r>
            <a:r>
              <a:t> such as the </a:t>
            </a:r>
            <a:r>
              <a:rPr b="1" u="sng">
                <a:solidFill>
                  <a:srgbClr val="FFFB00"/>
                </a:solidFill>
              </a:rPr>
              <a:t>poor and struggling</a:t>
            </a:r>
            <a:r>
              <a:t>. I always tell them they should do both—support others but </a:t>
            </a:r>
            <a:r>
              <a:rPr b="1" u="sng">
                <a:solidFill>
                  <a:srgbClr val="FFFB00"/>
                </a:solidFill>
              </a:rPr>
              <a:t>don’t neglect giving to their church.</a:t>
            </a:r>
            <a:r>
              <a:t> Our tithes and offerings </a:t>
            </a:r>
            <a:r>
              <a:rPr b="1" u="sng">
                <a:solidFill>
                  <a:schemeClr val="accent6"/>
                </a:solidFill>
              </a:rPr>
              <a:t>provide for the ministries of the church,</a:t>
            </a:r>
            <a:r>
              <a:t> and they pay the church staff. </a:t>
            </a:r>
          </a:p>
          <a:p>
            <a:pPr>
              <a:defRPr sz="2000"/>
            </a:pPr>
          </a:p>
          <a:p>
            <a:pPr>
              <a:defRPr sz="2000"/>
            </a:pPr>
            <a:r>
              <a:t>If members don’t give to the church, then the</a:t>
            </a:r>
            <a:r>
              <a:rPr b="1" u="sng">
                <a:solidFill>
                  <a:srgbClr val="FFFB00"/>
                </a:solidFill>
              </a:rPr>
              <a:t> ministers God has called can’t do their work</a:t>
            </a:r>
            <a:r>
              <a:t>, as their families must be provided for. </a:t>
            </a:r>
          </a:p>
          <a:p>
            <a:pPr>
              <a:defRPr sz="2000"/>
            </a:pPr>
            <a:r>
              <a:t>In Nehemiah 13:10, the Israelites stopped giving their tithes and offerings and the Levites had to go back to caring for their farms. Sadly, that often happens in churches because people don’t faithfully give.</a:t>
            </a:r>
          </a:p>
          <a:p>
            <a:pPr>
              <a:defRPr sz="2000"/>
            </a:pPr>
            <a: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 name="Shape 111"/>
          <p:cNvSpPr/>
          <p:nvPr>
            <p:ph type="sldImg"/>
          </p:nvPr>
        </p:nvSpPr>
        <p:spPr>
          <a:prstGeom prst="rect">
            <a:avLst/>
          </a:prstGeom>
        </p:spPr>
        <p:txBody>
          <a:bodyPr/>
          <a:lstStyle/>
          <a:p>
            <a:pPr/>
          </a:p>
        </p:txBody>
      </p:sp>
      <p:sp>
        <p:nvSpPr>
          <p:cNvPr id="112" name="Shape 112"/>
          <p:cNvSpPr/>
          <p:nvPr>
            <p:ph type="body" sz="quarter" idx="1"/>
          </p:nvPr>
        </p:nvSpPr>
        <p:spPr>
          <a:prstGeom prst="rect">
            <a:avLst/>
          </a:prstGeom>
        </p:spPr>
        <p:txBody>
          <a:bodyPr/>
          <a:lstStyle/>
          <a:p>
            <a:pPr>
              <a:defRPr sz="2000"/>
            </a:pPr>
            <a:r>
              <a:t>Next, Paul teaches Timothy that </a:t>
            </a:r>
            <a:r>
              <a:rPr b="1" u="sng">
                <a:solidFill>
                  <a:schemeClr val="accent5">
                    <a:lumOff val="11617"/>
                  </a:schemeClr>
                </a:solidFill>
              </a:rPr>
              <a:t>elders must be protected</a:t>
            </a:r>
            <a:r>
              <a:rPr b="1" u="sng">
                <a:solidFill>
                  <a:srgbClr val="FFFB00"/>
                </a:solidFill>
              </a:rPr>
              <a:t> from false accusations.</a:t>
            </a:r>
            <a:r>
              <a:t> Satan is a liar, he want to bring division and he works through accusation. In fact, his other name</a:t>
            </a:r>
            <a:r>
              <a:rPr b="1" u="sng">
                <a:solidFill>
                  <a:schemeClr val="accent6"/>
                </a:solidFill>
              </a:rPr>
              <a:t> “devil” actually means accuser.</a:t>
            </a:r>
            <a:r>
              <a:t> Therefore, Satan continually aims to hinder the ministry of spiritual leaders through false accusation. </a:t>
            </a:r>
          </a:p>
          <a:p>
            <a:pPr>
              <a:defRPr sz="2000"/>
            </a:pPr>
            <a:r>
              <a:rPr b="1" u="sng">
                <a:solidFill>
                  <a:schemeClr val="accent3"/>
                </a:solidFill>
              </a:rPr>
              <a:t>Calvin said</a:t>
            </a:r>
            <a:r>
              <a:t>,</a:t>
            </a:r>
            <a:r>
              <a:rPr b="1" u="sng">
                <a:solidFill>
                  <a:schemeClr val="accent3"/>
                </a:solidFill>
              </a:rPr>
              <a:t> “None are more exposed to slanders and insults than godly teachers. </a:t>
            </a:r>
          </a:p>
          <a:p>
            <a:pPr>
              <a:defRPr sz="2000"/>
            </a:pPr>
          </a:p>
          <a:p>
            <a:pPr>
              <a:defRPr sz="2000"/>
            </a:pPr>
            <a:r>
              <a:t>Look at </a:t>
            </a:r>
            <a:r>
              <a:rPr b="1" u="sng">
                <a:solidFill>
                  <a:srgbClr val="FFFB00"/>
                </a:solidFill>
              </a:rPr>
              <a:t>Joseph,</a:t>
            </a:r>
            <a:r>
              <a:t> while working in Potiphar’s house, was falsely accused by </a:t>
            </a:r>
            <a:r>
              <a:rPr b="1" u="sng">
                <a:solidFill>
                  <a:srgbClr val="FFFB00"/>
                </a:solidFill>
              </a:rPr>
              <a:t>Potiphar’s wife and thrown into prison </a:t>
            </a:r>
            <a:r>
              <a:t>(Gen 39). </a:t>
            </a:r>
          </a:p>
          <a:p>
            <a:pPr>
              <a:defRPr sz="2000"/>
            </a:pPr>
            <a:r>
              <a:t>The Samaritans surrounding Jerusalem </a:t>
            </a:r>
            <a:r>
              <a:rPr b="1" u="sng">
                <a:solidFill>
                  <a:srgbClr val="FFFB00"/>
                </a:solidFill>
              </a:rPr>
              <a:t>heaped up lies against Nehemiah</a:t>
            </a:r>
            <a:r>
              <a:t>—declaring that he wanted to be king. They even sent an “open letter” that was read in every town before it got to Nehemiah (Neh 6:5-7). </a:t>
            </a:r>
          </a:p>
          <a:p>
            <a:pPr>
              <a:defRPr sz="2000"/>
            </a:pPr>
            <a:r>
              <a:t>When </a:t>
            </a:r>
            <a:r>
              <a:rPr b="1" u="sng">
                <a:solidFill>
                  <a:srgbClr val="FFFB00"/>
                </a:solidFill>
              </a:rPr>
              <a:t>Jesus was brought before the Sanhedrin</a:t>
            </a:r>
            <a:r>
              <a:t> before his crucifixion, false witnesses were heaped up against him as well (Mk 14:56). </a:t>
            </a:r>
          </a:p>
          <a:p>
            <a:pPr>
              <a:defRPr sz="2000"/>
            </a:pPr>
            <a:r>
              <a:t>The enemy knows that if he </a:t>
            </a:r>
            <a:r>
              <a:rPr b="1" u="sng">
                <a:solidFill>
                  <a:schemeClr val="accent6"/>
                </a:solidFill>
              </a:rPr>
              <a:t>can destroy a spiritual leaders’ reputation</a:t>
            </a:r>
            <a:r>
              <a:t>, he can </a:t>
            </a:r>
            <a:r>
              <a:rPr b="1" u="sng">
                <a:solidFill>
                  <a:srgbClr val="FFFB00"/>
                </a:solidFill>
              </a:rPr>
              <a:t>destroy his message</a:t>
            </a:r>
            <a:r>
              <a:t> and the church. Thus, he works overtime at doing this.</a:t>
            </a:r>
          </a:p>
          <a:p>
            <a:pPr>
              <a:defRPr sz="2000"/>
            </a:pPr>
          </a:p>
          <a:p>
            <a:pPr>
              <a:defRPr sz="2000"/>
            </a:pPr>
          </a:p>
          <a:p>
            <a:pPr>
              <a:defRPr sz="2000"/>
            </a:pPr>
          </a:p>
          <a:p>
            <a:pPr>
              <a:defRPr sz="2000"/>
            </a:pPr>
          </a:p>
          <a:p>
            <a:pPr>
              <a:defRPr sz="2000"/>
            </a:pPr>
          </a:p>
          <a:p>
            <a:pPr>
              <a:defRPr sz="2000"/>
            </a:pPr>
          </a:p>
          <a:p>
            <a:pPr>
              <a:defRPr sz="2000"/>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Shape 119"/>
          <p:cNvSpPr/>
          <p:nvPr>
            <p:ph type="sldImg"/>
          </p:nvPr>
        </p:nvSpPr>
        <p:spPr>
          <a:prstGeom prst="rect">
            <a:avLst/>
          </a:prstGeom>
        </p:spPr>
        <p:txBody>
          <a:bodyPr/>
          <a:lstStyle/>
          <a:p>
            <a:pPr/>
          </a:p>
        </p:txBody>
      </p:sp>
      <p:sp>
        <p:nvSpPr>
          <p:cNvPr id="120" name="Shape 120"/>
          <p:cNvSpPr/>
          <p:nvPr>
            <p:ph type="body" sz="quarter" idx="1"/>
          </p:nvPr>
        </p:nvSpPr>
        <p:spPr>
          <a:prstGeom prst="rect">
            <a:avLst/>
          </a:prstGeom>
        </p:spPr>
        <p:txBody>
          <a:bodyPr/>
          <a:lstStyle/>
          <a:p>
            <a:pPr>
              <a:defRPr sz="2000"/>
            </a:pPr>
            <a:r>
              <a:t>Paul, therefore, gives an Old Testament directive from Deuteronomy 19:15: an accusation should </a:t>
            </a:r>
            <a:r>
              <a:rPr b="1" u="sng">
                <a:solidFill>
                  <a:srgbClr val="FFFB00"/>
                </a:solidFill>
              </a:rPr>
              <a:t>not be entertained unless there are two or three witnesses.</a:t>
            </a:r>
            <a:r>
              <a:t> </a:t>
            </a:r>
          </a:p>
          <a:p>
            <a:pPr>
              <a:defRPr sz="2000"/>
            </a:pPr>
            <a:r>
              <a:t>This means we </a:t>
            </a:r>
            <a:r>
              <a:rPr b="1" u="sng">
                <a:solidFill>
                  <a:schemeClr val="accent6"/>
                </a:solidFill>
              </a:rPr>
              <a:t>shouldn’t even listen to gossip</a:t>
            </a:r>
            <a:r>
              <a:t> if it only comes from one person. When approached by people with </a:t>
            </a:r>
            <a:r>
              <a:rPr b="1" u="sng">
                <a:solidFill>
                  <a:srgbClr val="FFFB00"/>
                </a:solidFill>
              </a:rPr>
              <a:t>gossip about someone in leadership</a:t>
            </a:r>
            <a:r>
              <a:t> (or anyone else), we should ask probing questions like:</a:t>
            </a:r>
          </a:p>
          <a:p>
            <a:pPr>
              <a:defRPr sz="2000"/>
            </a:pPr>
          </a:p>
          <a:p>
            <a:pPr>
              <a:defRPr sz="2000"/>
            </a:pPr>
            <a:r>
              <a:t>1. Where did you get this information?</a:t>
            </a:r>
          </a:p>
          <a:p>
            <a:pPr>
              <a:defRPr sz="2000"/>
            </a:pPr>
            <a:r>
              <a:t>2. Have you approached those involved to confirm (cf. Matt 18:15)?</a:t>
            </a:r>
          </a:p>
          <a:p>
            <a:pPr>
              <a:defRPr sz="2000"/>
            </a:pPr>
          </a:p>
          <a:p>
            <a:pPr>
              <a:defRPr sz="2000"/>
            </a:pPr>
            <a:r>
              <a:t>This is to </a:t>
            </a:r>
            <a:r>
              <a:rPr b="1" u="sng">
                <a:solidFill>
                  <a:srgbClr val="FFFB00"/>
                </a:solidFill>
              </a:rPr>
              <a:t>maintain unity in as the Bible asks of us</a:t>
            </a:r>
            <a:r>
              <a:t>. And this also counts for gossip about anyone else as well. We can </a:t>
            </a:r>
            <a:r>
              <a:rPr b="1" u="sng">
                <a:solidFill>
                  <a:schemeClr val="accent6"/>
                </a:solidFill>
              </a:rPr>
              <a:t>really hurt people</a:t>
            </a:r>
            <a:r>
              <a:t> when we falsely accuse others. And we will have to give account for that one day. Be careful. </a:t>
            </a:r>
          </a:p>
          <a:p>
            <a:pPr>
              <a:defRPr sz="2000"/>
            </a:pPr>
          </a:p>
          <a:p>
            <a:pPr>
              <a:defRPr sz="2000"/>
            </a:pPr>
            <a:r>
              <a:t>And maybe to pause again here, its interesting that this topic of </a:t>
            </a:r>
            <a:r>
              <a:rPr b="1" u="sng">
                <a:solidFill>
                  <a:srgbClr val="FFFB00"/>
                </a:solidFill>
              </a:rPr>
              <a:t>gossiping and falsely accusing</a:t>
            </a:r>
            <a:r>
              <a:t> make it appearance quite often in these 2 chapter in Timothy. I’d like to just give a moment here. Reflect by yourself, are you gossiping? </a:t>
            </a:r>
          </a:p>
          <a:p>
            <a:pPr>
              <a:defRPr sz="2000"/>
            </a:pPr>
            <a:r>
              <a:t>Are you intentionally </a:t>
            </a:r>
            <a:r>
              <a:rPr b="1" u="sng">
                <a:solidFill>
                  <a:srgbClr val="FFFB00"/>
                </a:solidFill>
              </a:rPr>
              <a:t>making others bad before friends?</a:t>
            </a:r>
            <a:endParaRPr b="1" u="sng">
              <a:solidFill>
                <a:srgbClr val="FFFB00"/>
              </a:solidFill>
            </a:endParaRPr>
          </a:p>
          <a:p>
            <a:pPr>
              <a:defRPr sz="2000"/>
            </a:pPr>
            <a:r>
              <a:rPr b="1" u="sng">
                <a:solidFill>
                  <a:srgbClr val="FFFB00"/>
                </a:solidFill>
              </a:rPr>
              <a:t>And to maybe look at the other side, if you hear people gossiping what do you do about it? </a:t>
            </a:r>
            <a:endParaRPr b="1" u="sng">
              <a:solidFill>
                <a:srgbClr val="FFFB00"/>
              </a:solidFill>
            </a:endParaRPr>
          </a:p>
          <a:p>
            <a:pPr>
              <a:defRPr sz="2000"/>
            </a:pPr>
            <a:r>
              <a:rPr b="1" u="sng">
                <a:solidFill>
                  <a:schemeClr val="accent6"/>
                </a:solidFill>
              </a:rPr>
              <a:t>Do you ask them these questions above?</a:t>
            </a:r>
            <a:endParaRPr b="1" u="sng">
              <a:solidFill>
                <a:schemeClr val="accent6"/>
              </a:solidFill>
            </a:endParaRPr>
          </a:p>
          <a:p>
            <a:pPr>
              <a:defRPr sz="2000"/>
            </a:pPr>
            <a:endParaRPr b="1" u="sng">
              <a:solidFill>
                <a:schemeClr val="accent6"/>
              </a:solidFill>
            </a:endParaRPr>
          </a:p>
          <a:p>
            <a:pPr>
              <a:defRPr sz="2000"/>
            </a:pPr>
            <a:r>
              <a:rPr b="1" u="sng">
                <a:solidFill>
                  <a:schemeClr val="accent6"/>
                </a:solidFill>
              </a:rPr>
              <a:t>And lastly</a:t>
            </a:r>
          </a:p>
          <a:p>
            <a:pPr>
              <a:defRPr sz="2000"/>
            </a:pPr>
          </a:p>
          <a:p>
            <a:pPr>
              <a:defRPr sz="2000"/>
            </a:pPr>
          </a:p>
          <a:p>
            <a:pPr>
              <a:defRPr sz="2000"/>
            </a:pPr>
          </a:p>
          <a:p>
            <a:pPr>
              <a:defRPr sz="2000"/>
            </a:pPr>
          </a:p>
          <a:p>
            <a:pPr>
              <a:defRPr sz="2000"/>
            </a:pPr>
          </a:p>
          <a:p>
            <a:pPr>
              <a:defRPr sz="2000"/>
            </a:pPr>
          </a:p>
          <a:p>
            <a:pPr>
              <a:defRPr sz="2000"/>
            </a:pPr>
          </a:p>
          <a:p>
            <a:pPr>
              <a:defRPr sz="2000"/>
            </a:pPr>
          </a:p>
          <a:p>
            <a:pPr>
              <a:defRPr sz="2000"/>
            </a:pPr>
          </a:p>
          <a:p>
            <a:pPr>
              <a:defRPr sz="2000"/>
            </a:pPr>
          </a:p>
          <a:p>
            <a:pPr>
              <a:defRPr sz="2000"/>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Shape 127"/>
          <p:cNvSpPr/>
          <p:nvPr>
            <p:ph type="sldImg"/>
          </p:nvPr>
        </p:nvSpPr>
        <p:spPr>
          <a:prstGeom prst="rect">
            <a:avLst/>
          </a:prstGeom>
        </p:spPr>
        <p:txBody>
          <a:bodyPr/>
          <a:lstStyle/>
          <a:p>
            <a:pPr/>
          </a:p>
        </p:txBody>
      </p:sp>
      <p:sp>
        <p:nvSpPr>
          <p:cNvPr id="128" name="Shape 128"/>
          <p:cNvSpPr/>
          <p:nvPr>
            <p:ph type="body" sz="quarter" idx="1"/>
          </p:nvPr>
        </p:nvSpPr>
        <p:spPr>
          <a:prstGeom prst="rect">
            <a:avLst/>
          </a:prstGeom>
        </p:spPr>
        <p:txBody>
          <a:bodyPr/>
          <a:lstStyle/>
          <a:p>
            <a:pPr>
              <a:defRPr sz="2000"/>
            </a:pPr>
            <a:r>
              <a:t>The flip side is, that</a:t>
            </a:r>
            <a:r>
              <a:rPr b="1" u="sng">
                <a:solidFill>
                  <a:schemeClr val="accent6"/>
                </a:solidFill>
              </a:rPr>
              <a:t> it is good, if you go and speak for the correct reason </a:t>
            </a:r>
            <a:r>
              <a:t>to people. </a:t>
            </a:r>
          </a:p>
          <a:p>
            <a:pPr>
              <a:defRPr sz="2000"/>
            </a:pPr>
            <a:r>
              <a:t>W</a:t>
            </a:r>
            <a:r>
              <a:rPr b="1" u="sng">
                <a:solidFill>
                  <a:srgbClr val="FFFB00"/>
                </a:solidFill>
              </a:rPr>
              <a:t>hen you see a leader in sin or doing something </a:t>
            </a:r>
            <a:r>
              <a:t>you dont like, </a:t>
            </a:r>
            <a:r>
              <a:rPr b="1" u="sng">
                <a:solidFill>
                  <a:schemeClr val="accent5">
                    <a:lumOff val="11617"/>
                  </a:schemeClr>
                </a:solidFill>
              </a:rPr>
              <a:t>what do you do?</a:t>
            </a:r>
          </a:p>
          <a:p>
            <a:pPr>
              <a:defRPr sz="2000"/>
            </a:pPr>
          </a:p>
          <a:p>
            <a:pPr>
              <a:defRPr sz="2000"/>
            </a:pPr>
            <a:r>
              <a:t>Do you</a:t>
            </a:r>
            <a:r>
              <a:rPr b="1" u="sng">
                <a:solidFill>
                  <a:schemeClr val="accent6"/>
                </a:solidFill>
              </a:rPr>
              <a:t> jump ship and stay away </a:t>
            </a:r>
            <a:r>
              <a:t>from that person? </a:t>
            </a:r>
          </a:p>
          <a:p>
            <a:pPr>
              <a:defRPr sz="2000"/>
            </a:pPr>
            <a:r>
              <a:t>Maybe you </a:t>
            </a:r>
            <a:r>
              <a:rPr b="1" u="sng">
                <a:solidFill>
                  <a:schemeClr val="accent6"/>
                </a:solidFill>
              </a:rPr>
              <a:t>want to leave the church? </a:t>
            </a:r>
            <a:endParaRPr b="1" u="sng">
              <a:solidFill>
                <a:schemeClr val="accent6"/>
              </a:solidFill>
            </a:endParaRPr>
          </a:p>
          <a:p>
            <a:pPr>
              <a:defRPr sz="2000"/>
            </a:pPr>
          </a:p>
          <a:p>
            <a:pPr>
              <a:defRPr sz="2000"/>
            </a:pPr>
            <a:r>
              <a:t>Or do you </a:t>
            </a:r>
            <a:r>
              <a:rPr b="1" u="sng">
                <a:solidFill>
                  <a:schemeClr val="accent6"/>
                </a:solidFill>
              </a:rPr>
              <a:t>go and speak to them?</a:t>
            </a:r>
          </a:p>
          <a:p>
            <a:pPr>
              <a:defRPr sz="2000"/>
            </a:pPr>
          </a:p>
          <a:p>
            <a:pPr>
              <a:defRPr sz="2000"/>
            </a:pPr>
            <a:r>
              <a:t>Becuase, if you leave, the </a:t>
            </a:r>
            <a:r>
              <a:rPr b="1" u="sng">
                <a:solidFill>
                  <a:srgbClr val="FFFB00"/>
                </a:solidFill>
              </a:rPr>
              <a:t>problem is still the problem and this person is still leading</a:t>
            </a:r>
            <a:r>
              <a:t> others, </a:t>
            </a:r>
          </a:p>
          <a:p>
            <a:pPr>
              <a:defRPr sz="2000"/>
            </a:pPr>
            <a:r>
              <a:t>and secondly, </a:t>
            </a:r>
            <a:r>
              <a:rPr b="1" u="sng">
                <a:solidFill>
                  <a:srgbClr val="FFFB00"/>
                </a:solidFill>
              </a:rPr>
              <a:t>you took offence, and now leave the church</a:t>
            </a:r>
            <a:r>
              <a:t> but you haven’t even spoken to them. </a:t>
            </a:r>
          </a:p>
          <a:p>
            <a:pPr>
              <a:defRPr sz="2000"/>
            </a:pPr>
            <a:r>
              <a:t>By speaking to them is, how people can grow. </a:t>
            </a:r>
          </a:p>
          <a:p>
            <a:pPr>
              <a:defRPr sz="2000"/>
            </a:pPr>
          </a:p>
          <a:p>
            <a:pPr>
              <a:defRPr sz="2000"/>
            </a:pPr>
          </a:p>
          <a:p>
            <a:pPr>
              <a:defRPr sz="2000"/>
            </a:pPr>
          </a:p>
          <a:p>
            <a:pPr>
              <a:defRPr sz="2000"/>
            </a:pPr>
          </a:p>
          <a:p>
            <a:pPr>
              <a:defRPr sz="2000"/>
            </a:pPr>
          </a:p>
          <a:p>
            <a:pPr>
              <a:defRPr sz="2000"/>
            </a:pPr>
          </a:p>
          <a:p>
            <a:pPr>
              <a:defRPr sz="2000"/>
            </a:pPr>
          </a:p>
          <a:p>
            <a:pPr>
              <a:defRPr sz="2000"/>
            </a:pPr>
          </a:p>
          <a:p>
            <a:pPr>
              <a:defRPr sz="2000"/>
            </a:pPr>
          </a:p>
          <a:p>
            <a:pPr>
              <a:defRPr sz="2000"/>
            </a:pPr>
          </a:p>
          <a:p>
            <a:pPr>
              <a:defRPr sz="2000"/>
            </a:pPr>
          </a:p>
          <a:p>
            <a:pPr>
              <a:defRPr sz="2000"/>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Shape 135"/>
          <p:cNvSpPr/>
          <p:nvPr>
            <p:ph type="sldImg"/>
          </p:nvPr>
        </p:nvSpPr>
        <p:spPr>
          <a:prstGeom prst="rect">
            <a:avLst/>
          </a:prstGeom>
        </p:spPr>
        <p:txBody>
          <a:bodyPr/>
          <a:lstStyle/>
          <a:p>
            <a:pPr/>
          </a:p>
        </p:txBody>
      </p:sp>
      <p:sp>
        <p:nvSpPr>
          <p:cNvPr id="136" name="Shape 136"/>
          <p:cNvSpPr/>
          <p:nvPr>
            <p:ph type="body" sz="quarter" idx="1"/>
          </p:nvPr>
        </p:nvSpPr>
        <p:spPr>
          <a:prstGeom prst="rect">
            <a:avLst/>
          </a:prstGeom>
        </p:spPr>
        <p:txBody>
          <a:bodyPr/>
          <a:lstStyle/>
          <a:p>
            <a:pPr>
              <a:defRPr sz="2000"/>
            </a:pPr>
            <a:r>
              <a:t>But yes, </a:t>
            </a:r>
            <a:r>
              <a:rPr b="1" u="sng">
                <a:solidFill>
                  <a:srgbClr val="FFFB00"/>
                </a:solidFill>
              </a:rPr>
              <a:t>defnitely can elder can fall into sin</a:t>
            </a:r>
            <a:r>
              <a:t>, but then there must be </a:t>
            </a:r>
            <a:r>
              <a:rPr b="1" u="sng">
                <a:solidFill>
                  <a:schemeClr val="accent6"/>
                </a:solidFill>
              </a:rPr>
              <a:t>more witnesses that has evidence </a:t>
            </a:r>
            <a:r>
              <a:t>for it. And then what happens then? The outcome is severe. </a:t>
            </a:r>
          </a:p>
          <a:p>
            <a:pPr>
              <a:defRPr sz="2000"/>
            </a:pPr>
          </a:p>
          <a:p>
            <a:pPr>
              <a:defRPr sz="2000"/>
            </a:pPr>
            <a:r>
              <a:t>Verse 20 is the consequences if you are a pastor / elder and fall into willfull sin. </a:t>
            </a:r>
            <a:r>
              <a:rPr b="1" u="sng">
                <a:solidFill>
                  <a:srgbClr val="FFFB00"/>
                </a:solidFill>
              </a:rPr>
              <a:t>Rebuke them in the presence of all, </a:t>
            </a:r>
            <a:r>
              <a:t>why?? So that the rest may stand in fear. </a:t>
            </a:r>
          </a:p>
          <a:p>
            <a:pPr>
              <a:defRPr sz="2000"/>
            </a:pPr>
            <a:r>
              <a:t>So that you know what will happen. </a:t>
            </a:r>
          </a:p>
          <a:p>
            <a:pPr>
              <a:defRPr sz="2000"/>
            </a:pPr>
            <a:endParaRPr b="1" u="sng">
              <a:solidFill>
                <a:srgbClr val="FFFB00"/>
              </a:solidFill>
            </a:endParaRPr>
          </a:p>
          <a:p>
            <a:pPr>
              <a:defRPr sz="2000"/>
            </a:pPr>
            <a:r>
              <a:t>Though this </a:t>
            </a:r>
            <a:r>
              <a:rPr b="1" u="sng">
                <a:solidFill>
                  <a:schemeClr val="accent6"/>
                </a:solidFill>
              </a:rPr>
              <a:t>may be difficult</a:t>
            </a:r>
            <a:r>
              <a:t>, especially when </a:t>
            </a:r>
            <a:r>
              <a:rPr b="1" u="sng">
                <a:solidFill>
                  <a:srgbClr val="FFFB00"/>
                </a:solidFill>
              </a:rPr>
              <a:t>dealing with an elder</a:t>
            </a:r>
            <a:r>
              <a:t>, it must be done. If the church doesn’t handle an </a:t>
            </a:r>
            <a:r>
              <a:rPr b="1" u="sng">
                <a:solidFill>
                  <a:srgbClr val="FFFB00"/>
                </a:solidFill>
              </a:rPr>
              <a:t>elder’s sin biblically</a:t>
            </a:r>
            <a:r>
              <a:t>, if they instead </a:t>
            </a:r>
            <a:r>
              <a:rPr b="1" u="sng">
                <a:solidFill>
                  <a:schemeClr val="accent5">
                    <a:lumOff val="11617"/>
                  </a:schemeClr>
                </a:solidFill>
              </a:rPr>
              <a:t>hide or cover it up</a:t>
            </a:r>
            <a:r>
              <a:t>, then it opens the door for Satan to c</a:t>
            </a:r>
            <a:r>
              <a:rPr b="1" u="sng">
                <a:solidFill>
                  <a:srgbClr val="FFFB00"/>
                </a:solidFill>
              </a:rPr>
              <a:t>ause havoc in the church through gossip, rumors, and disobedience</a:t>
            </a:r>
            <a:r>
              <a:t>. </a:t>
            </a:r>
          </a:p>
          <a:p>
            <a:pPr>
              <a:defRPr sz="2000"/>
            </a:pPr>
            <a:r>
              <a:t>And this commonly happens in churches </a:t>
            </a:r>
            <a:r>
              <a:rPr b="1" u="sng">
                <a:solidFill>
                  <a:schemeClr val="accent6"/>
                </a:solidFill>
              </a:rPr>
              <a:t>where the pastor’s sin is covered up, sometimes for years.</a:t>
            </a:r>
            <a:r>
              <a:t> The difference then between the </a:t>
            </a:r>
            <a:r>
              <a:rPr b="1" u="sng">
                <a:solidFill>
                  <a:srgbClr val="FFFB00"/>
                </a:solidFill>
              </a:rPr>
              <a:t>pastor’s preaching and actions eventually turns many away </a:t>
            </a:r>
            <a:r>
              <a:t>from Christ, and sometimes the church implodes, to Satan’s delight.</a:t>
            </a:r>
          </a:p>
          <a:p>
            <a:pPr>
              <a:defRPr sz="2000"/>
            </a:pPr>
            <a:r>
              <a:t>This may even seem to some who knows about the sin to </a:t>
            </a:r>
            <a:r>
              <a:rPr b="1" u="sng">
                <a:solidFill>
                  <a:schemeClr val="accent6"/>
                </a:solidFill>
              </a:rPr>
              <a:t>think that God and the church tolerates that sin. </a:t>
            </a:r>
            <a:endParaRPr b="1" u="sng">
              <a:solidFill>
                <a:schemeClr val="accent6"/>
              </a:solidFill>
            </a:endParaRPr>
          </a:p>
          <a:p>
            <a:pPr>
              <a:defRPr sz="2000"/>
            </a:pPr>
          </a:p>
          <a:p>
            <a:pPr>
              <a:defRPr sz="2000"/>
            </a:pPr>
            <a:r>
              <a:t>Whats our role then as congregants? </a:t>
            </a:r>
            <a:r>
              <a:rPr b="1" u="sng">
                <a:solidFill>
                  <a:srgbClr val="FFFB00"/>
                </a:solidFill>
              </a:rPr>
              <a:t>To keep our church leadership accountable in a loving way. </a:t>
            </a:r>
            <a:endParaRPr b="1" u="sng">
              <a:solidFill>
                <a:srgbClr val="FFFB00"/>
              </a:solidFill>
            </a:endParaRPr>
          </a:p>
          <a:p>
            <a:pPr>
              <a:defRPr sz="2000"/>
            </a:pPr>
            <a:r>
              <a:rPr b="1" u="sng">
                <a:solidFill>
                  <a:srgbClr val="FFFB00"/>
                </a:solidFill>
              </a:rPr>
              <a:t>Paul is also saying here that</a:t>
            </a:r>
            <a:r>
              <a:rPr b="1" u="sng">
                <a:solidFill>
                  <a:schemeClr val="accent6"/>
                </a:solidFill>
              </a:rPr>
              <a:t> persisting in sin</a:t>
            </a:r>
            <a:r>
              <a:rPr b="1" u="sng">
                <a:solidFill>
                  <a:srgbClr val="FFFB00"/>
                </a:solidFill>
              </a:rPr>
              <a:t> is a big deal. !!</a:t>
            </a:r>
            <a:endParaRPr b="1" u="sng">
              <a:solidFill>
                <a:srgbClr val="FFFB00"/>
              </a:solidFill>
            </a:endParaRPr>
          </a:p>
          <a:p>
            <a:pPr>
              <a:defRPr sz="2000"/>
            </a:pPr>
            <a:endParaRPr b="1" u="sng">
              <a:solidFill>
                <a:srgbClr val="FFFB00"/>
              </a:solidFill>
            </a:endParaRPr>
          </a:p>
          <a:p>
            <a:pPr>
              <a:defRPr sz="2000">
                <a:solidFill>
                  <a:schemeClr val="accent5"/>
                </a:solidFill>
              </a:defRPr>
            </a:pPr>
            <a:r>
              <a:rPr b="1" u="sng">
                <a:solidFill>
                  <a:schemeClr val="accent5">
                    <a:lumOff val="11617"/>
                  </a:schemeClr>
                </a:solidFill>
              </a:rPr>
              <a:t>Q : Are you in accountability with somoene? Everyone needs it.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Shape 143"/>
          <p:cNvSpPr/>
          <p:nvPr>
            <p:ph type="sldImg"/>
          </p:nvPr>
        </p:nvSpPr>
        <p:spPr>
          <a:prstGeom prst="rect">
            <a:avLst/>
          </a:prstGeom>
        </p:spPr>
        <p:txBody>
          <a:bodyPr/>
          <a:lstStyle/>
          <a:p>
            <a:pPr/>
          </a:p>
        </p:txBody>
      </p:sp>
      <p:sp>
        <p:nvSpPr>
          <p:cNvPr id="144" name="Shape 144"/>
          <p:cNvSpPr/>
          <p:nvPr>
            <p:ph type="body" sz="quarter" idx="1"/>
          </p:nvPr>
        </p:nvSpPr>
        <p:spPr>
          <a:prstGeom prst="rect">
            <a:avLst/>
          </a:prstGeom>
        </p:spPr>
        <p:txBody>
          <a:bodyPr/>
          <a:lstStyle/>
          <a:p>
            <a:pPr>
              <a:defRPr sz="2000"/>
            </a:pPr>
            <a:r>
              <a:t>Paul is saying this, that we must keep these rules, because there </a:t>
            </a:r>
            <a:r>
              <a:rPr b="1" u="sng">
                <a:solidFill>
                  <a:srgbClr val="FFFB00"/>
                </a:solidFill>
              </a:rPr>
              <a:t>will be a tendancy when it comes to </a:t>
            </a:r>
            <a:r>
              <a:rPr b="1" u="sng">
                <a:solidFill>
                  <a:schemeClr val="accent5">
                    <a:lumOff val="11617"/>
                  </a:schemeClr>
                </a:solidFill>
              </a:rPr>
              <a:t>discipline</a:t>
            </a:r>
            <a:r>
              <a:rPr b="1" u="sng">
                <a:solidFill>
                  <a:srgbClr val="FFFB00"/>
                </a:solidFill>
              </a:rPr>
              <a:t> to not keep these rules</a:t>
            </a:r>
            <a:r>
              <a:t>, to maybe be harsh towards some, and have more grace towards others. </a:t>
            </a:r>
          </a:p>
          <a:p>
            <a:pPr>
              <a:defRPr sz="2000"/>
            </a:pPr>
          </a:p>
          <a:p>
            <a:pPr>
              <a:defRPr sz="2000"/>
            </a:pPr>
            <a:r>
              <a:t>The process of discipline must be </a:t>
            </a:r>
            <a:r>
              <a:rPr b="1" u="sng">
                <a:solidFill>
                  <a:schemeClr val="accent6"/>
                </a:solidFill>
              </a:rPr>
              <a:t>handled “without prejudging</a:t>
            </a:r>
            <a:r>
              <a:t>,” which can also be translated “without partiality.” Maybe, Timothy might be inclined to be especially </a:t>
            </a:r>
            <a:r>
              <a:rPr b="1" u="sng">
                <a:solidFill>
                  <a:srgbClr val="FFFB00"/>
                </a:solidFill>
              </a:rPr>
              <a:t>harsh towards those who had previously hurt him</a:t>
            </a:r>
            <a:r>
              <a:t> in the church. However, this process of discipline must be handled without any prejudice.</a:t>
            </a:r>
          </a:p>
          <a:p>
            <a:pPr>
              <a:defRPr sz="2000"/>
            </a:pPr>
          </a:p>
          <a:p>
            <a:pPr>
              <a:defRPr sz="2000"/>
            </a:pPr>
            <a:r>
              <a:t>The process of discipline must be </a:t>
            </a:r>
            <a:r>
              <a:rPr b="1" u="sng">
                <a:solidFill>
                  <a:schemeClr val="accent6"/>
                </a:solidFill>
              </a:rPr>
              <a:t>handled without “favoritism</a:t>
            </a:r>
            <a:r>
              <a:t>.” Maybe, one might be inclined </a:t>
            </a:r>
            <a:r>
              <a:rPr b="1" u="sng">
                <a:solidFill>
                  <a:srgbClr val="FFFB00"/>
                </a:solidFill>
              </a:rPr>
              <a:t>to not expose the sin of a close friend</a:t>
            </a:r>
            <a:r>
              <a:t>, somebody who is extremely popular and </a:t>
            </a:r>
            <a:r>
              <a:rPr b="1" u="sng">
                <a:solidFill>
                  <a:srgbClr val="FFFB00"/>
                </a:solidFill>
              </a:rPr>
              <a:t>influential, or wealthy.</a:t>
            </a:r>
            <a:r>
              <a:t> However, there must not be any partiality in the process of discipline.</a:t>
            </a:r>
            <a:r>
              <a:rPr b="1" u="sng">
                <a:solidFill>
                  <a:srgbClr val="FFFB00"/>
                </a:solidFill>
              </a:rPr>
              <a:t> God, Christ, and the angels are watching.</a:t>
            </a:r>
            <a:endParaRPr b="1" u="sng">
              <a:solidFill>
                <a:srgbClr val="FFFB00"/>
              </a:solidFill>
            </a:endParaRPr>
          </a:p>
          <a:p>
            <a:pPr>
              <a:defRPr sz="2000"/>
            </a:pPr>
            <a:endParaRPr b="1" u="sng">
              <a:solidFill>
                <a:srgbClr val="FFFB00"/>
              </a:solidFill>
            </a:endParaRPr>
          </a:p>
          <a:p>
            <a:pPr>
              <a:defRPr sz="2000"/>
            </a:pPr>
            <a:r>
              <a:rPr b="1" u="sng">
                <a:solidFill>
                  <a:schemeClr val="accent5">
                    <a:lumOff val="11617"/>
                  </a:schemeClr>
                </a:solidFill>
              </a:rPr>
              <a:t>We should treat everyone the same. God is watching.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Shape 151"/>
          <p:cNvSpPr/>
          <p:nvPr>
            <p:ph type="sldImg"/>
          </p:nvPr>
        </p:nvSpPr>
        <p:spPr>
          <a:prstGeom prst="rect">
            <a:avLst/>
          </a:prstGeom>
        </p:spPr>
        <p:txBody>
          <a:bodyPr/>
          <a:lstStyle/>
          <a:p>
            <a:pPr/>
          </a:p>
        </p:txBody>
      </p:sp>
      <p:sp>
        <p:nvSpPr>
          <p:cNvPr id="152" name="Shape 152"/>
          <p:cNvSpPr/>
          <p:nvPr>
            <p:ph type="body" sz="quarter" idx="1"/>
          </p:nvPr>
        </p:nvSpPr>
        <p:spPr>
          <a:prstGeom prst="rect">
            <a:avLst/>
          </a:prstGeom>
        </p:spPr>
        <p:txBody>
          <a:bodyPr/>
          <a:lstStyle/>
          <a:p>
            <a:pPr>
              <a:defRPr sz="2000"/>
            </a:pPr>
            <a:r>
              <a:t>Very important, do not be quick to make these people elders. </a:t>
            </a:r>
          </a:p>
          <a:p>
            <a:pPr>
              <a:defRPr sz="2000"/>
            </a:pPr>
          </a:p>
          <a:p>
            <a:pPr>
              <a:defRPr sz="2000"/>
            </a:pPr>
            <a:r>
              <a:t>I think when someone starts a church, </a:t>
            </a:r>
            <a:r>
              <a:rPr b="1" u="sng">
                <a:solidFill>
                  <a:srgbClr val="FFFB00"/>
                </a:solidFill>
              </a:rPr>
              <a:t>you do everything</a:t>
            </a:r>
            <a:r>
              <a:t>. You pack</a:t>
            </a:r>
            <a:r>
              <a:rPr b="1" u="sng">
                <a:solidFill>
                  <a:schemeClr val="accent6"/>
                </a:solidFill>
              </a:rPr>
              <a:t> out the chairs, you make the coffee</a:t>
            </a:r>
            <a:r>
              <a:t> you preach and sometimes </a:t>
            </a:r>
            <a:r>
              <a:rPr b="1" u="sng">
                <a:solidFill>
                  <a:srgbClr val="FFFB00"/>
                </a:solidFill>
              </a:rPr>
              <a:t>you worship also</a:t>
            </a:r>
            <a:r>
              <a:t>, and there’s a massive tendency I believe that if someone walks into the church that look like a healthy Christian, to ask them to join you. Just help me, be an elder. And this was probably how Timothy felt. </a:t>
            </a:r>
          </a:p>
          <a:p>
            <a:pPr>
              <a:defRPr sz="2000"/>
            </a:pPr>
          </a:p>
          <a:p>
            <a:pPr>
              <a:defRPr sz="2000"/>
            </a:pPr>
            <a:r>
              <a:t>But Paul says, do not be hasty, let them in a sense prove themselves. </a:t>
            </a:r>
          </a:p>
          <a:p>
            <a:pPr>
              <a:defRPr sz="2000"/>
            </a:pPr>
            <a:r>
              <a:t>1 Tim 3:6-7 says </a:t>
            </a:r>
            <a:r>
              <a:rPr b="1" u="sng">
                <a:solidFill>
                  <a:schemeClr val="accent3"/>
                </a:solidFill>
              </a:rPr>
              <a:t>“He must not be a recent convert or he may become arrogant and fall into the punishment that the devil will exact. And he must be well thought of by those outside the faith, so that he may not fall into disgrace and be caught by the devil’s trap.”</a:t>
            </a:r>
            <a:endParaRPr b="1" u="sng">
              <a:solidFill>
                <a:schemeClr val="accent3"/>
              </a:solidFill>
            </a:endParaRPr>
          </a:p>
          <a:p>
            <a:pPr>
              <a:defRPr sz="2000"/>
            </a:pPr>
            <a:endParaRPr b="1" u="sng">
              <a:solidFill>
                <a:srgbClr val="FFFB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a:p>
        </p:txBody>
      </p:sp>
      <p:sp>
        <p:nvSpPr>
          <p:cNvPr id="160" name="Shape 160"/>
          <p:cNvSpPr/>
          <p:nvPr>
            <p:ph type="body" sz="quarter" idx="1"/>
          </p:nvPr>
        </p:nvSpPr>
        <p:spPr>
          <a:prstGeom prst="rect">
            <a:avLst/>
          </a:prstGeom>
        </p:spPr>
        <p:txBody>
          <a:bodyPr/>
          <a:lstStyle/>
          <a:p>
            <a:pPr>
              <a:defRPr sz="2000"/>
            </a:pPr>
            <a:r>
              <a:t>A man should not be ordained as an elder until he is spiritually ready because, if </a:t>
            </a:r>
            <a:r>
              <a:rPr b="1" u="sng">
                <a:solidFill>
                  <a:srgbClr val="FFFB00"/>
                </a:solidFill>
              </a:rPr>
              <a:t>he lacks spiritual maturity,</a:t>
            </a:r>
            <a:r>
              <a:t> it opens the</a:t>
            </a:r>
            <a:r>
              <a:rPr b="1" u="sng">
                <a:solidFill>
                  <a:srgbClr val="FFFB00"/>
                </a:solidFill>
              </a:rPr>
              <a:t> door for vicious attacks from Satan</a:t>
            </a:r>
            <a:r>
              <a:t> and ultimately</a:t>
            </a:r>
            <a:r>
              <a:rPr b="1" u="sng">
                <a:solidFill>
                  <a:schemeClr val="accent6"/>
                </a:solidFill>
              </a:rPr>
              <a:t> God’s discipline if he falls into sin.</a:t>
            </a:r>
            <a:r>
              <a:t> </a:t>
            </a:r>
          </a:p>
          <a:p>
            <a:pPr>
              <a:defRPr sz="2000"/>
            </a:pPr>
            <a:r>
              <a:t>And this is also some good advice, even outside of church. In Business, do not be</a:t>
            </a:r>
            <a:r>
              <a:rPr b="1" u="sng">
                <a:solidFill>
                  <a:srgbClr val="FFFB00"/>
                </a:solidFill>
              </a:rPr>
              <a:t> too quick to promote someone</a:t>
            </a:r>
            <a:r>
              <a:t>, but rather let them prove themselves first. </a:t>
            </a:r>
          </a:p>
          <a:p>
            <a:pPr>
              <a:defRPr sz="2000"/>
            </a:pPr>
          </a:p>
          <a:p>
            <a:pPr>
              <a:defRPr sz="2000"/>
            </a:pPr>
            <a:r>
              <a:t>Rather take</a:t>
            </a:r>
            <a:r>
              <a:rPr b="1" u="sng">
                <a:solidFill>
                  <a:srgbClr val="FFFB00"/>
                </a:solidFill>
              </a:rPr>
              <a:t> some time to equip someone, than to sit with a problem later. </a:t>
            </a:r>
            <a:endParaRPr b="1" u="sng">
              <a:solidFill>
                <a:srgbClr val="FFFB00"/>
              </a:solidFill>
            </a:endParaRPr>
          </a:p>
          <a:p>
            <a:pPr>
              <a:defRPr sz="2000"/>
            </a:pPr>
            <a:endParaRPr b="1" u="sng">
              <a:solidFill>
                <a:srgbClr val="FFFB00"/>
              </a:solidFill>
            </a:endParaRPr>
          </a:p>
          <a:p>
            <a:pPr>
              <a:defRPr sz="2000"/>
            </a:pPr>
            <a:r>
              <a:t>Lastly, if you feel that you are</a:t>
            </a:r>
            <a:r>
              <a:rPr b="1" u="sng">
                <a:solidFill>
                  <a:srgbClr val="FFFB00"/>
                </a:solidFill>
              </a:rPr>
              <a:t> ready to be a leader long ago</a:t>
            </a:r>
            <a:r>
              <a:t> and you really want to be a small group leader, or any type of leader.</a:t>
            </a:r>
          </a:p>
          <a:p>
            <a:pPr>
              <a:defRPr sz="2000"/>
            </a:pPr>
            <a:r>
              <a:t>Firstly, </a:t>
            </a:r>
            <a:r>
              <a:rPr b="1" u="sng">
                <a:solidFill>
                  <a:schemeClr val="accent6"/>
                </a:solidFill>
              </a:rPr>
              <a:t>we want to encourage you to go and say that</a:t>
            </a:r>
            <a:r>
              <a:t> to your current leader. Please we want to fan the flame that you have to become a leader. </a:t>
            </a:r>
          </a:p>
          <a:p>
            <a:pPr>
              <a:defRPr sz="2000"/>
            </a:pPr>
            <a:r>
              <a:t>Secondly, it is a </a:t>
            </a:r>
            <a:r>
              <a:rPr b="1" u="sng">
                <a:solidFill>
                  <a:schemeClr val="accent6"/>
                </a:solidFill>
              </a:rPr>
              <a:t>good thing to wait and rather take longer</a:t>
            </a:r>
            <a:r>
              <a:t>. We see this in this passage, </a:t>
            </a:r>
            <a:r>
              <a:rPr b="1" u="sng">
                <a:solidFill>
                  <a:srgbClr val="FFFB00"/>
                </a:solidFill>
              </a:rPr>
              <a:t>do not be hasty</a:t>
            </a:r>
            <a:r>
              <a:t> in promoting someone. This is though specific to elders, but defnitely </a:t>
            </a:r>
            <a:r>
              <a:rPr b="1" u="sng">
                <a:solidFill>
                  <a:srgbClr val="FFFB00"/>
                </a:solidFill>
              </a:rPr>
              <a:t>good for any type of leadership. </a:t>
            </a:r>
          </a:p>
          <a:p>
            <a:pPr>
              <a:defRPr sz="2000"/>
            </a:pPr>
            <a:r>
              <a:t>Important, when </a:t>
            </a:r>
            <a:r>
              <a:rPr b="1" u="sng">
                <a:solidFill>
                  <a:schemeClr val="accent5">
                    <a:lumOff val="11617"/>
                  </a:schemeClr>
                </a:solidFill>
              </a:rPr>
              <a:t>someone is faithful without a title</a:t>
            </a:r>
            <a:r>
              <a:t> they will be</a:t>
            </a:r>
            <a:r>
              <a:rPr b="1" u="sng">
                <a:solidFill>
                  <a:schemeClr val="accent5">
                    <a:lumOff val="11617"/>
                  </a:schemeClr>
                </a:solidFill>
              </a:rPr>
              <a:t> faithfull with a title</a:t>
            </a:r>
            <a:r>
              <a:t>, guess what, if someoene is </a:t>
            </a:r>
            <a:r>
              <a:rPr b="1" u="sng">
                <a:solidFill>
                  <a:schemeClr val="accent5">
                    <a:lumOff val="11617"/>
                  </a:schemeClr>
                </a:solidFill>
              </a:rPr>
              <a:t>unfaithful without a title they will be unfaithful with a title</a:t>
            </a:r>
            <a:r>
              <a:t>. </a:t>
            </a:r>
          </a:p>
          <a:p>
            <a:pPr>
              <a:defRPr sz="2000"/>
            </a:pPr>
            <a:r>
              <a:rPr b="1" u="sng">
                <a:solidFill>
                  <a:srgbClr val="FFFB00"/>
                </a:solidFill>
              </a:rPr>
              <a:t>Stay faithful, do what God wants you to do</a:t>
            </a:r>
            <a:r>
              <a:t>. We are not on eatth for titles but to serve ou King Jesus Christ. </a:t>
            </a:r>
            <a:endParaRPr b="1" u="sng">
              <a:solidFill>
                <a:srgbClr val="FFFB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Shape 167"/>
          <p:cNvSpPr/>
          <p:nvPr>
            <p:ph type="sldImg"/>
          </p:nvPr>
        </p:nvSpPr>
        <p:spPr>
          <a:prstGeom prst="rect">
            <a:avLst/>
          </a:prstGeom>
        </p:spPr>
        <p:txBody>
          <a:bodyPr/>
          <a:lstStyle/>
          <a:p>
            <a:pPr/>
          </a:p>
        </p:txBody>
      </p:sp>
      <p:sp>
        <p:nvSpPr>
          <p:cNvPr id="168" name="Shape 168"/>
          <p:cNvSpPr/>
          <p:nvPr>
            <p:ph type="body" sz="quarter" idx="1"/>
          </p:nvPr>
        </p:nvSpPr>
        <p:spPr>
          <a:prstGeom prst="rect">
            <a:avLst/>
          </a:prstGeom>
        </p:spPr>
        <p:txBody>
          <a:bodyPr/>
          <a:lstStyle/>
          <a:p>
            <a:pPr>
              <a:defRPr sz="2000"/>
            </a:pPr>
            <a:r>
              <a:t>I must say thi</a:t>
            </a:r>
            <a:r>
              <a:rPr b="1" u="sng">
                <a:solidFill>
                  <a:srgbClr val="FFFB00"/>
                </a:solidFill>
              </a:rPr>
              <a:t>s sound a bit weird.</a:t>
            </a:r>
            <a:r>
              <a:t> We just spoke about do not lay hands for someone to quickly, and just after it says also, some of their good works can also only be seen later. But here in the middle it speaks about wine?</a:t>
            </a:r>
          </a:p>
          <a:p>
            <a:pPr>
              <a:defRPr sz="2000"/>
            </a:pPr>
          </a:p>
          <a:p>
            <a:pPr>
              <a:defRPr sz="2000"/>
            </a:pPr>
            <a:r>
              <a:t>So the context here is </a:t>
            </a:r>
            <a:r>
              <a:rPr b="1" u="sng">
                <a:solidFill>
                  <a:srgbClr val="FFFB00"/>
                </a:solidFill>
              </a:rPr>
              <a:t>keeping yourself pure</a:t>
            </a:r>
            <a:r>
              <a:t>, being an example as an elder should be. But, Timothy </a:t>
            </a:r>
            <a:r>
              <a:rPr b="1" u="sng">
                <a:solidFill>
                  <a:srgbClr val="FFFB00"/>
                </a:solidFill>
              </a:rPr>
              <a:t>actually had this issue with his stomach</a:t>
            </a:r>
            <a:r>
              <a:t>. And Timothy probably </a:t>
            </a:r>
            <a:r>
              <a:rPr b="1" u="sng">
                <a:solidFill>
                  <a:schemeClr val="accent6"/>
                </a:solidFill>
              </a:rPr>
              <a:t>were afraid to drink wine becuase he could be a stumbling block </a:t>
            </a:r>
            <a:r>
              <a:t>for others becuase of the massive misuse, or even </a:t>
            </a:r>
            <a:r>
              <a:rPr b="1" u="sng">
                <a:solidFill>
                  <a:srgbClr val="FFFB00"/>
                </a:solidFill>
              </a:rPr>
              <a:t>ascetism.</a:t>
            </a:r>
            <a:r>
              <a:t> Ascetism is where you</a:t>
            </a:r>
            <a:r>
              <a:rPr b="1" u="sng">
                <a:solidFill>
                  <a:srgbClr val="FFFB00"/>
                </a:solidFill>
              </a:rPr>
              <a:t> keep away from certain things to be more holy</a:t>
            </a:r>
            <a:r>
              <a:t>. Maybe he even doubted. But him not drining wine caused him to get sick and struggle with his gut. So, </a:t>
            </a:r>
            <a:r>
              <a:rPr b="1" u="sng">
                <a:solidFill>
                  <a:schemeClr val="accent6"/>
                </a:solidFill>
              </a:rPr>
              <a:t>wine were actully good for the stomach</a:t>
            </a:r>
            <a:r>
              <a:t>. </a:t>
            </a:r>
          </a:p>
          <a:p>
            <a:pPr>
              <a:defRPr sz="2000"/>
            </a:pPr>
            <a:r>
              <a:t>In those days they had a lot of bacteria in water which did gave them some gut issues. And then wine were a good thing. The</a:t>
            </a:r>
            <a:r>
              <a:rPr b="1" u="sng">
                <a:solidFill>
                  <a:srgbClr val="FFFB00"/>
                </a:solidFill>
              </a:rPr>
              <a:t> fermentation process killed a lot of the bacteria</a:t>
            </a:r>
            <a:r>
              <a:t>. There weren’t any water filtration systems. </a:t>
            </a:r>
          </a:p>
          <a:p>
            <a:pPr>
              <a:defRPr sz="2000"/>
            </a:pPr>
          </a:p>
          <a:p>
            <a:pPr>
              <a:defRPr sz="2000"/>
            </a:pPr>
            <a:r>
              <a:t>So Paul is saying you may drink a bit of wine. Don’t drink the whole bottle please. Don’t hear what I’m not saying. </a:t>
            </a:r>
          </a:p>
          <a:p>
            <a:pPr>
              <a:defRPr sz="2000"/>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Shape 175"/>
          <p:cNvSpPr/>
          <p:nvPr>
            <p:ph type="sldImg"/>
          </p:nvPr>
        </p:nvSpPr>
        <p:spPr>
          <a:prstGeom prst="rect">
            <a:avLst/>
          </a:prstGeom>
        </p:spPr>
        <p:txBody>
          <a:bodyPr/>
          <a:lstStyle/>
          <a:p>
            <a:pPr/>
          </a:p>
        </p:txBody>
      </p:sp>
      <p:sp>
        <p:nvSpPr>
          <p:cNvPr id="176" name="Shape 176"/>
          <p:cNvSpPr/>
          <p:nvPr>
            <p:ph type="body" sz="quarter" idx="1"/>
          </p:nvPr>
        </p:nvSpPr>
        <p:spPr>
          <a:prstGeom prst="rect">
            <a:avLst/>
          </a:prstGeom>
        </p:spPr>
        <p:txBody>
          <a:bodyPr/>
          <a:lstStyle/>
          <a:p>
            <a:pPr>
              <a:defRPr sz="2000"/>
            </a:pPr>
            <a:r>
              <a:t>Verse 24-25</a:t>
            </a:r>
          </a:p>
          <a:p>
            <a:pPr>
              <a:defRPr sz="2000"/>
            </a:pPr>
          </a:p>
          <a:p>
            <a:pPr>
              <a:defRPr sz="2000"/>
            </a:pPr>
            <a:r>
              <a:t>Paul says that before you raise up someone get to know them well. Build a closer relationship with them. </a:t>
            </a:r>
          </a:p>
          <a:p>
            <a:pPr>
              <a:defRPr sz="2000"/>
            </a:pPr>
            <a:r>
              <a:t>We don’t know how they</a:t>
            </a:r>
            <a:r>
              <a:rPr b="1" u="sng">
                <a:solidFill>
                  <a:srgbClr val="FFFB00"/>
                </a:solidFill>
              </a:rPr>
              <a:t> act in pressure situations.</a:t>
            </a:r>
            <a:r>
              <a:t> </a:t>
            </a:r>
          </a:p>
          <a:p>
            <a:pPr>
              <a:defRPr sz="2000"/>
            </a:pPr>
            <a:r>
              <a:t>We </a:t>
            </a:r>
            <a:r>
              <a:rPr b="1" u="sng">
                <a:solidFill>
                  <a:schemeClr val="accent6"/>
                </a:solidFill>
              </a:rPr>
              <a:t>all have some weaknesses</a:t>
            </a:r>
            <a:r>
              <a:t> and Paul is saying that </a:t>
            </a:r>
            <a:r>
              <a:rPr b="1" u="sng">
                <a:solidFill>
                  <a:srgbClr val="FFFB00"/>
                </a:solidFill>
              </a:rPr>
              <a:t>some of these weaknesses take longer</a:t>
            </a:r>
            <a:r>
              <a:t> to see than others. </a:t>
            </a:r>
          </a:p>
          <a:p>
            <a:pPr>
              <a:defRPr sz="2000"/>
            </a:pPr>
          </a:p>
          <a:p>
            <a:pPr>
              <a:defRPr sz="2000"/>
            </a:pPr>
            <a:r>
              <a:t>The same with good works, some </a:t>
            </a:r>
            <a:r>
              <a:rPr b="1" u="sng">
                <a:solidFill>
                  <a:srgbClr val="FFFB00"/>
                </a:solidFill>
              </a:rPr>
              <a:t>peoples’ good works are very visible</a:t>
            </a:r>
            <a:r>
              <a:t>, they excel in hospitality, they run their household well, while others do things in the background, thier good works may not be that eminent, and it takes </a:t>
            </a:r>
            <a:r>
              <a:rPr b="1" u="sng">
                <a:solidFill>
                  <a:schemeClr val="accent6"/>
                </a:solidFill>
              </a:rPr>
              <a:t>longer to see their good works.</a:t>
            </a:r>
          </a:p>
          <a:p>
            <a:pPr>
              <a:defRPr sz="2000"/>
            </a:pPr>
          </a:p>
          <a:p>
            <a:pPr>
              <a:defRPr sz="2000"/>
            </a:pPr>
            <a:r>
              <a:t>But Jesus says we will know them by their good fruit, therefore we should not </a:t>
            </a:r>
            <a:r>
              <a:rPr b="1" u="sng">
                <a:solidFill>
                  <a:srgbClr val="FFFB00"/>
                </a:solidFill>
              </a:rPr>
              <a:t>be in a hurry when appointing elders.</a:t>
            </a:r>
            <a:endParaRPr b="1" u="sng">
              <a:solidFill>
                <a:srgbClr val="FFFB00"/>
              </a:solidFill>
            </a:endParaRPr>
          </a:p>
          <a:p>
            <a:pPr>
              <a:defRPr sz="2000"/>
            </a:pPr>
            <a:endParaRPr b="1" u="sng">
              <a:solidFill>
                <a:srgbClr val="FFFB00"/>
              </a:solidFill>
            </a:endParaRPr>
          </a:p>
          <a:p>
            <a:pPr>
              <a:defRPr sz="2000"/>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 name="Shape 33"/>
          <p:cNvSpPr/>
          <p:nvPr>
            <p:ph type="sldImg"/>
          </p:nvPr>
        </p:nvSpPr>
        <p:spPr>
          <a:prstGeom prst="rect">
            <a:avLst/>
          </a:prstGeom>
        </p:spPr>
        <p:txBody>
          <a:bodyPr/>
          <a:lstStyle/>
          <a:p>
            <a:pPr/>
          </a:p>
        </p:txBody>
      </p:sp>
      <p:sp>
        <p:nvSpPr>
          <p:cNvPr id="34" name="Shape 34"/>
          <p:cNvSpPr/>
          <p:nvPr>
            <p:ph type="body" sz="quarter" idx="1"/>
          </p:nvPr>
        </p:nvSpPr>
        <p:spPr>
          <a:prstGeom prst="rect">
            <a:avLst/>
          </a:prstGeom>
        </p:spPr>
        <p:txBody>
          <a:bodyPr/>
          <a:lstStyle/>
          <a:p>
            <a:pPr>
              <a:defRPr sz="1800"/>
            </a:pPr>
            <a:r>
              <a:t>So we are looking at a passage in 1 Tim 5:17-25 that gives us insight on how to </a:t>
            </a:r>
            <a:r>
              <a:rPr b="1" u="sng">
                <a:solidFill>
                  <a:srgbClr val="FFFB00"/>
                </a:solidFill>
              </a:rPr>
              <a:t>deal and instructions to elders,</a:t>
            </a:r>
            <a:r>
              <a:t> and also how the church should minister to them. </a:t>
            </a:r>
          </a:p>
          <a:p>
            <a:pPr>
              <a:defRPr sz="1800"/>
            </a:pPr>
          </a:p>
          <a:p>
            <a:pPr>
              <a:defRPr sz="1800"/>
            </a:pPr>
            <a:r>
              <a:t>In Ephesus, where Timothy were, </a:t>
            </a:r>
            <a:r>
              <a:rPr b="1" u="sng">
                <a:solidFill>
                  <a:schemeClr val="accent6"/>
                </a:solidFill>
              </a:rPr>
              <a:t>they had a leadership issue.</a:t>
            </a:r>
            <a:r>
              <a:t> Some of the elders were sinning and</a:t>
            </a:r>
            <a:r>
              <a:rPr b="1" u="sng">
                <a:solidFill>
                  <a:srgbClr val="FFFB00"/>
                </a:solidFill>
              </a:rPr>
              <a:t> even teaching false doctrine </a:t>
            </a:r>
            <a:r>
              <a:t>(cf. Acts 20:28-30). Therefore, Paul gives Timothy instructions about the eldership and also personal instruction.</a:t>
            </a:r>
          </a:p>
          <a:p>
            <a:pPr>
              <a:defRPr sz="1800"/>
            </a:pPr>
          </a:p>
          <a:p>
            <a:pPr>
              <a:defRPr sz="1800"/>
            </a:pPr>
            <a:r>
              <a:t>And today we will speak about Elders, and </a:t>
            </a:r>
            <a:r>
              <a:rPr b="1" u="sng">
                <a:solidFill>
                  <a:srgbClr val="FFFB00"/>
                </a:solidFill>
              </a:rPr>
              <a:t>instructions concerning elders/pastors</a:t>
            </a:r>
            <a:r>
              <a:t>. Often, we think of pastors/elders as </a:t>
            </a:r>
            <a:r>
              <a:rPr b="1" u="sng">
                <a:solidFill>
                  <a:srgbClr val="FFFB00"/>
                </a:solidFill>
              </a:rPr>
              <a:t>those responsible for ministering </a:t>
            </a:r>
            <a:r>
              <a:t>to a congregation, which is true. However, congregations are also </a:t>
            </a:r>
            <a:r>
              <a:rPr b="1" u="sng">
                <a:solidFill>
                  <a:schemeClr val="accent6"/>
                </a:solidFill>
              </a:rPr>
              <a:t>responsible for ministering to pastors</a:t>
            </a:r>
            <a:r>
              <a:t>. Pastors are </a:t>
            </a:r>
            <a:r>
              <a:rPr b="1" u="sng">
                <a:solidFill>
                  <a:srgbClr val="FFFB00"/>
                </a:solidFill>
              </a:rPr>
              <a:t>not perfect; they fail, get discouraged</a:t>
            </a:r>
            <a:r>
              <a:t>, and often want to quit. </a:t>
            </a:r>
          </a:p>
          <a:p>
            <a:pPr>
              <a:defRPr sz="1800"/>
            </a:pPr>
            <a:r>
              <a:t>Statistically, in the U.S., </a:t>
            </a:r>
            <a:r>
              <a:rPr b="1" u="sng">
                <a:solidFill>
                  <a:srgbClr val="FFFB00"/>
                </a:solidFill>
              </a:rPr>
              <a:t>1700 </a:t>
            </a:r>
            <a:r>
              <a:t>pastors </a:t>
            </a:r>
            <a:r>
              <a:rPr b="1" u="sng">
                <a:solidFill>
                  <a:schemeClr val="accent5">
                    <a:lumOff val="11617"/>
                  </a:schemeClr>
                </a:solidFill>
              </a:rPr>
              <a:t>leave the ministry every month because of burn ou</a:t>
            </a:r>
            <a:r>
              <a:t>t, moral failure, or some other reason. </a:t>
            </a:r>
            <a:r>
              <a:rPr b="1" u="sng">
                <a:solidFill>
                  <a:schemeClr val="accent6"/>
                </a:solidFill>
              </a:rPr>
              <a:t>50% of ministers quit within five years. </a:t>
            </a:r>
            <a:r>
              <a:t>Pastors need ministry, and healthy churches aim to provide that for them.</a:t>
            </a:r>
          </a:p>
          <a:p>
            <a:pPr>
              <a:defRPr sz="1800"/>
            </a:pPr>
          </a:p>
          <a:p>
            <a:pPr>
              <a:defRPr sz="1800"/>
            </a:pPr>
            <a:r>
              <a:t>And remember from the start, we are the body of Christ. It is important that we also know how to deal with elders and how also to care for them. </a:t>
            </a:r>
          </a:p>
          <a:p>
            <a:pPr>
              <a:defRPr sz="1900"/>
            </a:pPr>
          </a:p>
          <a:p>
            <a:pPr>
              <a:defRPr sz="1900"/>
            </a:pPr>
            <a:r>
              <a:t>Q:</a:t>
            </a:r>
          </a:p>
          <a:p>
            <a:pPr marL="254000" indent="-254000">
              <a:buSzPct val="100000"/>
              <a:buAutoNum type="arabicPeriod" startAt="1"/>
              <a:defRPr sz="1900"/>
            </a:pPr>
            <a:r>
              <a:rPr b="1" u="sng">
                <a:solidFill>
                  <a:schemeClr val="accent5">
                    <a:lumOff val="11617"/>
                  </a:schemeClr>
                </a:solidFill>
              </a:rPr>
              <a:t>How do you honor your elders/leaders?</a:t>
            </a:r>
            <a:endParaRPr b="1" u="sng">
              <a:solidFill>
                <a:schemeClr val="accent5">
                  <a:lumOff val="11617"/>
                </a:schemeClr>
              </a:solidFill>
            </a:endParaRPr>
          </a:p>
          <a:p>
            <a:pPr marL="254000" indent="-254000">
              <a:buSzPct val="100000"/>
              <a:buAutoNum type="arabicPeriod" startAt="1"/>
              <a:defRPr sz="1900"/>
            </a:pPr>
            <a:r>
              <a:rPr b="1" u="sng">
                <a:solidFill>
                  <a:schemeClr val="accent5">
                    <a:lumOff val="11617"/>
                  </a:schemeClr>
                </a:solidFill>
              </a:rPr>
              <a:t>What do you do with leaders who do not lead well?</a:t>
            </a:r>
            <a:endParaRPr b="1" u="sng">
              <a:solidFill>
                <a:schemeClr val="accent5">
                  <a:lumOff val="11617"/>
                </a:schemeClr>
              </a:solidFill>
            </a:endParaRPr>
          </a:p>
          <a:p>
            <a:pPr marL="254000" indent="-254000">
              <a:buSzPct val="100000"/>
              <a:buAutoNum type="arabicPeriod" startAt="1"/>
              <a:defRPr sz="1900"/>
            </a:pPr>
            <a:r>
              <a:rPr b="1" u="sng">
                <a:solidFill>
                  <a:schemeClr val="accent5">
                    <a:lumOff val="11617"/>
                  </a:schemeClr>
                </a:solidFill>
              </a:rPr>
              <a:t>How do you choose leaders? On what grounds?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Shape 183"/>
          <p:cNvSpPr/>
          <p:nvPr>
            <p:ph type="sldImg"/>
          </p:nvPr>
        </p:nvSpPr>
        <p:spPr>
          <a:prstGeom prst="rect">
            <a:avLst/>
          </a:prstGeom>
        </p:spPr>
        <p:txBody>
          <a:bodyPr/>
          <a:lstStyle/>
          <a:p>
            <a:pPr/>
          </a:p>
        </p:txBody>
      </p:sp>
      <p:sp>
        <p:nvSpPr>
          <p:cNvPr id="184" name="Shape 184"/>
          <p:cNvSpPr/>
          <p:nvPr>
            <p:ph type="body" sz="quarter" idx="1"/>
          </p:nvPr>
        </p:nvSpPr>
        <p:spPr>
          <a:prstGeom prst="rect">
            <a:avLst/>
          </a:prstGeom>
        </p:spPr>
        <p:txBody>
          <a:bodyPr/>
          <a:lstStyle/>
          <a:p>
            <a:pPr>
              <a:defRPr sz="2000"/>
            </a:pPr>
            <a:r>
              <a:t>This also reminds us of how it is ideal to </a:t>
            </a:r>
            <a:r>
              <a:rPr b="1" u="sng">
                <a:solidFill>
                  <a:srgbClr val="FFFB00"/>
                </a:solidFill>
              </a:rPr>
              <a:t>select from within the congregatio</a:t>
            </a:r>
            <a:r>
              <a:t>n. When considering the detailed qualification of elders in 1 Timothy 3:1-7 and Titus 1:6-9, it </a:t>
            </a:r>
            <a:r>
              <a:rPr b="1" u="sng">
                <a:solidFill>
                  <a:srgbClr val="FFFB00"/>
                </a:solidFill>
              </a:rPr>
              <a:t>can be very difficult to discern these things</a:t>
            </a:r>
            <a:r>
              <a:t> in an outside candidate. Do </a:t>
            </a:r>
            <a:r>
              <a:rPr b="1" u="sng">
                <a:solidFill>
                  <a:schemeClr val="accent6"/>
                </a:solidFill>
              </a:rPr>
              <a:t>they really run their household well?</a:t>
            </a:r>
            <a:r>
              <a:t> Are they wise in their relations with the opposite sex? Are they good with money? Are they peace-makers? We see a lot that a </a:t>
            </a:r>
            <a:r>
              <a:rPr b="1" u="sng">
                <a:solidFill>
                  <a:srgbClr val="FFFB00"/>
                </a:solidFill>
              </a:rPr>
              <a:t>church receives a new pastor,</a:t>
            </a:r>
            <a:r>
              <a:t> while it is defnitely sometimes needed. Can be difficult to know their character. </a:t>
            </a:r>
          </a:p>
          <a:p>
            <a:pPr>
              <a:defRPr sz="2000"/>
            </a:pPr>
          </a:p>
          <a:p>
            <a:pPr>
              <a:defRPr sz="2000"/>
            </a:pPr>
            <a:r>
              <a:t>Even straight out of university. Pastors or elders that get a</a:t>
            </a:r>
            <a:r>
              <a:rPr b="1" u="sng">
                <a:solidFill>
                  <a:srgbClr val="FFFB00"/>
                </a:solidFill>
              </a:rPr>
              <a:t> job or a position becuase of their degree</a:t>
            </a:r>
            <a:r>
              <a:t>. </a:t>
            </a:r>
          </a:p>
          <a:p>
            <a:pPr>
              <a:defRPr sz="2000"/>
            </a:pPr>
            <a:r>
              <a:t>It really is </a:t>
            </a:r>
            <a:r>
              <a:rPr b="1" u="sng">
                <a:solidFill>
                  <a:schemeClr val="accent5">
                    <a:lumOff val="11617"/>
                  </a:schemeClr>
                </a:solidFill>
              </a:rPr>
              <a:t>not a proof of godly character, sound doctrine, or ability to lead a church.</a:t>
            </a:r>
            <a:r>
              <a:t> </a:t>
            </a:r>
          </a:p>
          <a:p>
            <a:pPr>
              <a:defRPr sz="2000"/>
            </a:pPr>
            <a:r>
              <a:t>Sadly, many churches think that a</a:t>
            </a:r>
            <a:r>
              <a:rPr b="1" u="sng">
                <a:solidFill>
                  <a:schemeClr val="accent6"/>
                </a:solidFill>
              </a:rPr>
              <a:t> degree is God’s stamp on a candidate</a:t>
            </a:r>
            <a:r>
              <a:t>. </a:t>
            </a:r>
          </a:p>
          <a:p>
            <a:pPr>
              <a:defRPr sz="2000"/>
            </a:pPr>
            <a:r>
              <a:t>However, God prepares </a:t>
            </a:r>
            <a:r>
              <a:rPr b="1" u="sng">
                <a:solidFill>
                  <a:srgbClr val="FFFB00"/>
                </a:solidFill>
              </a:rPr>
              <a:t>his ministers in the wilderness, through his Spirit</a:t>
            </a:r>
            <a:r>
              <a:t>, and the </a:t>
            </a:r>
            <a:r>
              <a:rPr b="1" u="sng">
                <a:solidFill>
                  <a:srgbClr val="FFFB00"/>
                </a:solidFill>
              </a:rPr>
              <a:t>discipleship of others </a:t>
            </a:r>
            <a:r>
              <a:t>(cf. Gen 39, Ex 3, Matt 4, 2 Tim 2:2). </a:t>
            </a:r>
          </a:p>
          <a:p>
            <a:pPr>
              <a:defRPr sz="2000"/>
            </a:pPr>
            <a:r>
              <a:t>And therefore a sense of “Formal training” , is beneficial, but it may or may not be part of the process of being an overseer.</a:t>
            </a:r>
          </a:p>
          <a:p>
            <a:pPr>
              <a:defRPr sz="2000"/>
            </a:pPr>
            <a:r>
              <a:rPr b="1" u="sng">
                <a:solidFill>
                  <a:schemeClr val="accent3"/>
                </a:solidFill>
              </a:rPr>
              <a:t>(Acts 4:13).</a:t>
            </a:r>
            <a:endParaRPr b="1" u="sng">
              <a:solidFill>
                <a:schemeClr val="accent3"/>
              </a:solidFill>
            </a:endParaRPr>
          </a:p>
          <a:p>
            <a:pPr>
              <a:defRPr sz="2000"/>
            </a:pPr>
            <a:r>
              <a:rPr b="1" u="sng">
                <a:solidFill>
                  <a:schemeClr val="accent3"/>
                </a:solidFill>
              </a:rPr>
              <a:t>13 Now when they saw the boldness of Peter and John, and perceived that they were uneducated, common men, they were astonished. And they recognized that they had been with Jesus.</a:t>
            </a:r>
            <a:endParaRPr b="1" u="sng">
              <a:solidFill>
                <a:schemeClr val="accent3"/>
              </a:solidFill>
            </a:endParaRPr>
          </a:p>
          <a:p>
            <a:pPr>
              <a:defRPr sz="2000"/>
            </a:pPr>
          </a:p>
          <a:p>
            <a:pPr>
              <a:defRPr sz="2000"/>
            </a:pPr>
          </a:p>
          <a:p>
            <a:pPr>
              <a:defRPr sz="2000"/>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Shape 191"/>
          <p:cNvSpPr/>
          <p:nvPr>
            <p:ph type="sldImg"/>
          </p:nvPr>
        </p:nvSpPr>
        <p:spPr>
          <a:prstGeom prst="rect">
            <a:avLst/>
          </a:prstGeom>
        </p:spPr>
        <p:txBody>
          <a:bodyPr/>
          <a:lstStyle/>
          <a:p>
            <a:pPr/>
          </a:p>
        </p:txBody>
      </p:sp>
      <p:sp>
        <p:nvSpPr>
          <p:cNvPr id="192" name="Shape 192"/>
          <p:cNvSpPr/>
          <p:nvPr>
            <p:ph type="body" sz="quarter" idx="1"/>
          </p:nvPr>
        </p:nvSpPr>
        <p:spPr>
          <a:prstGeom prst="rect">
            <a:avLst/>
          </a:prstGeom>
        </p:spPr>
        <p:txBody>
          <a:bodyPr/>
          <a:lstStyle/>
          <a:p>
            <a:pPr>
              <a:defRPr sz="2000"/>
            </a:pPr>
            <a:r>
              <a:t>How do we then</a:t>
            </a:r>
            <a:r>
              <a:rPr b="1" u="sng">
                <a:solidFill>
                  <a:srgbClr val="FFFB00"/>
                </a:solidFill>
              </a:rPr>
              <a:t> identify and raise elders?</a:t>
            </a:r>
            <a:r>
              <a:t> Defnitely it takes time. </a:t>
            </a:r>
          </a:p>
          <a:p>
            <a:pPr>
              <a:defRPr sz="2000"/>
            </a:pPr>
            <a:r>
              <a:t>But Ideally, current elders s</a:t>
            </a:r>
            <a:r>
              <a:rPr b="1" u="sng">
                <a:solidFill>
                  <a:schemeClr val="accent6"/>
                </a:solidFill>
              </a:rPr>
              <a:t>hould be continually investing in young men</a:t>
            </a:r>
            <a:r>
              <a:t> in the congregation with the hope of them </a:t>
            </a:r>
            <a:r>
              <a:rPr b="1" u="sng">
                <a:solidFill>
                  <a:srgbClr val="FFFB00"/>
                </a:solidFill>
              </a:rPr>
              <a:t>eventually becoming elders</a:t>
            </a:r>
            <a:r>
              <a:t>. The same applies for small group leaders. You should constantly be busy investing in the next small group leader.  Paul said in </a:t>
            </a:r>
            <a:r>
              <a:rPr b="1" u="sng">
                <a:solidFill>
                  <a:schemeClr val="accent3"/>
                </a:solidFill>
              </a:rPr>
              <a:t>2 Timothy 2:2, “And entrust what you heard me say in the presence of many others as witnesses to faithful people who will be competent to teach others as well</a:t>
            </a:r>
            <a:r>
              <a:t>.” </a:t>
            </a:r>
          </a:p>
          <a:p>
            <a:pPr>
              <a:defRPr sz="2000"/>
            </a:pPr>
            <a:r>
              <a:t>Sadly, most elders </a:t>
            </a:r>
            <a:r>
              <a:rPr b="1" u="sng">
                <a:solidFill>
                  <a:schemeClr val="accent6"/>
                </a:solidFill>
              </a:rPr>
              <a:t>are too busy to invest in the next generatio</a:t>
            </a:r>
            <a:r>
              <a:t>n, and therefore, most </a:t>
            </a:r>
            <a:r>
              <a:rPr b="1" u="sng">
                <a:solidFill>
                  <a:srgbClr val="FFFB00"/>
                </a:solidFill>
              </a:rPr>
              <a:t>churches suffer from a leadership gap.</a:t>
            </a:r>
          </a:p>
          <a:p>
            <a:pPr>
              <a:defRPr sz="2000"/>
            </a:pPr>
          </a:p>
          <a:p>
            <a:pPr>
              <a:defRPr sz="2000"/>
            </a:pPr>
            <a:r>
              <a:t>But I want to ask, do you want to grow to follow this example of an elder? It doesn’t mean that you will defnitely become an elder, but do you want to grow in bearing fruit of an elder?</a:t>
            </a:r>
          </a:p>
          <a:p>
            <a:pPr>
              <a:defRPr sz="2000"/>
            </a:pPr>
            <a:r>
              <a:t>1 Tim 3 says,  that whoever </a:t>
            </a:r>
            <a:r>
              <a:rPr b="1" u="sng">
                <a:solidFill>
                  <a:srgbClr val="FFFB00"/>
                </a:solidFill>
              </a:rPr>
              <a:t>aspires this role of an elder, desires a good task.</a:t>
            </a:r>
            <a:endParaRPr b="1" u="sng">
              <a:solidFill>
                <a:srgbClr val="FFFB00"/>
              </a:solidFill>
            </a:endParaRPr>
          </a:p>
          <a:p>
            <a:pPr>
              <a:defRPr sz="2000"/>
            </a:pPr>
            <a:r>
              <a:rPr b="1" u="sng">
                <a:solidFill>
                  <a:schemeClr val="accent3"/>
                </a:solidFill>
              </a:rPr>
              <a:t>Heb 13:7 says “Remember your leaders, those who spoke to you the word of God. Consider the outcome of their way of life, and imitate their faith”</a:t>
            </a:r>
            <a:endParaRPr b="1" u="sng">
              <a:solidFill>
                <a:schemeClr val="accent3"/>
              </a:solidFill>
            </a:endParaRPr>
          </a:p>
          <a:p>
            <a:pPr>
              <a:defRPr sz="2000"/>
            </a:pPr>
            <a:endParaRPr b="1" u="sng">
              <a:solidFill>
                <a:srgbClr val="FFFB00"/>
              </a:solidFill>
            </a:endParaRPr>
          </a:p>
          <a:p>
            <a:pPr>
              <a:defRPr sz="2000"/>
            </a:pPr>
            <a:r>
              <a:rPr b="1" u="sng">
                <a:solidFill>
                  <a:srgbClr val="FFFB00"/>
                </a:solidFill>
              </a:rPr>
              <a:t>Are you willing to grow? Do you want to be an example for others? </a:t>
            </a:r>
            <a:endParaRPr b="1" u="sng">
              <a:solidFill>
                <a:srgbClr val="FFFB00"/>
              </a:solidFill>
            </a:endParaRPr>
          </a:p>
          <a:p>
            <a:pPr>
              <a:defRPr sz="2000"/>
            </a:pPr>
          </a:p>
          <a:p>
            <a:pPr>
              <a:defRPr sz="2000"/>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Shape 199"/>
          <p:cNvSpPr/>
          <p:nvPr>
            <p:ph type="sldImg"/>
          </p:nvPr>
        </p:nvSpPr>
        <p:spPr>
          <a:prstGeom prst="rect">
            <a:avLst/>
          </a:prstGeom>
        </p:spPr>
        <p:txBody>
          <a:bodyPr/>
          <a:lstStyle/>
          <a:p>
            <a:pPr/>
          </a:p>
        </p:txBody>
      </p:sp>
      <p:sp>
        <p:nvSpPr>
          <p:cNvPr id="200" name="Shape 200"/>
          <p:cNvSpPr/>
          <p:nvPr>
            <p:ph type="body" sz="quarter" idx="1"/>
          </p:nvPr>
        </p:nvSpPr>
        <p:spPr>
          <a:prstGeom prst="rect">
            <a:avLst/>
          </a:prstGeom>
        </p:spPr>
        <p:txBody>
          <a:bodyPr/>
          <a:lstStyle/>
          <a:p>
            <a:pPr marL="101318" indent="-101318">
              <a:buSzPct val="100000"/>
              <a:buAutoNum type="arabicPeriod" startAt="1"/>
              <a:defRPr sz="2000"/>
            </a:pPr>
            <a:r>
              <a:t> Hoe eer jy leiers wat goed lei?</a:t>
            </a:r>
          </a:p>
          <a:p>
            <a:pPr marL="101318" indent="-101318">
              <a:buSzPct val="100000"/>
              <a:buAutoNum type="arabicPeriod" startAt="1"/>
              <a:defRPr sz="2000"/>
            </a:pPr>
            <a:r>
              <a:t> Wat doen jy met leiers wat nie goed lei?</a:t>
            </a:r>
          </a:p>
          <a:p>
            <a:pPr marL="101318" indent="-101318">
              <a:buSzPct val="100000"/>
              <a:buAutoNum type="arabicPeriod" startAt="1"/>
              <a:defRPr sz="2000"/>
            </a:pPr>
            <a:r>
              <a:t> Hoe kies mens goeie leiers?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 name="Shape 41"/>
          <p:cNvSpPr/>
          <p:nvPr>
            <p:ph type="sldImg"/>
          </p:nvPr>
        </p:nvSpPr>
        <p:spPr>
          <a:prstGeom prst="rect">
            <a:avLst/>
          </a:prstGeom>
        </p:spPr>
        <p:txBody>
          <a:bodyPr/>
          <a:lstStyle/>
          <a:p>
            <a:pPr/>
          </a:p>
        </p:txBody>
      </p:sp>
      <p:sp>
        <p:nvSpPr>
          <p:cNvPr id="42" name="Shape 42"/>
          <p:cNvSpPr/>
          <p:nvPr>
            <p:ph type="body" sz="quarter" idx="1"/>
          </p:nvPr>
        </p:nvSpPr>
        <p:spPr>
          <a:prstGeom prst="rect">
            <a:avLst/>
          </a:prstGeom>
        </p:spPr>
        <p:txBody>
          <a:bodyPr/>
          <a:lstStyle>
            <a:lvl1pPr>
              <a:defRPr b="1" sz="2100" u="sng">
                <a:solidFill>
                  <a:srgbClr val="FEE933"/>
                </a:solidFill>
              </a:defRPr>
            </a:lvl1pPr>
          </a:lstStyle>
          <a:p>
            <a:pPr/>
            <a:r>
              <a:t>Read twice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 name="Shape 55"/>
          <p:cNvSpPr/>
          <p:nvPr>
            <p:ph type="sldImg"/>
          </p:nvPr>
        </p:nvSpPr>
        <p:spPr>
          <a:prstGeom prst="rect">
            <a:avLst/>
          </a:prstGeom>
        </p:spPr>
        <p:txBody>
          <a:bodyPr/>
          <a:lstStyle/>
          <a:p>
            <a:pPr/>
          </a:p>
        </p:txBody>
      </p:sp>
      <p:sp>
        <p:nvSpPr>
          <p:cNvPr id="56" name="Shape 56"/>
          <p:cNvSpPr/>
          <p:nvPr>
            <p:ph type="body" sz="quarter" idx="1"/>
          </p:nvPr>
        </p:nvSpPr>
        <p:spPr>
          <a:prstGeom prst="rect">
            <a:avLst/>
          </a:prstGeom>
        </p:spPr>
        <p:txBody>
          <a:bodyPr/>
          <a:lstStyle/>
          <a:p>
            <a:pPr>
              <a:defRPr sz="1800"/>
            </a:pPr>
            <a:r>
              <a:t>Verses 17 - 18 Compensation</a:t>
            </a:r>
          </a:p>
          <a:p>
            <a:pPr>
              <a:defRPr sz="1800"/>
            </a:pPr>
            <a:r>
              <a:t>Verse 19 -21 Accusation</a:t>
            </a:r>
          </a:p>
          <a:p>
            <a:pPr>
              <a:defRPr sz="1800"/>
            </a:pPr>
            <a:r>
              <a:t>Verse 22-25 - Ordination</a:t>
            </a:r>
          </a:p>
          <a:p>
            <a:pPr>
              <a:defRPr sz="1800"/>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 name="Shape 63"/>
          <p:cNvSpPr/>
          <p:nvPr>
            <p:ph type="sldImg"/>
          </p:nvPr>
        </p:nvSpPr>
        <p:spPr>
          <a:prstGeom prst="rect">
            <a:avLst/>
          </a:prstGeom>
        </p:spPr>
        <p:txBody>
          <a:bodyPr/>
          <a:lstStyle/>
          <a:p>
            <a:pPr/>
          </a:p>
        </p:txBody>
      </p:sp>
      <p:sp>
        <p:nvSpPr>
          <p:cNvPr id="64" name="Shape 64"/>
          <p:cNvSpPr/>
          <p:nvPr>
            <p:ph type="body" sz="quarter" idx="1"/>
          </p:nvPr>
        </p:nvSpPr>
        <p:spPr>
          <a:prstGeom prst="rect">
            <a:avLst/>
          </a:prstGeom>
        </p:spPr>
        <p:txBody>
          <a:bodyPr/>
          <a:lstStyle/>
          <a:p>
            <a:pPr>
              <a:defRPr sz="2000"/>
            </a:pPr>
            <a:r>
              <a:t>Firstly, let the elders. </a:t>
            </a:r>
            <a:r>
              <a:rPr b="1" u="sng">
                <a:solidFill>
                  <a:schemeClr val="accent6"/>
                </a:solidFill>
              </a:rPr>
              <a:t>Who are the elders? </a:t>
            </a:r>
            <a:r>
              <a:t>Remember, pastor, elders, and overseer, shepherd are all the same thing. However, they do mean a slightly different role to the position. </a:t>
            </a:r>
          </a:p>
          <a:p>
            <a:pPr>
              <a:defRPr sz="2000"/>
            </a:pPr>
          </a:p>
          <a:p>
            <a:pPr>
              <a:defRPr sz="2000"/>
            </a:pPr>
            <a:r>
              <a:t>We read in Acts 20:17,28. </a:t>
            </a:r>
          </a:p>
          <a:p>
            <a:pPr>
              <a:defRPr sz="2000"/>
            </a:pPr>
            <a:r>
              <a:t>“17 Now from Miletus he sent to Ephesus and called the</a:t>
            </a:r>
            <a:r>
              <a:rPr b="1" u="sng">
                <a:solidFill>
                  <a:srgbClr val="FFFB00"/>
                </a:solidFill>
              </a:rPr>
              <a:t> elders</a:t>
            </a:r>
            <a:r>
              <a:t> of the church to come to him ….  28 Keep watch over yourselves and all the flock of which the Holy Spirit has made you</a:t>
            </a:r>
            <a:r>
              <a:rPr b="1" u="sng">
                <a:solidFill>
                  <a:srgbClr val="FFFB00"/>
                </a:solidFill>
              </a:rPr>
              <a:t> overseers</a:t>
            </a:r>
            <a:r>
              <a:t>. Be </a:t>
            </a:r>
            <a:r>
              <a:rPr b="1" u="sng">
                <a:solidFill>
                  <a:srgbClr val="FFFB00"/>
                </a:solidFill>
              </a:rPr>
              <a:t>shepherds</a:t>
            </a:r>
            <a:r>
              <a:t> of the church of God, which he bought with his own blood”</a:t>
            </a:r>
          </a:p>
          <a:p>
            <a:pPr>
              <a:defRPr sz="2000"/>
            </a:pPr>
          </a:p>
          <a:p>
            <a:pPr>
              <a:defRPr sz="2000"/>
            </a:pPr>
            <a:r>
              <a:t>But its speaking about the same people, but the different terms simply represent </a:t>
            </a:r>
            <a:r>
              <a:rPr b="1" u="sng">
                <a:solidFill>
                  <a:schemeClr val="accent6"/>
                </a:solidFill>
              </a:rPr>
              <a:t>various aspects of the leadership </a:t>
            </a:r>
            <a:r>
              <a:t>position. </a:t>
            </a:r>
            <a:r>
              <a:rPr b="1" u="sng">
                <a:solidFill>
                  <a:srgbClr val="FFFB00"/>
                </a:solidFill>
              </a:rPr>
              <a:t>“Elder”</a:t>
            </a:r>
            <a:r>
              <a:t> represents the spiritual maturity of these leaders. “</a:t>
            </a:r>
            <a:r>
              <a:rPr b="1" u="sng">
                <a:solidFill>
                  <a:srgbClr val="FFFB00"/>
                </a:solidFill>
              </a:rPr>
              <a:t>Overseer” </a:t>
            </a:r>
            <a:r>
              <a:t>represents their administrative function, and “pastor” or </a:t>
            </a:r>
            <a:r>
              <a:rPr b="1" u="sng">
                <a:solidFill>
                  <a:srgbClr val="FFFB00"/>
                </a:solidFill>
              </a:rPr>
              <a:t>“shepherd” </a:t>
            </a:r>
            <a:r>
              <a:t>represents their caring role.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 name="Shape 71"/>
          <p:cNvSpPr/>
          <p:nvPr>
            <p:ph type="sldImg"/>
          </p:nvPr>
        </p:nvSpPr>
        <p:spPr>
          <a:prstGeom prst="rect">
            <a:avLst/>
          </a:prstGeom>
        </p:spPr>
        <p:txBody>
          <a:bodyPr/>
          <a:lstStyle/>
          <a:p>
            <a:pPr/>
          </a:p>
        </p:txBody>
      </p:sp>
      <p:sp>
        <p:nvSpPr>
          <p:cNvPr id="72" name="Shape 72"/>
          <p:cNvSpPr/>
          <p:nvPr>
            <p:ph type="body" sz="quarter" idx="1"/>
          </p:nvPr>
        </p:nvSpPr>
        <p:spPr>
          <a:prstGeom prst="rect">
            <a:avLst/>
          </a:prstGeom>
        </p:spPr>
        <p:txBody>
          <a:bodyPr/>
          <a:lstStyle/>
          <a:p>
            <a:pPr>
              <a:defRPr sz="2000"/>
            </a:pPr>
            <a:r>
              <a:t>What </a:t>
            </a:r>
            <a:r>
              <a:rPr b="1" u="sng">
                <a:solidFill>
                  <a:srgbClr val="FFFB00"/>
                </a:solidFill>
              </a:rPr>
              <a:t>do elders do? </a:t>
            </a:r>
          </a:p>
          <a:p>
            <a:pPr>
              <a:defRPr sz="2000"/>
            </a:pPr>
            <a:r>
              <a:t>The primary role of the elders is </a:t>
            </a:r>
            <a:r>
              <a:rPr b="1" u="sng">
                <a:solidFill>
                  <a:srgbClr val="FFFB00"/>
                </a:solidFill>
              </a:rPr>
              <a:t>“providing effective leadership</a:t>
            </a:r>
            <a:r>
              <a:t>” for the church. This includes </a:t>
            </a:r>
            <a:r>
              <a:rPr b="1" sz="2100" u="sng">
                <a:solidFill>
                  <a:schemeClr val="accent5">
                    <a:lumOff val="11617"/>
                  </a:schemeClr>
                </a:solidFill>
              </a:rPr>
              <a:t>vision setting, overseeing finances and ministries, and caring for the sheep</a:t>
            </a:r>
            <a:r>
              <a:t>, among other things. But it also includes “</a:t>
            </a:r>
            <a:r>
              <a:rPr b="1" u="sng">
                <a:solidFill>
                  <a:schemeClr val="accent6"/>
                </a:solidFill>
              </a:rPr>
              <a:t>teaching and preaching”</a:t>
            </a:r>
            <a:r>
              <a:t> (v. 17).</a:t>
            </a:r>
          </a:p>
          <a:p>
            <a:pPr>
              <a:defRPr sz="2000"/>
            </a:pPr>
          </a:p>
          <a:p>
            <a:pPr>
              <a:defRPr sz="2000"/>
            </a:pPr>
            <a:r>
              <a:t>It is ultmately a very </a:t>
            </a:r>
            <a:r>
              <a:rPr b="1" u="sng">
                <a:solidFill>
                  <a:schemeClr val="accent6"/>
                </a:solidFill>
              </a:rPr>
              <a:t>big responsibilty</a:t>
            </a:r>
            <a:r>
              <a:t> that elders have, and elders will </a:t>
            </a:r>
            <a:r>
              <a:rPr b="1" u="sng">
                <a:solidFill>
                  <a:srgbClr val="FFFB00"/>
                </a:solidFill>
              </a:rPr>
              <a:t>have to give account to how </a:t>
            </a:r>
            <a:r>
              <a:t>they led the church. </a:t>
            </a:r>
          </a:p>
          <a:p>
            <a:pPr>
              <a:defRPr sz="2000"/>
            </a:pPr>
            <a:r>
              <a:t>Elders are </a:t>
            </a:r>
            <a:r>
              <a:rPr b="1" u="sng">
                <a:solidFill>
                  <a:schemeClr val="accent5">
                    <a:lumOff val="11617"/>
                  </a:schemeClr>
                </a:solidFill>
              </a:rPr>
              <a:t>not responsible to the congregation</a:t>
            </a:r>
            <a:r>
              <a:t>, but </a:t>
            </a:r>
            <a:r>
              <a:rPr b="1" u="sng">
                <a:solidFill>
                  <a:schemeClr val="accent5">
                    <a:lumOff val="11617"/>
                  </a:schemeClr>
                </a:solidFill>
              </a:rPr>
              <a:t>For the congregation.</a:t>
            </a:r>
            <a:r>
              <a:t> </a:t>
            </a:r>
          </a:p>
          <a:p>
            <a:pPr>
              <a:defRPr sz="2000"/>
            </a:pPr>
            <a:r>
              <a:t>Although we are still held accountable </a:t>
            </a:r>
            <a:r>
              <a:rPr b="1" u="sng">
                <a:solidFill>
                  <a:schemeClr val="accent5">
                    <a:lumOff val="11617"/>
                  </a:schemeClr>
                </a:solidFill>
              </a:rPr>
              <a:t>by the congregation. </a:t>
            </a:r>
            <a:endParaRPr b="1" u="sng">
              <a:solidFill>
                <a:schemeClr val="accent5">
                  <a:lumOff val="11617"/>
                </a:schemeClr>
              </a:solidFill>
            </a:endParaRPr>
          </a:p>
          <a:p>
            <a:pPr>
              <a:defRPr sz="2000"/>
            </a:pPr>
            <a:r>
              <a:rPr b="1" u="sng">
                <a:solidFill>
                  <a:schemeClr val="accent5">
                    <a:lumOff val="11617"/>
                  </a:schemeClr>
                </a:solidFill>
              </a:rPr>
              <a:t>But we are Accountable to God.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 name="Shape 79"/>
          <p:cNvSpPr/>
          <p:nvPr>
            <p:ph type="sldImg"/>
          </p:nvPr>
        </p:nvSpPr>
        <p:spPr>
          <a:prstGeom prst="rect">
            <a:avLst/>
          </a:prstGeom>
        </p:spPr>
        <p:txBody>
          <a:bodyPr/>
          <a:lstStyle/>
          <a:p>
            <a:pPr/>
          </a:p>
        </p:txBody>
      </p:sp>
      <p:sp>
        <p:nvSpPr>
          <p:cNvPr id="80" name="Shape 80"/>
          <p:cNvSpPr/>
          <p:nvPr>
            <p:ph type="body" sz="quarter" idx="1"/>
          </p:nvPr>
        </p:nvSpPr>
        <p:spPr>
          <a:prstGeom prst="rect">
            <a:avLst/>
          </a:prstGeom>
        </p:spPr>
        <p:txBody>
          <a:bodyPr/>
          <a:lstStyle/>
          <a:p>
            <a:pPr>
              <a:defRPr sz="2000"/>
            </a:pPr>
            <a:r>
              <a:t>Secondly, elders. Plural. </a:t>
            </a:r>
            <a:r>
              <a:rPr b="1" u="sng">
                <a:solidFill>
                  <a:srgbClr val="FFFB00"/>
                </a:solidFill>
              </a:rPr>
              <a:t>More than one</a:t>
            </a:r>
            <a:r>
              <a:t>. Important. Some churches have a type of a</a:t>
            </a:r>
            <a:r>
              <a:rPr b="1" u="sng">
                <a:solidFill>
                  <a:schemeClr val="accent6"/>
                </a:solidFill>
              </a:rPr>
              <a:t> Moses model,</a:t>
            </a:r>
            <a:r>
              <a:t> here one man oversees the whole church. </a:t>
            </a:r>
          </a:p>
          <a:p>
            <a:pPr>
              <a:defRPr sz="2000"/>
            </a:pPr>
          </a:p>
          <a:p>
            <a:pPr>
              <a:defRPr sz="2000"/>
            </a:pPr>
            <a:r>
              <a:t>However, the New Testament presents a</a:t>
            </a:r>
            <a:r>
              <a:rPr b="1" u="sng">
                <a:solidFill>
                  <a:srgbClr val="FFFB00"/>
                </a:solidFill>
              </a:rPr>
              <a:t> shared leadership</a:t>
            </a:r>
            <a:r>
              <a:t> model. There is no one-man rule. Shared leadership is important because it </a:t>
            </a:r>
            <a:r>
              <a:rPr b="1" u="sng">
                <a:solidFill>
                  <a:schemeClr val="accent6"/>
                </a:solidFill>
              </a:rPr>
              <a:t>provides accountability and encouragement</a:t>
            </a:r>
            <a:r>
              <a:t>. </a:t>
            </a:r>
          </a:p>
          <a:p>
            <a:pPr>
              <a:defRPr sz="2000"/>
            </a:pPr>
            <a:r>
              <a:t>The </a:t>
            </a:r>
            <a:r>
              <a:rPr b="1" sz="2200" u="sng">
                <a:solidFill>
                  <a:schemeClr val="accent5">
                    <a:lumOff val="11617"/>
                  </a:schemeClr>
                </a:solidFill>
              </a:rPr>
              <a:t>one leader model</a:t>
            </a:r>
            <a:r>
              <a:t> is fraught with more difficulties. There are more temptations towards</a:t>
            </a:r>
            <a:r>
              <a:rPr b="1" u="sng">
                <a:solidFill>
                  <a:srgbClr val="FFFB00"/>
                </a:solidFill>
              </a:rPr>
              <a:t> spiritual pride, more spiritual attacks, and more susceptibility to loneliness and depression</a:t>
            </a:r>
            <a:r>
              <a:t>. </a:t>
            </a:r>
          </a:p>
          <a:p>
            <a:pPr>
              <a:defRPr sz="2000"/>
            </a:pPr>
            <a:r>
              <a:rPr b="1" sz="2200" u="sng">
                <a:solidFill>
                  <a:schemeClr val="accent5">
                    <a:lumOff val="11617"/>
                  </a:schemeClr>
                </a:solidFill>
              </a:rPr>
              <a:t>A shared leadership</a:t>
            </a:r>
            <a:r>
              <a:t> model is not only good for a church, but it is good for the leaders.</a:t>
            </a:r>
          </a:p>
          <a:p>
            <a:pPr>
              <a:defRPr sz="2000"/>
            </a:pPr>
          </a:p>
          <a:p>
            <a:pPr>
              <a:defRPr sz="2000"/>
            </a:pPr>
            <a:r>
              <a:t>Off course it is </a:t>
            </a:r>
            <a:r>
              <a:rPr b="1" u="sng">
                <a:solidFill>
                  <a:srgbClr val="FFFB00"/>
                </a:solidFill>
              </a:rPr>
              <a:t>God who ultimately rules</a:t>
            </a:r>
            <a:r>
              <a:t>. We are all </a:t>
            </a:r>
            <a:r>
              <a:rPr b="1" u="sng">
                <a:solidFill>
                  <a:schemeClr val="accent6"/>
                </a:solidFill>
              </a:rPr>
              <a:t>submitting to His will.</a:t>
            </a:r>
            <a:r>
              <a:t> </a:t>
            </a:r>
          </a:p>
          <a:p>
            <a:pPr>
              <a:defRPr sz="2000"/>
            </a:pPr>
            <a:r>
              <a:t>But God chooses</a:t>
            </a:r>
            <a:r>
              <a:rPr b="1" u="sng">
                <a:solidFill>
                  <a:srgbClr val="FFFB00"/>
                </a:solidFill>
              </a:rPr>
              <a:t> godly men to direct his church</a:t>
            </a:r>
            <a:r>
              <a:t>. But we are all responisble to submit under Jesus. </a:t>
            </a:r>
          </a:p>
          <a:p>
            <a:pPr>
              <a:defRPr sz="2000"/>
            </a:pPr>
          </a:p>
          <a:p>
            <a:pPr>
              <a:defRPr sz="2000"/>
            </a:pPr>
          </a:p>
          <a:p>
            <a:pPr>
              <a:defRPr sz="2000"/>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 name="Shape 87"/>
          <p:cNvSpPr/>
          <p:nvPr>
            <p:ph type="sldImg"/>
          </p:nvPr>
        </p:nvSpPr>
        <p:spPr>
          <a:prstGeom prst="rect">
            <a:avLst/>
          </a:prstGeom>
        </p:spPr>
        <p:txBody>
          <a:bodyPr/>
          <a:lstStyle/>
          <a:p>
            <a:pPr/>
          </a:p>
        </p:txBody>
      </p:sp>
      <p:sp>
        <p:nvSpPr>
          <p:cNvPr id="88" name="Shape 88"/>
          <p:cNvSpPr/>
          <p:nvPr>
            <p:ph type="body" sz="quarter" idx="1"/>
          </p:nvPr>
        </p:nvSpPr>
        <p:spPr>
          <a:prstGeom prst="rect">
            <a:avLst/>
          </a:prstGeom>
        </p:spPr>
        <p:txBody>
          <a:bodyPr/>
          <a:lstStyle/>
          <a:p>
            <a:pPr>
              <a:defRPr sz="2000"/>
            </a:pPr>
            <a:r>
              <a:t>Thirdly. Paul says they should be </a:t>
            </a:r>
            <a:r>
              <a:rPr b="1" u="sng">
                <a:solidFill>
                  <a:srgbClr val="FFFB00"/>
                </a:solidFill>
              </a:rPr>
              <a:t>given “double honor.”</a:t>
            </a:r>
            <a:r>
              <a:t> What does he mean by this? Previously, Paul said that </a:t>
            </a:r>
            <a:r>
              <a:rPr b="1" u="sng">
                <a:solidFill>
                  <a:schemeClr val="accent6"/>
                </a:solidFill>
              </a:rPr>
              <a:t>widows in the church deserved “honor”</a:t>
            </a:r>
            <a:r>
              <a:t> in verse 3. The</a:t>
            </a:r>
            <a:r>
              <a:rPr b="1" u="sng">
                <a:solidFill>
                  <a:schemeClr val="accent5">
                    <a:lumOff val="11617"/>
                  </a:schemeClr>
                </a:solidFill>
              </a:rPr>
              <a:t> same word</a:t>
            </a:r>
            <a:r>
              <a:t> is used in verse 17. </a:t>
            </a:r>
          </a:p>
          <a:p>
            <a:pPr>
              <a:defRPr sz="2000"/>
            </a:pPr>
            <a:r>
              <a:t>It refers both to</a:t>
            </a:r>
            <a:r>
              <a:rPr b="1" u="sng">
                <a:solidFill>
                  <a:schemeClr val="accent5">
                    <a:lumOff val="11617"/>
                  </a:schemeClr>
                </a:solidFill>
              </a:rPr>
              <a:t> respect and financial provisions.</a:t>
            </a:r>
            <a:r>
              <a:t> </a:t>
            </a:r>
          </a:p>
          <a:p>
            <a:pPr>
              <a:defRPr sz="2000"/>
            </a:pPr>
            <a:r>
              <a:t>In 1 Corinthians 6:20, the word is translated “price.”2 Double honor means that elders should be </a:t>
            </a:r>
            <a:r>
              <a:rPr b="1" u="sng">
                <a:solidFill>
                  <a:srgbClr val="FFFB00"/>
                </a:solidFill>
              </a:rPr>
              <a:t>generously respected and compensated / renumeration. </a:t>
            </a:r>
            <a:endParaRPr b="1" u="sng">
              <a:solidFill>
                <a:srgbClr val="FFFB00"/>
              </a:solidFill>
            </a:endParaRPr>
          </a:p>
          <a:p>
            <a:pPr>
              <a:defRPr sz="2000"/>
            </a:pPr>
            <a:r>
              <a:t>Becuase they rule the</a:t>
            </a:r>
            <a:r>
              <a:rPr b="1" u="sng">
                <a:solidFill>
                  <a:schemeClr val="accent6"/>
                </a:solidFill>
              </a:rPr>
              <a:t> church by the word of God</a:t>
            </a:r>
            <a:r>
              <a:t>. Elders only</a:t>
            </a:r>
            <a:r>
              <a:rPr b="1" u="sng">
                <a:solidFill>
                  <a:schemeClr val="accent6"/>
                </a:solidFill>
              </a:rPr>
              <a:t> rule through the Word</a:t>
            </a:r>
            <a:r>
              <a:t>. That’s why they need to be</a:t>
            </a:r>
            <a:r>
              <a:rPr b="1" u="sng">
                <a:solidFill>
                  <a:schemeClr val="accent6"/>
                </a:solidFill>
              </a:rPr>
              <a:t> spiritually mature. </a:t>
            </a:r>
            <a:r>
              <a:rPr b="1" u="sng">
                <a:solidFill>
                  <a:srgbClr val="FFFB00"/>
                </a:solidFill>
              </a:rPr>
              <a:t>And they are honored because of their role. </a:t>
            </a:r>
            <a:endParaRPr b="1" u="sng">
              <a:solidFill>
                <a:srgbClr val="FFFB00"/>
              </a:solidFill>
            </a:endParaRPr>
          </a:p>
          <a:p>
            <a:pPr>
              <a:defRPr sz="2000"/>
            </a:pPr>
            <a:endParaRPr b="1" u="sng">
              <a:solidFill>
                <a:srgbClr val="FFFB00"/>
              </a:solidFill>
            </a:endParaRPr>
          </a:p>
          <a:p>
            <a:pPr>
              <a:defRPr sz="2000"/>
            </a:pPr>
            <a:r>
              <a:t>Then it also says especially those who </a:t>
            </a:r>
            <a:r>
              <a:rPr b="1" u="sng">
                <a:solidFill>
                  <a:srgbClr val="FFFB00"/>
                </a:solidFill>
              </a:rPr>
              <a:t>labor in teaching and preaching. </a:t>
            </a:r>
            <a:r>
              <a:t>This word </a:t>
            </a:r>
            <a:r>
              <a:rPr b="1" u="sng">
                <a:solidFill>
                  <a:srgbClr val="FFFB00"/>
                </a:solidFill>
              </a:rPr>
              <a:t>labor is “work, and toil”.</a:t>
            </a:r>
            <a:r>
              <a:t>And Paul is saying that </a:t>
            </a:r>
            <a:r>
              <a:rPr b="1" u="sng">
                <a:solidFill>
                  <a:schemeClr val="accent6"/>
                </a:solidFill>
              </a:rPr>
              <a:t>this work by leading the church,</a:t>
            </a:r>
            <a:r>
              <a:t> especially teaching and preaching </a:t>
            </a:r>
            <a:r>
              <a:rPr b="1" sz="2200" u="sng">
                <a:solidFill>
                  <a:schemeClr val="accent5">
                    <a:lumOff val="11617"/>
                  </a:schemeClr>
                </a:solidFill>
              </a:rPr>
              <a:t>is WORK.</a:t>
            </a:r>
            <a:endParaRPr b="1" sz="2200" u="sng">
              <a:solidFill>
                <a:schemeClr val="accent5">
                  <a:lumOff val="11617"/>
                </a:schemeClr>
              </a:solidFill>
            </a:endParaRPr>
          </a:p>
          <a:p>
            <a:pPr>
              <a:defRPr sz="2000"/>
            </a:pPr>
            <a:r>
              <a:rPr b="1" sz="2200" u="sng">
                <a:solidFill>
                  <a:schemeClr val="accent5">
                    <a:lumOff val="11617"/>
                  </a:schemeClr>
                </a:solidFill>
              </a:rPr>
              <a:t>Its hard work! And at the end of the day it is the ULTIMATE examination!</a:t>
            </a:r>
            <a:r>
              <a:t> </a:t>
            </a:r>
            <a:endParaRPr b="1" u="sng">
              <a:solidFill>
                <a:srgbClr val="FFFB00"/>
              </a:solidFill>
            </a:endParaRPr>
          </a:p>
          <a:p>
            <a:pPr>
              <a:defRPr sz="2000"/>
            </a:pPr>
          </a:p>
          <a:p>
            <a:pPr>
              <a:defRPr sz="2000"/>
            </a:pPr>
          </a:p>
          <a:p>
            <a:pPr>
              <a:defRPr sz="2000"/>
            </a:pPr>
          </a:p>
          <a:p>
            <a:pPr>
              <a:defRPr sz="2000"/>
            </a:pPr>
          </a:p>
          <a:p>
            <a:pPr>
              <a:defRPr sz="2000"/>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 name="Shape 95"/>
          <p:cNvSpPr/>
          <p:nvPr>
            <p:ph type="sldImg"/>
          </p:nvPr>
        </p:nvSpPr>
        <p:spPr>
          <a:prstGeom prst="rect">
            <a:avLst/>
          </a:prstGeom>
        </p:spPr>
        <p:txBody>
          <a:bodyPr/>
          <a:lstStyle/>
          <a:p>
            <a:pPr/>
          </a:p>
        </p:txBody>
      </p:sp>
      <p:sp>
        <p:nvSpPr>
          <p:cNvPr id="96" name="Shape 96"/>
          <p:cNvSpPr/>
          <p:nvPr>
            <p:ph type="body" sz="quarter" idx="1"/>
          </p:nvPr>
        </p:nvSpPr>
        <p:spPr>
          <a:prstGeom prst="rect">
            <a:avLst/>
          </a:prstGeom>
        </p:spPr>
        <p:txBody>
          <a:bodyPr/>
          <a:lstStyle/>
          <a:p>
            <a:pPr>
              <a:defRPr sz="2000"/>
            </a:pPr>
            <a:r>
              <a:t>Verse 18 leaves us with no doubt. Provision. - “Do not muzzle an ox …”</a:t>
            </a:r>
          </a:p>
          <a:p>
            <a:pPr>
              <a:defRPr sz="2000"/>
            </a:pPr>
            <a:r>
              <a:t>Quoting from </a:t>
            </a:r>
            <a:r>
              <a:rPr b="1" u="sng">
                <a:solidFill>
                  <a:schemeClr val="accent3"/>
                </a:solidFill>
              </a:rPr>
              <a:t>Deuteronomy 25:4.</a:t>
            </a:r>
            <a:r>
              <a:t> </a:t>
            </a:r>
          </a:p>
          <a:p>
            <a:pPr>
              <a:defRPr sz="2000"/>
            </a:pPr>
          </a:p>
          <a:p>
            <a:pPr>
              <a:defRPr sz="2000"/>
            </a:pPr>
            <a:r>
              <a:t>He uses these verses as a support for why </a:t>
            </a:r>
            <a:r>
              <a:rPr b="1" u="sng">
                <a:solidFill>
                  <a:srgbClr val="FFFB00"/>
                </a:solidFill>
              </a:rPr>
              <a:t>pastors should be paid.</a:t>
            </a:r>
            <a:r>
              <a:t> When God commanded for oxen not to be muzzled while treading grain in the law, he essentially called for the oxen to be </a:t>
            </a:r>
            <a:r>
              <a:rPr b="1" u="sng">
                <a:solidFill>
                  <a:srgbClr val="FFFB00"/>
                </a:solidFill>
              </a:rPr>
              <a:t>able to eat freely as compensation for their labor. </a:t>
            </a:r>
            <a:r>
              <a:t>Likewise, when Paul quotes Jesus as saying, </a:t>
            </a:r>
            <a:r>
              <a:rPr b="1" u="sng">
                <a:solidFill>
                  <a:schemeClr val="accent6"/>
                </a:solidFill>
              </a:rPr>
              <a:t>“the worker deserves his pay,</a:t>
            </a:r>
            <a:r>
              <a:t>” it is the same idea: Oxen and </a:t>
            </a:r>
            <a:r>
              <a:rPr b="1" u="sng">
                <a:solidFill>
                  <a:srgbClr val="FFFB00"/>
                </a:solidFill>
              </a:rPr>
              <a:t>workers are rewarded for their labor</a:t>
            </a:r>
            <a:r>
              <a:t> and, therefore, so should pastors.</a:t>
            </a:r>
          </a:p>
          <a:p>
            <a:pPr>
              <a:defRPr sz="2000"/>
            </a:pPr>
            <a:r>
              <a:rPr b="1" u="sng">
                <a:solidFill>
                  <a:schemeClr val="accent6"/>
                </a:solidFill>
              </a:rPr>
              <a:t>Pagans were greedy and they’ve put </a:t>
            </a:r>
            <a:r>
              <a:t>muzzles. And when they would ask the </a:t>
            </a:r>
            <a:r>
              <a:rPr b="1" u="sng">
                <a:solidFill>
                  <a:srgbClr val="FFFB00"/>
                </a:solidFill>
              </a:rPr>
              <a:t>believers why don’t you muzzle</a:t>
            </a:r>
            <a:r>
              <a:t> them we can share to them the kindness of God and share the gospel. The principle is to </a:t>
            </a:r>
            <a:r>
              <a:rPr b="1" u="sng">
                <a:solidFill>
                  <a:schemeClr val="accent6"/>
                </a:solidFill>
              </a:rPr>
              <a:t>pay those who work.</a:t>
            </a:r>
            <a:r>
              <a:t> </a:t>
            </a:r>
          </a:p>
          <a:p>
            <a:pPr>
              <a:defRPr sz="2000"/>
            </a:pPr>
          </a:p>
          <a:p>
            <a:pPr>
              <a:defRPr sz="2000"/>
            </a:pPr>
            <a:r>
              <a:t>Sadly, many churches believe that </a:t>
            </a:r>
            <a:r>
              <a:rPr b="1" u="sng">
                <a:solidFill>
                  <a:schemeClr val="accent6"/>
                </a:solidFill>
              </a:rPr>
              <a:t>ministers should survive off</a:t>
            </a:r>
            <a:r>
              <a:t> the bear minimum. They say that, </a:t>
            </a:r>
            <a:r>
              <a:rPr b="1" u="sng">
                <a:solidFill>
                  <a:srgbClr val="FFFB00"/>
                </a:solidFill>
              </a:rPr>
              <a:t>this is not really work</a:t>
            </a:r>
            <a:r>
              <a:t>. To them a pastor should </a:t>
            </a:r>
            <a:r>
              <a:rPr b="1" u="sng">
                <a:solidFill>
                  <a:srgbClr val="FFFB00"/>
                </a:solidFill>
              </a:rPr>
              <a:t>never own homes, have new cars</a:t>
            </a:r>
            <a:r>
              <a:t>, and their children shouldn’t attend private school. </a:t>
            </a:r>
          </a:p>
          <a:p>
            <a:pPr>
              <a:defRPr sz="2000"/>
            </a:pPr>
            <a:r>
              <a:t>I had one friend say that if a </a:t>
            </a:r>
            <a:r>
              <a:rPr b="1" u="sng">
                <a:solidFill>
                  <a:srgbClr val="FFFB00"/>
                </a:solidFill>
              </a:rPr>
              <a:t>pastor was driving a nice car</a:t>
            </a:r>
            <a:r>
              <a:t> and not a van (to pick up a lot of people), then he wouldn’t be attending his church. </a:t>
            </a:r>
          </a:p>
          <a:p>
            <a:pPr>
              <a:defRPr sz="2000"/>
            </a:pPr>
            <a:r>
              <a:t>Now, it is true that </a:t>
            </a:r>
            <a:r>
              <a:rPr b="1" u="sng">
                <a:solidFill>
                  <a:schemeClr val="accent6"/>
                </a:solidFill>
              </a:rPr>
              <a:t>ministers should not serve in ministry for money.</a:t>
            </a:r>
            <a:r>
              <a:t> A qualification of elders is that they should </a:t>
            </a:r>
            <a:r>
              <a:rPr b="1" u="sng">
                <a:solidFill>
                  <a:srgbClr val="FFFB00"/>
                </a:solidFill>
              </a:rPr>
              <a:t>not be greedy</a:t>
            </a:r>
            <a:r>
              <a:t> (1 Tim 3:3). The ministry is not a place to </a:t>
            </a:r>
            <a:r>
              <a:rPr b="1" u="sng">
                <a:solidFill>
                  <a:schemeClr val="accent5">
                    <a:lumOff val="11617"/>
                  </a:schemeClr>
                </a:solidFill>
              </a:rPr>
              <a:t>pursue wealth and luxury</a:t>
            </a:r>
            <a:r>
              <a:t> (cf. 1 Tim 6:7-11). Pastors should be very sacrificial; however, </a:t>
            </a:r>
            <a:r>
              <a:rPr b="1" u="sng">
                <a:solidFill>
                  <a:srgbClr val="FFFB00"/>
                </a:solidFill>
              </a:rPr>
              <a:t>congregations should be very generous</a:t>
            </a:r>
            <a:r>
              <a:t>. God does not just care about his sheep; he also cares about his shepherds.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56191" y="6248400"/>
            <a:ext cx="321410" cy="294638"/>
          </a:xfrm>
          <a:prstGeom prst="rect">
            <a:avLst/>
          </a:prstGeom>
          <a:ln w="12700">
            <a:miter lim="400000"/>
          </a:ln>
        </p:spPr>
        <p:txBody>
          <a:bodyPr wrap="none" lIns="45718" tIns="45718" rIns="45718" bIns="45718">
            <a:spAutoFit/>
          </a:bodyPr>
          <a:lstStyle>
            <a:lvl1pPr algn="r">
              <a:defRPr sz="1400">
                <a:solidFill>
                  <a:srgbClr val="FFFFFF"/>
                </a:solidFill>
                <a:latin typeface="Trade Gothic LT"/>
                <a:ea typeface="Trade Gothic LT"/>
                <a:cs typeface="Trade Gothic LT"/>
                <a:sym typeface="Trade Gothic L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1pPr>
      <a:lvl2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2pPr>
      <a:lvl3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3pPr>
      <a:lvl4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4pPr>
      <a:lvl5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5pPr>
      <a:lvl6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6pPr>
      <a:lvl7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7pPr>
      <a:lvl8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8pPr>
      <a:lvl9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5pPr>
      <a:lvl6pPr marL="0" marR="0" indent="22860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6pPr>
      <a:lvl7pPr marL="0" marR="0" indent="27432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7pPr>
      <a:lvl8pPr marL="0" marR="0" indent="32004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8pPr>
      <a:lvl9pPr marL="0" marR="0" indent="36576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1pPr>
      <a:lvl2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2pPr>
      <a:lvl3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3pPr>
      <a:lvl4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4pPr>
      <a:lvl5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 Id="rId4"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2" name="Group"/>
          <p:cNvGrpSpPr/>
          <p:nvPr/>
        </p:nvGrpSpPr>
        <p:grpSpPr>
          <a:xfrm>
            <a:off x="-3288" y="-1"/>
            <a:ext cx="13107200" cy="8013249"/>
            <a:chOff x="0" y="0"/>
            <a:chExt cx="13107199" cy="8013247"/>
          </a:xfrm>
        </p:grpSpPr>
        <p:pic>
          <p:nvPicPr>
            <p:cNvPr id="20"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21"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23" name="Concerns for Pastoral Ministry…"/>
          <p:cNvSpPr txBox="1"/>
          <p:nvPr/>
        </p:nvSpPr>
        <p:spPr>
          <a:xfrm>
            <a:off x="1109357" y="5010148"/>
            <a:ext cx="9961347" cy="726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4200">
                <a:effectLst>
                  <a:outerShdw sx="100000" sy="100000" kx="0" ky="0" algn="b" rotWithShape="0" blurRad="12700" dist="38100" dir="2700000">
                    <a:srgbClr val="FFFFFF"/>
                  </a:outerShdw>
                </a:effectLst>
                <a:latin typeface="Ink Free"/>
                <a:ea typeface="Ink Free"/>
                <a:cs typeface="Ink Free"/>
                <a:sym typeface="Ink Free"/>
              </a:defRPr>
            </a:lvl1pPr>
          </a:lstStyle>
          <a:p>
            <a:pPr/>
            <a:r>
              <a:t>Instructions Concerning Elders</a:t>
            </a:r>
          </a:p>
        </p:txBody>
      </p:sp>
      <p:sp>
        <p:nvSpPr>
          <p:cNvPr id="24"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5:17-25</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2" name="Group"/>
          <p:cNvGrpSpPr/>
          <p:nvPr/>
        </p:nvGrpSpPr>
        <p:grpSpPr>
          <a:xfrm>
            <a:off x="-2" y="-9525"/>
            <a:ext cx="12192002" cy="6867525"/>
            <a:chOff x="0" y="0"/>
            <a:chExt cx="12192001" cy="6867525"/>
          </a:xfrm>
        </p:grpSpPr>
        <p:pic>
          <p:nvPicPr>
            <p:cNvPr id="90"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91"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93"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4866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900">
                <a:solidFill>
                  <a:srgbClr val="FFFFFF"/>
                </a:solidFill>
                <a:latin typeface="Trade Gothic LT Std"/>
                <a:ea typeface="Trade Gothic LT Std"/>
                <a:cs typeface="Trade Gothic LT Std"/>
                <a:sym typeface="Trade Gothic LT Std"/>
              </a:defRPr>
            </a:pPr>
            <a:r>
              <a:rPr u="sng"/>
              <a:t>17 Let the elders who rule well be considered worthy of double honor, especially those who labor in preaching and teaching. 18 For the Scripture says, “You shall not muzzle an ox when it treads out the grain,” and, “The laborer deserves his wages.</a:t>
            </a:r>
            <a:r>
              <a:t>” 19 Do not admit a charge against an elder except on the evidence of two or three witnesses</a:t>
            </a:r>
          </a:p>
        </p:txBody>
      </p:sp>
      <p:sp>
        <p:nvSpPr>
          <p:cNvPr id="94"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5:17-25</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0" name="Group"/>
          <p:cNvGrpSpPr/>
          <p:nvPr/>
        </p:nvGrpSpPr>
        <p:grpSpPr>
          <a:xfrm>
            <a:off x="-2" y="-9525"/>
            <a:ext cx="12192002" cy="6867525"/>
            <a:chOff x="0" y="0"/>
            <a:chExt cx="12192001" cy="6867525"/>
          </a:xfrm>
        </p:grpSpPr>
        <p:pic>
          <p:nvPicPr>
            <p:cNvPr id="9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99"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01"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4866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900">
                <a:solidFill>
                  <a:srgbClr val="FFFFFF"/>
                </a:solidFill>
                <a:latin typeface="Trade Gothic LT Std"/>
                <a:ea typeface="Trade Gothic LT Std"/>
                <a:cs typeface="Trade Gothic LT Std"/>
                <a:sym typeface="Trade Gothic LT Std"/>
              </a:defRPr>
            </a:pPr>
            <a:r>
              <a:rPr u="sng"/>
              <a:t>17 Let the elders who rule well be considered worthy of double honor, especially those who labor in preaching and teaching. 18 For the Scripture says, “You shall not muzzle an ox when it treads out the grain,” and, “The laborer deserves his wages.</a:t>
            </a:r>
            <a:r>
              <a:t>” 19 Do not admit a charge against an elder except on the evidence of two or three witnesses</a:t>
            </a:r>
          </a:p>
        </p:txBody>
      </p:sp>
      <p:sp>
        <p:nvSpPr>
          <p:cNvPr id="102"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5:17-25</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8" name="Group"/>
          <p:cNvGrpSpPr/>
          <p:nvPr/>
        </p:nvGrpSpPr>
        <p:grpSpPr>
          <a:xfrm>
            <a:off x="-2" y="-9525"/>
            <a:ext cx="12192002" cy="6867525"/>
            <a:chOff x="0" y="0"/>
            <a:chExt cx="12192001" cy="6867525"/>
          </a:xfrm>
        </p:grpSpPr>
        <p:pic>
          <p:nvPicPr>
            <p:cNvPr id="106"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07"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09"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0784863" cy="3266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200">
                <a:solidFill>
                  <a:srgbClr val="FFFFFF"/>
                </a:solidFill>
                <a:latin typeface="Trade Gothic LT Std"/>
                <a:ea typeface="Trade Gothic LT Std"/>
                <a:cs typeface="Trade Gothic LT Std"/>
                <a:sym typeface="Trade Gothic LT Std"/>
              </a:defRPr>
            </a:lvl1pPr>
          </a:lstStyle>
          <a:p>
            <a:pPr/>
            <a:r>
              <a:t>19 Do not admit a charge against an elder except on the evidence of two or three witnesses 20 As for those who persist in sin, rebuke them in the presence of all, so that the rest may stand in fear.</a:t>
            </a:r>
          </a:p>
        </p:txBody>
      </p:sp>
      <p:sp>
        <p:nvSpPr>
          <p:cNvPr id="110"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5:19-20</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6" name="Group"/>
          <p:cNvGrpSpPr/>
          <p:nvPr/>
        </p:nvGrpSpPr>
        <p:grpSpPr>
          <a:xfrm>
            <a:off x="-2" y="-9525"/>
            <a:ext cx="12192002" cy="6867525"/>
            <a:chOff x="0" y="0"/>
            <a:chExt cx="12192001" cy="6867525"/>
          </a:xfrm>
        </p:grpSpPr>
        <p:pic>
          <p:nvPicPr>
            <p:cNvPr id="11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1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17"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0784863" cy="3266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200">
                <a:solidFill>
                  <a:srgbClr val="FFFFFF"/>
                </a:solidFill>
                <a:latin typeface="Trade Gothic LT Std"/>
                <a:ea typeface="Trade Gothic LT Std"/>
                <a:cs typeface="Trade Gothic LT Std"/>
                <a:sym typeface="Trade Gothic LT Std"/>
              </a:defRPr>
            </a:lvl1pPr>
          </a:lstStyle>
          <a:p>
            <a:pPr/>
            <a:r>
              <a:t>19 Do not admit a charge against an elder except on the evidence of two or three witnesses 20 As for those who persist in sin, rebuke them in the presence of all, so that the rest may stand in fear.</a:t>
            </a:r>
          </a:p>
        </p:txBody>
      </p:sp>
      <p:sp>
        <p:nvSpPr>
          <p:cNvPr id="118"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5:19-20</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4" name="Group"/>
          <p:cNvGrpSpPr/>
          <p:nvPr/>
        </p:nvGrpSpPr>
        <p:grpSpPr>
          <a:xfrm>
            <a:off x="-2" y="-9525"/>
            <a:ext cx="12192002" cy="6867525"/>
            <a:chOff x="0" y="0"/>
            <a:chExt cx="12192001" cy="6867525"/>
          </a:xfrm>
        </p:grpSpPr>
        <p:pic>
          <p:nvPicPr>
            <p:cNvPr id="122"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23"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25"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0784863" cy="3266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200">
                <a:solidFill>
                  <a:srgbClr val="FFFFFF"/>
                </a:solidFill>
                <a:latin typeface="Trade Gothic LT Std"/>
                <a:ea typeface="Trade Gothic LT Std"/>
                <a:cs typeface="Trade Gothic LT Std"/>
                <a:sym typeface="Trade Gothic LT Std"/>
              </a:defRPr>
            </a:lvl1pPr>
          </a:lstStyle>
          <a:p>
            <a:pPr/>
            <a:r>
              <a:t>19 Do not admit a charge against an elder except on the evidence of two or three witnesses 20 As for those who persist in sin, rebuke them in the presence of all, so that the rest may stand in fear.</a:t>
            </a:r>
          </a:p>
        </p:txBody>
      </p:sp>
      <p:sp>
        <p:nvSpPr>
          <p:cNvPr id="126"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5:19-20</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2" name="Group"/>
          <p:cNvGrpSpPr/>
          <p:nvPr/>
        </p:nvGrpSpPr>
        <p:grpSpPr>
          <a:xfrm>
            <a:off x="-2" y="-9525"/>
            <a:ext cx="12192002" cy="6867525"/>
            <a:chOff x="0" y="0"/>
            <a:chExt cx="12192001" cy="6867525"/>
          </a:xfrm>
        </p:grpSpPr>
        <p:pic>
          <p:nvPicPr>
            <p:cNvPr id="130"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31"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33"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0784863" cy="3266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200">
                <a:solidFill>
                  <a:srgbClr val="FFFFFF"/>
                </a:solidFill>
                <a:latin typeface="Trade Gothic LT Std"/>
                <a:ea typeface="Trade Gothic LT Std"/>
                <a:cs typeface="Trade Gothic LT Std"/>
                <a:sym typeface="Trade Gothic LT Std"/>
              </a:defRPr>
            </a:lvl1pPr>
          </a:lstStyle>
          <a:p>
            <a:pPr/>
            <a:r>
              <a:t>19 Do not admit a charge against an elder except on the evidence of two or three witnesses 20 As for those who persist in sin, rebuke them in the presence of all, so that the rest may stand in fear.</a:t>
            </a:r>
          </a:p>
        </p:txBody>
      </p:sp>
      <p:sp>
        <p:nvSpPr>
          <p:cNvPr id="134"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5:19-20</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40" name="Group"/>
          <p:cNvGrpSpPr/>
          <p:nvPr/>
        </p:nvGrpSpPr>
        <p:grpSpPr>
          <a:xfrm>
            <a:off x="-2" y="-9525"/>
            <a:ext cx="12192002" cy="6867525"/>
            <a:chOff x="0" y="0"/>
            <a:chExt cx="12192001" cy="6867525"/>
          </a:xfrm>
        </p:grpSpPr>
        <p:pic>
          <p:nvPicPr>
            <p:cNvPr id="13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39"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41"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707157" y="1503796"/>
            <a:ext cx="11098439" cy="48666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900">
                <a:solidFill>
                  <a:srgbClr val="FFFFFF"/>
                </a:solidFill>
                <a:latin typeface="Trade Gothic LT Std"/>
                <a:ea typeface="Trade Gothic LT Std"/>
                <a:cs typeface="Trade Gothic LT Std"/>
                <a:sym typeface="Trade Gothic LT Std"/>
              </a:defRPr>
            </a:pPr>
            <a:r>
              <a:t>20 As for those who persist in sin, rebuke them in the presence of all, so that the rest may stand in fear.</a:t>
            </a:r>
            <a:r>
              <a:rPr u="sng"/>
              <a:t> 21 In the presence of God and of Christ Jesus and of the elect angels I charge you to keep these rules without prejudging, doing nothing from partiality.</a:t>
            </a:r>
            <a:r>
              <a:t> 22 Do not be hasty in the laying on of hands, nor take part in the sins of others; keep yourself pure.</a:t>
            </a:r>
          </a:p>
        </p:txBody>
      </p:sp>
      <p:sp>
        <p:nvSpPr>
          <p:cNvPr id="142"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5:17-25</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48" name="Group"/>
          <p:cNvGrpSpPr/>
          <p:nvPr/>
        </p:nvGrpSpPr>
        <p:grpSpPr>
          <a:xfrm>
            <a:off x="-2" y="-9525"/>
            <a:ext cx="12192002" cy="6867525"/>
            <a:chOff x="0" y="0"/>
            <a:chExt cx="12192001" cy="6867525"/>
          </a:xfrm>
        </p:grpSpPr>
        <p:pic>
          <p:nvPicPr>
            <p:cNvPr id="146"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47"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49"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707157" y="1503796"/>
            <a:ext cx="11098439" cy="48666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900">
                <a:solidFill>
                  <a:srgbClr val="FFFFFF"/>
                </a:solidFill>
                <a:latin typeface="Trade Gothic LT Std"/>
                <a:ea typeface="Trade Gothic LT Std"/>
                <a:cs typeface="Trade Gothic LT Std"/>
                <a:sym typeface="Trade Gothic LT Std"/>
              </a:defRPr>
            </a:pPr>
            <a:r>
              <a:t>20 As for those who persist in sin, rebuke them in the presence of all, so that the rest may stand in fear.</a:t>
            </a:r>
            <a:r>
              <a:rPr u="sng"/>
              <a:t> </a:t>
            </a:r>
            <a:r>
              <a:t>21 In the presence of God and of Christ Jesus and of the elect angels I charge you to keep these rules without prejudging, doing nothing from partiality. </a:t>
            </a:r>
            <a:r>
              <a:rPr u="sng"/>
              <a:t>22 Do not be hasty in the laying on of hands, nor take part in the sins of others; keep yourself pure.</a:t>
            </a:r>
          </a:p>
        </p:txBody>
      </p:sp>
      <p:sp>
        <p:nvSpPr>
          <p:cNvPr id="150"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5:17-25</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56" name="Group"/>
          <p:cNvGrpSpPr/>
          <p:nvPr/>
        </p:nvGrpSpPr>
        <p:grpSpPr>
          <a:xfrm>
            <a:off x="-2" y="-9525"/>
            <a:ext cx="12192002" cy="6867525"/>
            <a:chOff x="0" y="0"/>
            <a:chExt cx="12192001" cy="6867525"/>
          </a:xfrm>
        </p:grpSpPr>
        <p:pic>
          <p:nvPicPr>
            <p:cNvPr id="15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5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57"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707157" y="1503796"/>
            <a:ext cx="11098439" cy="48666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900">
                <a:solidFill>
                  <a:srgbClr val="FFFFFF"/>
                </a:solidFill>
                <a:latin typeface="Trade Gothic LT Std"/>
                <a:ea typeface="Trade Gothic LT Std"/>
                <a:cs typeface="Trade Gothic LT Std"/>
                <a:sym typeface="Trade Gothic LT Std"/>
              </a:defRPr>
            </a:pPr>
            <a:r>
              <a:t>20 As for those who persist in sin, rebuke them in the presence of all, so that the rest may stand in fear.</a:t>
            </a:r>
            <a:r>
              <a:rPr u="sng"/>
              <a:t> </a:t>
            </a:r>
            <a:r>
              <a:t>21 In the presence of God and of Christ Jesus and of the elect angels I charge you to keep these rules without prejudging, doing nothing from partiality. </a:t>
            </a:r>
            <a:r>
              <a:rPr u="sng"/>
              <a:t>22 Do not be hasty in the laying on of hands, nor take part in the sins of others; keep yourself pure.</a:t>
            </a:r>
          </a:p>
        </p:txBody>
      </p:sp>
      <p:sp>
        <p:nvSpPr>
          <p:cNvPr id="158"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5:17-25</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64" name="Group"/>
          <p:cNvGrpSpPr/>
          <p:nvPr/>
        </p:nvGrpSpPr>
        <p:grpSpPr>
          <a:xfrm>
            <a:off x="-2" y="-9525"/>
            <a:ext cx="12192002" cy="6867525"/>
            <a:chOff x="0" y="0"/>
            <a:chExt cx="12192001" cy="6867525"/>
          </a:xfrm>
        </p:grpSpPr>
        <p:pic>
          <p:nvPicPr>
            <p:cNvPr id="162"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63"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65"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4269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900">
                <a:solidFill>
                  <a:srgbClr val="FFFFFF"/>
                </a:solidFill>
                <a:latin typeface="Trade Gothic LT Std"/>
                <a:ea typeface="Trade Gothic LT Std"/>
                <a:cs typeface="Trade Gothic LT Std"/>
                <a:sym typeface="Trade Gothic LT Std"/>
              </a:defRPr>
            </a:pPr>
            <a:r>
              <a:rPr b="1" u="sng"/>
              <a:t>23 </a:t>
            </a:r>
            <a:r>
              <a:rPr u="sng"/>
              <a:t>(No longer drink only water, but use a little wine for the sake of your stomach and your frequent ailments.)</a:t>
            </a:r>
            <a:r>
              <a:t> </a:t>
            </a:r>
            <a:r>
              <a:rPr b="1"/>
              <a:t>24 </a:t>
            </a:r>
            <a:r>
              <a:t>The sins of some people are conspicuous, going before them to judgment, but the sins of others appear later. </a:t>
            </a:r>
            <a:r>
              <a:rPr b="1"/>
              <a:t>25 </a:t>
            </a:r>
            <a:r>
              <a:t>So also good works are conspicuous, and even those that are not cannot remain hidden.</a:t>
            </a:r>
          </a:p>
        </p:txBody>
      </p:sp>
      <p:sp>
        <p:nvSpPr>
          <p:cNvPr id="166"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5:17-25</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0" name="Group"/>
          <p:cNvGrpSpPr/>
          <p:nvPr/>
        </p:nvGrpSpPr>
        <p:grpSpPr>
          <a:xfrm>
            <a:off x="-3288" y="-1"/>
            <a:ext cx="13107200" cy="8013249"/>
            <a:chOff x="0" y="0"/>
            <a:chExt cx="13107199" cy="8013247"/>
          </a:xfrm>
        </p:grpSpPr>
        <p:pic>
          <p:nvPicPr>
            <p:cNvPr id="28"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29"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31" name="Concerns for Pastoral Ministry…"/>
          <p:cNvSpPr txBox="1"/>
          <p:nvPr/>
        </p:nvSpPr>
        <p:spPr>
          <a:xfrm>
            <a:off x="1109357" y="5010148"/>
            <a:ext cx="9961347" cy="726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4200">
                <a:effectLst>
                  <a:outerShdw sx="100000" sy="100000" kx="0" ky="0" algn="b" rotWithShape="0" blurRad="12700" dist="38100" dir="2700000">
                    <a:srgbClr val="FFFFFF"/>
                  </a:outerShdw>
                </a:effectLst>
                <a:latin typeface="Ink Free"/>
                <a:ea typeface="Ink Free"/>
                <a:cs typeface="Ink Free"/>
                <a:sym typeface="Ink Free"/>
              </a:defRPr>
            </a:lvl1pPr>
          </a:lstStyle>
          <a:p>
            <a:pPr/>
            <a:r>
              <a:t>Instructions Concerning Elders</a:t>
            </a:r>
          </a:p>
        </p:txBody>
      </p:sp>
      <p:sp>
        <p:nvSpPr>
          <p:cNvPr id="32"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5:17-25</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72" name="Group"/>
          <p:cNvGrpSpPr/>
          <p:nvPr/>
        </p:nvGrpSpPr>
        <p:grpSpPr>
          <a:xfrm>
            <a:off x="-2" y="-9525"/>
            <a:ext cx="12192002" cy="6867525"/>
            <a:chOff x="0" y="0"/>
            <a:chExt cx="12192001" cy="6867525"/>
          </a:xfrm>
        </p:grpSpPr>
        <p:pic>
          <p:nvPicPr>
            <p:cNvPr id="170"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71"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73"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4269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900">
                <a:solidFill>
                  <a:srgbClr val="FFFFFF"/>
                </a:solidFill>
                <a:latin typeface="Trade Gothic LT Std"/>
                <a:ea typeface="Trade Gothic LT Std"/>
                <a:cs typeface="Trade Gothic LT Std"/>
                <a:sym typeface="Trade Gothic LT Std"/>
              </a:defRPr>
            </a:pPr>
            <a:r>
              <a:rPr b="1"/>
              <a:t>23 </a:t>
            </a:r>
            <a:r>
              <a:t>(No longer drink only water, but use a little wine for the sake of your stomach and your frequent ailments.) </a:t>
            </a:r>
            <a:r>
              <a:rPr b="1" u="sng"/>
              <a:t>24 </a:t>
            </a:r>
            <a:r>
              <a:rPr u="sng"/>
              <a:t>The sins of some people are conspicuous, going before them to judgment, but the sins of others appear later. </a:t>
            </a:r>
            <a:r>
              <a:rPr b="1" u="sng"/>
              <a:t>25 </a:t>
            </a:r>
            <a:r>
              <a:rPr u="sng"/>
              <a:t>So also good works are conspicuous, and even those that are not cannot remain hidden.</a:t>
            </a:r>
          </a:p>
        </p:txBody>
      </p:sp>
      <p:sp>
        <p:nvSpPr>
          <p:cNvPr id="174"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5:17-25</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80" name="Group"/>
          <p:cNvGrpSpPr/>
          <p:nvPr/>
        </p:nvGrpSpPr>
        <p:grpSpPr>
          <a:xfrm>
            <a:off x="-2" y="-9525"/>
            <a:ext cx="12192002" cy="6867525"/>
            <a:chOff x="0" y="0"/>
            <a:chExt cx="12192001" cy="6867525"/>
          </a:xfrm>
        </p:grpSpPr>
        <p:pic>
          <p:nvPicPr>
            <p:cNvPr id="17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79"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81"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4269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900">
                <a:solidFill>
                  <a:srgbClr val="FFFFFF"/>
                </a:solidFill>
                <a:latin typeface="Trade Gothic LT Std"/>
                <a:ea typeface="Trade Gothic LT Std"/>
                <a:cs typeface="Trade Gothic LT Std"/>
                <a:sym typeface="Trade Gothic LT Std"/>
              </a:defRPr>
            </a:pPr>
            <a:r>
              <a:rPr b="1"/>
              <a:t>23 </a:t>
            </a:r>
            <a:r>
              <a:t>(No longer drink only water, but use a little wine for the sake of your stomach and your frequent ailments.) </a:t>
            </a:r>
            <a:r>
              <a:rPr b="1" u="sng"/>
              <a:t>24 </a:t>
            </a:r>
            <a:r>
              <a:rPr u="sng"/>
              <a:t>The sins of some people are conspicuous, going before them to judgment, but the sins of others appear later. </a:t>
            </a:r>
            <a:r>
              <a:rPr b="1" u="sng"/>
              <a:t>25 </a:t>
            </a:r>
            <a:r>
              <a:rPr u="sng"/>
              <a:t>So also good works are conspicuous, and even those that are not cannot remain hidden.</a:t>
            </a:r>
          </a:p>
        </p:txBody>
      </p:sp>
      <p:sp>
        <p:nvSpPr>
          <p:cNvPr id="182"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5:17-25</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88" name="Group"/>
          <p:cNvGrpSpPr/>
          <p:nvPr/>
        </p:nvGrpSpPr>
        <p:grpSpPr>
          <a:xfrm>
            <a:off x="-2" y="-9525"/>
            <a:ext cx="12192002" cy="6867525"/>
            <a:chOff x="0" y="0"/>
            <a:chExt cx="12192001" cy="6867525"/>
          </a:xfrm>
        </p:grpSpPr>
        <p:pic>
          <p:nvPicPr>
            <p:cNvPr id="186"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87"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89"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4269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900">
                <a:solidFill>
                  <a:srgbClr val="FFFFFF"/>
                </a:solidFill>
                <a:latin typeface="Trade Gothic LT Std"/>
                <a:ea typeface="Trade Gothic LT Std"/>
                <a:cs typeface="Trade Gothic LT Std"/>
                <a:sym typeface="Trade Gothic LT Std"/>
              </a:defRPr>
            </a:pPr>
            <a:r>
              <a:rPr b="1"/>
              <a:t>23 </a:t>
            </a:r>
            <a:r>
              <a:t>(No longer drink only water, but use a little wine for the sake of your stomach and your frequent ailments.) </a:t>
            </a:r>
            <a:r>
              <a:rPr b="1" u="sng"/>
              <a:t>24 </a:t>
            </a:r>
            <a:r>
              <a:rPr u="sng"/>
              <a:t>The sins of some people are conspicuous, going before them to judgment, but the sins of others appear later. </a:t>
            </a:r>
            <a:r>
              <a:rPr b="1" u="sng"/>
              <a:t>25 </a:t>
            </a:r>
            <a:r>
              <a:rPr u="sng"/>
              <a:t>So also good works are conspicuous, and even those that are not cannot remain hidden.</a:t>
            </a:r>
          </a:p>
        </p:txBody>
      </p:sp>
      <p:sp>
        <p:nvSpPr>
          <p:cNvPr id="190"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5:17-25</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96" name="Image Gallery"/>
          <p:cNvGrpSpPr/>
          <p:nvPr/>
        </p:nvGrpSpPr>
        <p:grpSpPr>
          <a:xfrm>
            <a:off x="-56968" y="-16253"/>
            <a:ext cx="12305937" cy="7476533"/>
            <a:chOff x="0" y="0"/>
            <a:chExt cx="12305936" cy="7476532"/>
          </a:xfrm>
        </p:grpSpPr>
        <p:pic>
          <p:nvPicPr>
            <p:cNvPr id="194"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95"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97" name="Is your goal to love God and people more?…"/>
          <p:cNvSpPr txBox="1"/>
          <p:nvPr/>
        </p:nvSpPr>
        <p:spPr>
          <a:xfrm>
            <a:off x="435430" y="1482991"/>
            <a:ext cx="10973377" cy="5044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lnSpc>
                <a:spcPct val="130000"/>
              </a:lnSpc>
              <a:buSzPct val="100000"/>
              <a:buAutoNum type="arabicPeriod" startAt="1"/>
              <a:defRPr sz="4300">
                <a:solidFill>
                  <a:srgbClr val="FFFFFF"/>
                </a:solidFill>
                <a:latin typeface="Trade Gothic LT Std"/>
                <a:ea typeface="Trade Gothic LT Std"/>
                <a:cs typeface="Trade Gothic LT Std"/>
                <a:sym typeface="Trade Gothic LT Std"/>
              </a:defRPr>
            </a:pPr>
            <a:r>
              <a:t>In what way can you better honor leaders? (Make life easy)</a:t>
            </a:r>
          </a:p>
          <a:p>
            <a:pPr marL="574841" indent="-574841" defTabSz="2239961">
              <a:lnSpc>
                <a:spcPct val="130000"/>
              </a:lnSpc>
              <a:buSzPct val="100000"/>
              <a:buAutoNum type="arabicPeriod" startAt="1"/>
              <a:defRPr sz="4300">
                <a:solidFill>
                  <a:srgbClr val="FFFFFF"/>
                </a:solidFill>
                <a:latin typeface="Trade Gothic LT Std"/>
                <a:ea typeface="Trade Gothic LT Std"/>
                <a:cs typeface="Trade Gothic LT Std"/>
                <a:sym typeface="Trade Gothic LT Std"/>
              </a:defRPr>
            </a:pPr>
            <a:r>
              <a:t>In what way can you keep leaders and others accountable?</a:t>
            </a:r>
          </a:p>
          <a:p>
            <a:pPr marL="574841" indent="-574841" defTabSz="2239961">
              <a:lnSpc>
                <a:spcPct val="130000"/>
              </a:lnSpc>
              <a:buSzPct val="100000"/>
              <a:buAutoNum type="arabicPeriod" startAt="1"/>
              <a:defRPr sz="4300">
                <a:solidFill>
                  <a:srgbClr val="FFFFFF"/>
                </a:solidFill>
                <a:latin typeface="Trade Gothic LT Std"/>
                <a:ea typeface="Trade Gothic LT Std"/>
                <a:cs typeface="Trade Gothic LT Std"/>
                <a:sym typeface="Trade Gothic LT Std"/>
              </a:defRPr>
            </a:pPr>
            <a:r>
              <a:t>What areas can you grow in godliness? (In light of the example of elders)</a:t>
            </a:r>
          </a:p>
        </p:txBody>
      </p:sp>
      <p:sp>
        <p:nvSpPr>
          <p:cNvPr id="198" name="Prayer Points"/>
          <p:cNvSpPr txBox="1"/>
          <p:nvPr/>
        </p:nvSpPr>
        <p:spPr>
          <a:xfrm>
            <a:off x="382744" y="329216"/>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Reflection Points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8" name="Group"/>
          <p:cNvGrpSpPr/>
          <p:nvPr/>
        </p:nvGrpSpPr>
        <p:grpSpPr>
          <a:xfrm>
            <a:off x="-2" y="-9525"/>
            <a:ext cx="12192002" cy="6867525"/>
            <a:chOff x="0" y="0"/>
            <a:chExt cx="12192001" cy="6867525"/>
          </a:xfrm>
        </p:grpSpPr>
        <p:pic>
          <p:nvPicPr>
            <p:cNvPr id="36"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37"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39"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4866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900">
                <a:solidFill>
                  <a:srgbClr val="FFFFFF"/>
                </a:solidFill>
                <a:latin typeface="Trade Gothic LT Std"/>
                <a:ea typeface="Trade Gothic LT Std"/>
                <a:cs typeface="Trade Gothic LT Std"/>
                <a:sym typeface="Trade Gothic LT Std"/>
              </a:defRPr>
            </a:lvl1pPr>
          </a:lstStyle>
          <a:p>
            <a:pPr/>
            <a:r>
              <a:t>17 Let the elders who rule well be considered worthy of double honor, especially those who labor in preaching and teaching. 18 For the Scripture says, “You shall not muzzle an ox when it treads out the grain,” and, “The laborer deserves his wages.” 19 Do not admit a charge against an elder except on the evidence of two or three witnesses</a:t>
            </a:r>
          </a:p>
        </p:txBody>
      </p:sp>
      <p:sp>
        <p:nvSpPr>
          <p:cNvPr id="40"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5:17-25</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Group"/>
          <p:cNvGrpSpPr/>
          <p:nvPr/>
        </p:nvGrpSpPr>
        <p:grpSpPr>
          <a:xfrm>
            <a:off x="-2" y="-9525"/>
            <a:ext cx="12192002" cy="6867525"/>
            <a:chOff x="0" y="0"/>
            <a:chExt cx="12192001" cy="6867525"/>
          </a:xfrm>
        </p:grpSpPr>
        <p:pic>
          <p:nvPicPr>
            <p:cNvPr id="44" name="photo-1421977870504-378093748ae6.jpeg" descr="photo-1421977870504-378093748ae6.jpeg"/>
            <p:cNvPicPr>
              <a:picLocks noChangeAspect="1"/>
            </p:cNvPicPr>
            <p:nvPr/>
          </p:nvPicPr>
          <p:blipFill>
            <a:blip r:embed="rId2">
              <a:extLst/>
            </a:blip>
            <a:srcRect l="5299" t="12603" r="5944" b="12500"/>
            <a:stretch>
              <a:fillRect/>
            </a:stretch>
          </p:blipFill>
          <p:spPr>
            <a:xfrm>
              <a:off x="-1" y="9524"/>
              <a:ext cx="12192002" cy="6858001"/>
            </a:xfrm>
            <a:prstGeom prst="rect">
              <a:avLst/>
            </a:prstGeom>
            <a:ln w="12700" cap="flat">
              <a:noFill/>
              <a:miter lim="400000"/>
            </a:ln>
            <a:effectLst/>
          </p:spPr>
        </p:pic>
        <p:sp>
          <p:nvSpPr>
            <p:cNvPr id="4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47"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707157" y="1503796"/>
            <a:ext cx="11098439" cy="48666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900">
                <a:solidFill>
                  <a:srgbClr val="FFFFFF"/>
                </a:solidFill>
                <a:latin typeface="Trade Gothic LT Std"/>
                <a:ea typeface="Trade Gothic LT Std"/>
                <a:cs typeface="Trade Gothic LT Std"/>
                <a:sym typeface="Trade Gothic LT Std"/>
              </a:defRPr>
            </a:lvl1pPr>
          </a:lstStyle>
          <a:p>
            <a:pPr/>
            <a:r>
              <a:t>20 As for those who persist in sin, rebuke them in the presence of all, so that the rest may stand in fear. 21 In the presence of God and of Christ Jesus and of the elect angels I charge you to keep these rules without prejudging, doing nothing from partiality. 22 Do not be hasty in the laying on of hands, nor take part in the sins of others; keep yourself pure.</a:t>
            </a:r>
          </a:p>
        </p:txBody>
      </p:sp>
      <p:sp>
        <p:nvSpPr>
          <p:cNvPr id="48"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5:17-25</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Group"/>
          <p:cNvGrpSpPr/>
          <p:nvPr/>
        </p:nvGrpSpPr>
        <p:grpSpPr>
          <a:xfrm>
            <a:off x="-2" y="-9525"/>
            <a:ext cx="12192002" cy="6867525"/>
            <a:chOff x="0" y="0"/>
            <a:chExt cx="12192001" cy="6867525"/>
          </a:xfrm>
        </p:grpSpPr>
        <p:pic>
          <p:nvPicPr>
            <p:cNvPr id="50"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51"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53"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4269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900">
                <a:solidFill>
                  <a:srgbClr val="FFFFFF"/>
                </a:solidFill>
                <a:latin typeface="Trade Gothic LT Std"/>
                <a:ea typeface="Trade Gothic LT Std"/>
                <a:cs typeface="Trade Gothic LT Std"/>
                <a:sym typeface="Trade Gothic LT Std"/>
              </a:defRPr>
            </a:pPr>
            <a:r>
              <a:rPr b="1"/>
              <a:t>23 </a:t>
            </a:r>
            <a:r>
              <a:t>(No longer drink only water, but use a little wine for the sake of your stomach and your frequent ailments.) </a:t>
            </a:r>
            <a:r>
              <a:rPr b="1"/>
              <a:t>24 </a:t>
            </a:r>
            <a:r>
              <a:t>The sins of some people are conspicuous, going before them to judgment, but the sins of others appear later. </a:t>
            </a:r>
            <a:r>
              <a:rPr b="1"/>
              <a:t>25 </a:t>
            </a:r>
            <a:r>
              <a:t>So also good works are conspicuous, and even those that are not cannot remain hidden.</a:t>
            </a:r>
          </a:p>
        </p:txBody>
      </p:sp>
      <p:sp>
        <p:nvSpPr>
          <p:cNvPr id="54"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5:17-25</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0" name="Group"/>
          <p:cNvGrpSpPr/>
          <p:nvPr/>
        </p:nvGrpSpPr>
        <p:grpSpPr>
          <a:xfrm>
            <a:off x="-2" y="-9525"/>
            <a:ext cx="12192002" cy="6867525"/>
            <a:chOff x="0" y="0"/>
            <a:chExt cx="12192001" cy="6867525"/>
          </a:xfrm>
        </p:grpSpPr>
        <p:pic>
          <p:nvPicPr>
            <p:cNvPr id="5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59"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61"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4866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900">
                <a:solidFill>
                  <a:srgbClr val="FFFFFF"/>
                </a:solidFill>
                <a:latin typeface="Trade Gothic LT Std"/>
                <a:ea typeface="Trade Gothic LT Std"/>
                <a:cs typeface="Trade Gothic LT Std"/>
                <a:sym typeface="Trade Gothic LT Std"/>
              </a:defRPr>
            </a:pPr>
            <a:r>
              <a:rPr u="sng"/>
              <a:t>17 Let the elders who rule well be considered worthy of double honor, especially those who labor in preaching and teaching. 18 For the Scripture says, “You shall not muzzle an ox when it treads out the grain,” and, “The laborer deserves his wages.</a:t>
            </a:r>
            <a:r>
              <a:t>” 19 Do not admit a charge against an elder except on the evidence of two or three witnesses</a:t>
            </a:r>
          </a:p>
        </p:txBody>
      </p:sp>
      <p:sp>
        <p:nvSpPr>
          <p:cNvPr id="62"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5:17-25</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8" name="Group"/>
          <p:cNvGrpSpPr/>
          <p:nvPr/>
        </p:nvGrpSpPr>
        <p:grpSpPr>
          <a:xfrm>
            <a:off x="-2" y="-9525"/>
            <a:ext cx="12192002" cy="6867525"/>
            <a:chOff x="0" y="0"/>
            <a:chExt cx="12192001" cy="6867525"/>
          </a:xfrm>
        </p:grpSpPr>
        <p:pic>
          <p:nvPicPr>
            <p:cNvPr id="66"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67"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69"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4866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900">
                <a:solidFill>
                  <a:srgbClr val="FFFFFF"/>
                </a:solidFill>
                <a:latin typeface="Trade Gothic LT Std"/>
                <a:ea typeface="Trade Gothic LT Std"/>
                <a:cs typeface="Trade Gothic LT Std"/>
                <a:sym typeface="Trade Gothic LT Std"/>
              </a:defRPr>
            </a:pPr>
            <a:r>
              <a:rPr u="sng"/>
              <a:t>17 Let the elders who rule well be considered worthy of double honor, especially those who labor in preaching and teaching. 18 For the Scripture says, “You shall not muzzle an ox when it treads out the grain,” and, “The laborer deserves his wages.</a:t>
            </a:r>
            <a:r>
              <a:t>” 19 Do not admit a charge against an elder except on the evidence of two or three witnesses</a:t>
            </a:r>
          </a:p>
        </p:txBody>
      </p:sp>
      <p:sp>
        <p:nvSpPr>
          <p:cNvPr id="70"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5:17-25</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Group"/>
          <p:cNvGrpSpPr/>
          <p:nvPr/>
        </p:nvGrpSpPr>
        <p:grpSpPr>
          <a:xfrm>
            <a:off x="-2" y="-9525"/>
            <a:ext cx="12192002" cy="6867525"/>
            <a:chOff x="0" y="0"/>
            <a:chExt cx="12192001" cy="6867525"/>
          </a:xfrm>
        </p:grpSpPr>
        <p:pic>
          <p:nvPicPr>
            <p:cNvPr id="7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7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77"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4866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900">
                <a:solidFill>
                  <a:srgbClr val="FFFFFF"/>
                </a:solidFill>
                <a:latin typeface="Trade Gothic LT Std"/>
                <a:ea typeface="Trade Gothic LT Std"/>
                <a:cs typeface="Trade Gothic LT Std"/>
                <a:sym typeface="Trade Gothic LT Std"/>
              </a:defRPr>
            </a:pPr>
            <a:r>
              <a:rPr u="sng"/>
              <a:t>17 Let the elders who rule well be considered worthy of double honor, especially those who labor in preaching and teaching. 18 For the Scripture says, “You shall not muzzle an ox when it treads out the grain,” and, “The laborer deserves his wages.</a:t>
            </a:r>
            <a:r>
              <a:t>” 19 Do not admit a charge against an elder except on the evidence of two or three witnesses</a:t>
            </a:r>
          </a:p>
        </p:txBody>
      </p:sp>
      <p:sp>
        <p:nvSpPr>
          <p:cNvPr id="78"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5:17-25</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4" name="Group"/>
          <p:cNvGrpSpPr/>
          <p:nvPr/>
        </p:nvGrpSpPr>
        <p:grpSpPr>
          <a:xfrm>
            <a:off x="-2" y="-9525"/>
            <a:ext cx="12192002" cy="6867525"/>
            <a:chOff x="0" y="0"/>
            <a:chExt cx="12192001" cy="6867525"/>
          </a:xfrm>
        </p:grpSpPr>
        <p:pic>
          <p:nvPicPr>
            <p:cNvPr id="82"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83"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85"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4866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900">
                <a:solidFill>
                  <a:srgbClr val="FFFFFF"/>
                </a:solidFill>
                <a:latin typeface="Trade Gothic LT Std"/>
                <a:ea typeface="Trade Gothic LT Std"/>
                <a:cs typeface="Trade Gothic LT Std"/>
                <a:sym typeface="Trade Gothic LT Std"/>
              </a:defRPr>
            </a:pPr>
            <a:r>
              <a:rPr u="sng"/>
              <a:t>17 Let the elders who rule well be considered worthy of double honor, especially those who labor in preaching and teaching. 18 For the Scripture says, “You shall not muzzle an ox when it treads out the grain,” and, “The laborer deserves his wages.</a:t>
            </a:r>
            <a:r>
              <a:t>” 19 Do not admit a charge against an elder except on the evidence of two or three witnesses</a:t>
            </a:r>
          </a:p>
        </p:txBody>
      </p:sp>
      <p:sp>
        <p:nvSpPr>
          <p:cNvPr id="86"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5:17-25</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