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p>
          <a:p>
            <a:pPr>
              <a:defRPr sz="2000"/>
            </a:pPr>
            <a:r>
              <a:t>And today we look at Paul writing to Timothy adressing the </a:t>
            </a:r>
            <a:r>
              <a:rPr b="1" u="sng">
                <a:solidFill>
                  <a:srgbClr val="FFFB00"/>
                </a:solidFill>
              </a:rPr>
              <a:t>qualities of a Good minister</a:t>
            </a:r>
            <a:r>
              <a:t>, in other words an elder or a pastor in today’s terms.</a:t>
            </a:r>
          </a:p>
          <a:p>
            <a:pPr>
              <a:defRPr sz="2000"/>
            </a:pPr>
          </a:p>
          <a:p>
            <a:pPr>
              <a:defRPr sz="1800"/>
            </a:pPr>
            <a:r>
              <a:t>Wiehan shared about </a:t>
            </a:r>
            <a:r>
              <a:rPr b="1" u="sng">
                <a:solidFill>
                  <a:srgbClr val="FFFB00"/>
                </a:solidFill>
              </a:rPr>
              <a:t>how proclaiming the truth is very important for our own growth.  </a:t>
            </a:r>
          </a:p>
          <a:p>
            <a:pPr>
              <a:defRPr sz="1800"/>
            </a:pPr>
            <a:r>
              <a:t>How teaching is very important. How </a:t>
            </a:r>
            <a:r>
              <a:rPr b="1" u="sng">
                <a:solidFill>
                  <a:srgbClr val="FFFB00"/>
                </a:solidFill>
              </a:rPr>
              <a:t>there’s no difference between a disciple and an disciple-maker.</a:t>
            </a:r>
            <a:r>
              <a:t> </a:t>
            </a:r>
          </a:p>
          <a:p>
            <a:pPr>
              <a:defRPr sz="1800"/>
            </a:pPr>
          </a:p>
          <a:p>
            <a:pPr>
              <a:defRPr sz="1800"/>
            </a:pPr>
            <a:r>
              <a:t>He also shared about </a:t>
            </a:r>
            <a:r>
              <a:rPr b="1" u="sng">
                <a:solidFill>
                  <a:schemeClr val="accent6"/>
                </a:solidFill>
              </a:rPr>
              <a:t>going to the gym, how applying the gospel is so important. </a:t>
            </a:r>
            <a:r>
              <a:rPr b="1" u="sng">
                <a:solidFill>
                  <a:srgbClr val="FFFB00"/>
                </a:solidFill>
              </a:rPr>
              <a:t>Standing in the gym won’t help. </a:t>
            </a:r>
            <a:endParaRPr b="1" u="sng">
              <a:solidFill>
                <a:schemeClr val="accent6"/>
              </a:solidFill>
            </a:endParaRPr>
          </a:p>
          <a:p>
            <a:pPr>
              <a:defRPr sz="1800"/>
            </a:pPr>
            <a:r>
              <a:t>There’s an</a:t>
            </a:r>
            <a:r>
              <a:rPr b="1" u="sng">
                <a:solidFill>
                  <a:srgbClr val="FFFB00"/>
                </a:solidFill>
              </a:rPr>
              <a:t> intentionality to go and share the gospel</a:t>
            </a:r>
            <a:r>
              <a:t>. </a:t>
            </a:r>
          </a:p>
          <a:p>
            <a:pPr>
              <a:defRPr sz="1800"/>
            </a:pPr>
          </a:p>
          <a:p>
            <a:pPr>
              <a:defRPr sz="1800"/>
            </a:pPr>
            <a:r>
              <a:rPr b="1" u="sng">
                <a:solidFill>
                  <a:srgbClr val="FFFB00"/>
                </a:solidFill>
              </a:rPr>
              <a:t>Today we’ll look at</a:t>
            </a:r>
            <a:r>
              <a:t> how does it look like to </a:t>
            </a:r>
            <a:r>
              <a:rPr b="1" u="sng">
                <a:solidFill>
                  <a:schemeClr val="accent6"/>
                </a:solidFill>
              </a:rPr>
              <a:t>apply the gospel in life. </a:t>
            </a:r>
          </a:p>
          <a:p>
            <a:pPr>
              <a:defRPr sz="1800"/>
            </a:pPr>
            <a:r>
              <a:t>How does it</a:t>
            </a:r>
            <a:r>
              <a:rPr b="1" u="sng">
                <a:solidFill>
                  <a:srgbClr val="FFFB00"/>
                </a:solidFill>
              </a:rPr>
              <a:t> practically look like</a:t>
            </a:r>
            <a:r>
              <a:t>. We will look at what </a:t>
            </a:r>
            <a:r>
              <a:rPr b="1" u="sng">
                <a:solidFill>
                  <a:srgbClr val="FFFB00"/>
                </a:solidFill>
              </a:rPr>
              <a:t>weights to pick up</a:t>
            </a:r>
            <a:r>
              <a:t> or</a:t>
            </a:r>
            <a:r>
              <a:rPr b="1" u="sng">
                <a:solidFill>
                  <a:schemeClr val="accent6"/>
                </a:solidFill>
              </a:rPr>
              <a:t> what it looks like to follow the running program we need to follow</a:t>
            </a:r>
            <a:r>
              <a:t> to grow in being a servant of the Lord.</a:t>
            </a:r>
          </a:p>
          <a:p>
            <a:pPr>
              <a:defRPr sz="1800"/>
            </a:pPr>
          </a:p>
          <a:p>
            <a:pPr>
              <a:defRPr sz="2000"/>
            </a:pPr>
            <a:r>
              <a:rPr b="1" u="sng">
                <a:solidFill>
                  <a:schemeClr val="accent5">
                    <a:lumOff val="11617"/>
                  </a:schemeClr>
                </a:solidFill>
              </a:rPr>
              <a:t>Our growth does not lie in more we know, but how we can apply that knowledge more.</a:t>
            </a:r>
            <a:endParaRPr b="1" u="sng">
              <a:solidFill>
                <a:schemeClr val="accent5">
                  <a:lumOff val="11617"/>
                </a:schemeClr>
              </a:solidFill>
            </a:endParaRPr>
          </a:p>
          <a:p>
            <a:pPr>
              <a:defRPr sz="2000"/>
            </a:pPr>
            <a:endParaRPr b="1" u="sng">
              <a:solidFill>
                <a:schemeClr val="accent5">
                  <a:lumOff val="11617"/>
                </a:schemeClr>
              </a:solidFill>
            </a:endParaRPr>
          </a:p>
          <a:p>
            <a:pPr>
              <a:defRPr sz="2000"/>
            </a:pPr>
            <a:r>
              <a:t>And if we don’t apply this we get passive and deceived. Focus on receiving and applying the truth, and avoiding irrelevant babbling as 2 Tim says.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a:defRPr sz="1800"/>
            </a:pPr>
            <a:r>
              <a:t>Preaching and teaching, whether in our private or public ministry, comes from </a:t>
            </a:r>
            <a:r>
              <a:rPr b="1" u="sng">
                <a:solidFill>
                  <a:srgbClr val="FFFB00"/>
                </a:solidFill>
              </a:rPr>
              <a:t>understanding and applying </a:t>
            </a:r>
            <a:r>
              <a:t>these principles:</a:t>
            </a:r>
          </a:p>
          <a:p>
            <a:pPr>
              <a:defRPr sz="1800"/>
            </a:pPr>
          </a:p>
          <a:p>
            <a:pPr>
              <a:defRPr sz="1800"/>
            </a:pPr>
            <a:r>
              <a:t>We’ll look at 4 points how we teach in a God inspired way, with authority.</a:t>
            </a:r>
          </a:p>
          <a:p>
            <a:pPr>
              <a:defRPr sz="1800"/>
            </a:pPr>
          </a:p>
          <a:p>
            <a:pPr marL="240631" indent="-240631">
              <a:buSzPct val="100000"/>
              <a:buAutoNum type="arabicPeriod" startAt="1"/>
              <a:defRPr sz="1800"/>
            </a:pPr>
            <a:r>
              <a:rPr b="1" u="sng">
                <a:solidFill>
                  <a:srgbClr val="FFFB00"/>
                </a:solidFill>
              </a:rPr>
              <a:t>Dienaars moet die oortuiging hê dat die Woord foutloos is en God se geïnspireerde woord.</a:t>
            </a:r>
            <a:endParaRPr b="1" u="sng">
              <a:solidFill>
                <a:srgbClr val="FFFB00"/>
              </a:solidFill>
            </a:endParaRPr>
          </a:p>
          <a:p>
            <a:pPr>
              <a:defRPr sz="1800"/>
            </a:pPr>
            <a:r>
              <a:rPr b="1" u="sng">
                <a:solidFill>
                  <a:srgbClr val="4F8F00"/>
                </a:solidFill>
              </a:rPr>
              <a:t>2 Tim 3:16 Elke Skrif is deur God geïnspireer en nuttig tot lering, tot weerlegging, tot teregwysing en tot onderrig in die geregtigheid, 17 sodat die persoon wat aan God toegewy is, bekwaam en toegerus kan wees vir elke goeie werk.</a:t>
            </a:r>
            <a:endParaRPr b="1" u="sng">
              <a:solidFill>
                <a:srgbClr val="4F8F00"/>
              </a:solidFill>
            </a:endParaRPr>
          </a:p>
          <a:p>
            <a:pPr>
              <a:defRPr sz="1800"/>
            </a:pPr>
            <a:r>
              <a:t>When we have </a:t>
            </a:r>
            <a:r>
              <a:rPr b="1" u="sng">
                <a:solidFill>
                  <a:srgbClr val="FFFB00"/>
                </a:solidFill>
              </a:rPr>
              <a:t>confidence in the word</a:t>
            </a:r>
            <a:r>
              <a:t>of God and we share out of conviction, it changes lives. </a:t>
            </a:r>
          </a:p>
          <a:p>
            <a:pPr>
              <a:defRPr sz="1800"/>
            </a:pPr>
          </a:p>
          <a:p>
            <a:pPr>
              <a:defRPr sz="1800"/>
            </a:pPr>
            <a:r>
              <a:t>2. </a:t>
            </a:r>
            <a:r>
              <a:rPr b="1" u="sng">
                <a:solidFill>
                  <a:srgbClr val="FFFB00"/>
                </a:solidFill>
              </a:rPr>
              <a:t>Dienaars moet die Skrif behoorlik interpreteer.</a:t>
            </a:r>
          </a:p>
          <a:p>
            <a:pPr>
              <a:defRPr sz="1800"/>
            </a:pPr>
            <a:r>
              <a:t>If we are </a:t>
            </a:r>
            <a:r>
              <a:rPr b="1" u="sng">
                <a:solidFill>
                  <a:schemeClr val="accent6"/>
                </a:solidFill>
              </a:rPr>
              <a:t>unsure of what a tex</a:t>
            </a:r>
            <a:r>
              <a:t>t means, again, </a:t>
            </a:r>
            <a:r>
              <a:rPr b="1" u="sng">
                <a:solidFill>
                  <a:schemeClr val="accent6"/>
                </a:solidFill>
              </a:rPr>
              <a:t>we will lack authority</a:t>
            </a:r>
            <a:r>
              <a:t> in sharing it with others. Proper interpretation comes from </a:t>
            </a:r>
            <a:r>
              <a:rPr b="1" u="sng">
                <a:solidFill>
                  <a:schemeClr val="accent6"/>
                </a:solidFill>
              </a:rPr>
              <a:t>diligent study and comparing Scripture</a:t>
            </a:r>
            <a:r>
              <a:t> with Scripture.</a:t>
            </a:r>
          </a:p>
          <a:p>
            <a:pPr>
              <a:defRPr sz="18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defRPr sz="1800"/>
            </a:pPr>
            <a:r>
              <a:t>3. </a:t>
            </a:r>
            <a:r>
              <a:rPr b="1" u="sng">
                <a:solidFill>
                  <a:srgbClr val="FFFB00"/>
                </a:solidFill>
              </a:rPr>
              <a:t>Onderwysers moet verstaan ​​ons is geroep om God te behaag, en nie mense nie</a:t>
            </a:r>
          </a:p>
          <a:p>
            <a:pPr>
              <a:defRPr sz="1800"/>
            </a:pPr>
            <a:r>
              <a:t>Sadly, we have churches full of men pleasers, and a few that wants to please God. </a:t>
            </a:r>
          </a:p>
          <a:p>
            <a:pPr>
              <a:defRPr sz="1800"/>
            </a:pPr>
            <a:r>
              <a:t>When we </a:t>
            </a:r>
            <a:r>
              <a:rPr b="1" u="sng">
                <a:solidFill>
                  <a:schemeClr val="accent6"/>
                </a:solidFill>
              </a:rPr>
              <a:t>seek to please God in our teaching, we will ineavtible love others. </a:t>
            </a:r>
          </a:p>
          <a:p>
            <a:pPr>
              <a:defRPr sz="1800"/>
            </a:pPr>
            <a:r>
              <a:t>Often we want to please men, but the only real way we can </a:t>
            </a:r>
            <a:r>
              <a:rPr b="1" u="sng">
                <a:solidFill>
                  <a:srgbClr val="FFFB00"/>
                </a:solidFill>
              </a:rPr>
              <a:t>truly love men, is to please God</a:t>
            </a:r>
            <a:r>
              <a:t>. Because God loves men far more than what we can love them. </a:t>
            </a:r>
          </a:p>
          <a:p>
            <a:pPr>
              <a:defRPr sz="1800"/>
            </a:pPr>
            <a:r>
              <a:rPr b="1" u="sng">
                <a:solidFill>
                  <a:srgbClr val="4F8F00"/>
                </a:solidFill>
              </a:rPr>
              <a:t>Galatians 1:10 -  “10 Klink dit nou asof ek die guns van mense soek, of soek ek die guns van God? Probeer ek by mense in die guns kom? As ek nog steeds die guns van mense soek, sou ek geen dienaar van Christus wees nie.”</a:t>
            </a:r>
          </a:p>
          <a:p>
            <a:pPr>
              <a:defRPr sz="1800"/>
            </a:pPr>
          </a:p>
          <a:p>
            <a:pPr>
              <a:defRPr sz="1800"/>
            </a:pPr>
            <a:r>
              <a:t>4. Dienaars</a:t>
            </a:r>
            <a:r>
              <a:rPr b="1" u="sng">
                <a:solidFill>
                  <a:srgbClr val="FFFB00"/>
                </a:solidFill>
              </a:rPr>
              <a:t> moet vrugte dra en ander dien uit 'n verhouding met Jesus.</a:t>
            </a:r>
          </a:p>
          <a:p>
            <a:pPr>
              <a:defRPr sz="1800"/>
            </a:pPr>
            <a:r>
              <a:t>Which menas there </a:t>
            </a:r>
            <a:r>
              <a:rPr b="1" u="sng">
                <a:solidFill>
                  <a:schemeClr val="accent6"/>
                </a:solidFill>
              </a:rPr>
              <a:t>needs to be a practical outflow</a:t>
            </a:r>
            <a:r>
              <a:t> form our lives when we minister and teach to others. How do we do that? Through a realtionship with Jesus Christ. </a:t>
            </a:r>
          </a:p>
          <a:p>
            <a:pPr>
              <a:defRPr sz="1800"/>
            </a:pPr>
            <a:r>
              <a:rPr b="1" u="sng">
                <a:solidFill>
                  <a:srgbClr val="4F8F00"/>
                </a:solidFill>
              </a:rPr>
              <a:t>Johannes 15:5 says “5“Ek is die wingerdstok, julle die lote. Wie in My bly en Ek in hom, dra baie vrugte, want sonder My kan julle niks doen nie.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defRPr sz="1800"/>
            </a:pPr>
            <a:r>
              <a:t>Most likely, Timothy was around </a:t>
            </a:r>
            <a:r>
              <a:rPr b="1" u="sng">
                <a:solidFill>
                  <a:schemeClr val="accent6"/>
                </a:solidFill>
              </a:rPr>
              <a:t>30 to 35 years old.</a:t>
            </a:r>
            <a:r>
              <a:t> In that context, a great respect was given to age and wisdom, and therefore a youth was anybody from birth to 40 years old.  </a:t>
            </a:r>
          </a:p>
          <a:p>
            <a:pPr>
              <a:defRPr sz="1800"/>
            </a:pPr>
            <a:r>
              <a:t>Maybe, they thought</a:t>
            </a:r>
            <a:r>
              <a:rPr b="1" u="sng">
                <a:solidFill>
                  <a:srgbClr val="FFFB00"/>
                </a:solidFill>
              </a:rPr>
              <a:t>, “What can he teach me? He is so young!” </a:t>
            </a:r>
            <a:endParaRPr b="1" u="sng">
              <a:solidFill>
                <a:srgbClr val="FFFB00"/>
              </a:solidFill>
            </a:endParaRPr>
          </a:p>
          <a:p>
            <a:pPr>
              <a:defRPr sz="1800"/>
            </a:pPr>
            <a:r>
              <a:rPr b="1" u="sng">
                <a:solidFill>
                  <a:srgbClr val="FFFB00"/>
                </a:solidFill>
              </a:rPr>
              <a:t>We also know that character does not autamatically come with age, but through sanctification and a surrender to Jesus. </a:t>
            </a:r>
            <a:endParaRPr b="1" u="sng">
              <a:solidFill>
                <a:srgbClr val="FFFB00"/>
              </a:solidFill>
            </a:endParaRPr>
          </a:p>
          <a:p>
            <a:pPr>
              <a:defRPr sz="1800"/>
            </a:pPr>
            <a:r>
              <a:t>However, that was the context, and Timothy was called to </a:t>
            </a:r>
            <a:r>
              <a:rPr b="1" u="sng">
                <a:solidFill>
                  <a:schemeClr val="accent6"/>
                </a:solidFill>
              </a:rPr>
              <a:t>calm their fears by being a godly example.</a:t>
            </a:r>
            <a:endParaRPr b="1" u="sng">
              <a:solidFill>
                <a:schemeClr val="accent6"/>
              </a:solidFill>
            </a:endParaRPr>
          </a:p>
          <a:p>
            <a:pPr>
              <a:defRPr sz="1800"/>
            </a:pPr>
            <a:r>
              <a:t> By being </a:t>
            </a:r>
            <a:r>
              <a:rPr b="1" u="sng">
                <a:solidFill>
                  <a:srgbClr val="FFFB00"/>
                </a:solidFill>
              </a:rPr>
              <a:t>a godly example,</a:t>
            </a:r>
            <a:r>
              <a:t> Timothy </a:t>
            </a:r>
            <a:r>
              <a:rPr b="1" u="sng">
                <a:solidFill>
                  <a:srgbClr val="FFFB00"/>
                </a:solidFill>
              </a:rPr>
              <a:t>would quiet the mouths</a:t>
            </a:r>
            <a:r>
              <a:t> of those who questioned his ministry. </a:t>
            </a:r>
          </a:p>
          <a:p>
            <a:pPr>
              <a:defRPr sz="1800"/>
            </a:pPr>
            <a:r>
              <a:rPr b="1" u="sng">
                <a:solidFill>
                  <a:schemeClr val="accent6"/>
                </a:solidFill>
              </a:rPr>
              <a:t>Character does not come with age</a:t>
            </a:r>
            <a:r>
              <a:t>, but through </a:t>
            </a:r>
            <a:r>
              <a:rPr b="1" u="sng">
                <a:solidFill>
                  <a:srgbClr val="FFFB00"/>
                </a:solidFill>
              </a:rPr>
              <a:t>teachability, repenting and allowing the word to change us</a:t>
            </a:r>
            <a:endParaRPr b="1" u="sng">
              <a:solidFill>
                <a:srgbClr val="FFFB00"/>
              </a:solidFill>
            </a:endParaRPr>
          </a:p>
          <a:p>
            <a:pPr>
              <a:defRPr sz="1800"/>
            </a:pPr>
          </a:p>
          <a:p>
            <a:pPr>
              <a:defRPr sz="1800"/>
            </a:pPr>
            <a:r>
              <a:rPr b="1" u="sng">
                <a:solidFill>
                  <a:srgbClr val="FFFB00"/>
                </a:solidFill>
              </a:rPr>
              <a:t>Why is godliness so important for ministry? </a:t>
            </a:r>
            <a:r>
              <a:t>Becuase here we can see if you </a:t>
            </a:r>
            <a:r>
              <a:rPr b="1" u="sng">
                <a:solidFill>
                  <a:schemeClr val="accent6"/>
                </a:solidFill>
              </a:rPr>
              <a:t>practice what you preach. </a:t>
            </a:r>
            <a:endParaRPr b="1" u="sng">
              <a:solidFill>
                <a:schemeClr val="accent6"/>
              </a:solidFill>
            </a:endParaRPr>
          </a:p>
          <a:p>
            <a:pPr>
              <a:defRPr sz="1800"/>
            </a:pPr>
            <a:r>
              <a:t>It would be quite weird if someone gives you advice, but does not follow their own advice. It would</a:t>
            </a:r>
            <a:r>
              <a:rPr b="1" u="sng">
                <a:solidFill>
                  <a:srgbClr val="FFFB00"/>
                </a:solidFill>
              </a:rPr>
              <a:t> be hipocrisy. </a:t>
            </a:r>
            <a:endParaRPr b="1" u="sng">
              <a:solidFill>
                <a:srgbClr val="FFFB00"/>
              </a:solidFill>
            </a:endParaRPr>
          </a:p>
          <a:p>
            <a:pPr>
              <a:defRPr sz="1800"/>
            </a:pPr>
            <a:r>
              <a:t>Q: </a:t>
            </a:r>
            <a:r>
              <a:rPr b="1" u="sng">
                <a:solidFill>
                  <a:schemeClr val="accent5">
                    <a:lumOff val="11617"/>
                  </a:schemeClr>
                </a:solidFill>
              </a:rPr>
              <a:t>Does you walk align with your talk?</a:t>
            </a:r>
          </a:p>
          <a:p>
            <a:pPr>
              <a:defRPr sz="1800"/>
            </a:pPr>
          </a:p>
          <a:p>
            <a:pPr>
              <a:defRPr sz="18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1800"/>
            </a:pPr>
            <a:r>
              <a:t>First thing that Paul mentions, is an </a:t>
            </a:r>
            <a:r>
              <a:rPr b="1" u="sng">
                <a:solidFill>
                  <a:schemeClr val="accent6"/>
                </a:solidFill>
              </a:rPr>
              <a:t>example in Speech. </a:t>
            </a:r>
          </a:p>
          <a:p>
            <a:pPr>
              <a:defRPr sz="1800"/>
            </a:pPr>
          </a:p>
          <a:p>
            <a:pPr>
              <a:defRPr sz="1800"/>
            </a:pPr>
            <a:r>
              <a:rPr b="1" u="sng">
                <a:solidFill>
                  <a:srgbClr val="FFFB00"/>
                </a:solidFill>
              </a:rPr>
              <a:t>1. We should model godliness in our speech.</a:t>
            </a:r>
          </a:p>
          <a:p>
            <a:pPr>
              <a:defRPr sz="1800"/>
            </a:pPr>
            <a:r>
              <a:t>How does it look like to model godliness in speech? Gossipping, swearing, speaking all the time and not listening. Negativity. </a:t>
            </a:r>
          </a:p>
          <a:p>
            <a:pPr>
              <a:defRPr sz="1800"/>
            </a:pPr>
            <a:r>
              <a:t>The Bible says we should </a:t>
            </a:r>
            <a:r>
              <a:rPr b="1" u="sng">
                <a:solidFill>
                  <a:srgbClr val="FFFB00"/>
                </a:solidFill>
              </a:rPr>
              <a:t>be slow to speak</a:t>
            </a:r>
            <a:r>
              <a:t>, also </a:t>
            </a:r>
            <a:r>
              <a:rPr b="1" u="sng">
                <a:solidFill>
                  <a:srgbClr val="4F8F00"/>
                </a:solidFill>
              </a:rPr>
              <a:t>Proverbs 10: 19</a:t>
            </a:r>
            <a:r>
              <a:t> says </a:t>
            </a:r>
            <a:r>
              <a:rPr b="1" u="sng">
                <a:solidFill>
                  <a:srgbClr val="4F8F00"/>
                </a:solidFill>
              </a:rPr>
              <a:t>“19 Met baie praat bly die sonde nie uit nie;</a:t>
            </a:r>
            <a:endParaRPr b="1" u="sng">
              <a:solidFill>
                <a:srgbClr val="4F8F00"/>
              </a:solidFill>
            </a:endParaRPr>
          </a:p>
          <a:p>
            <a:pPr>
              <a:defRPr sz="1800"/>
            </a:pPr>
            <a:r>
              <a:rPr b="1" u="sng">
                <a:solidFill>
                  <a:srgbClr val="4F8F00"/>
                </a:solidFill>
              </a:rPr>
              <a:t>wie sy woorde tel, is verstandig.</a:t>
            </a:r>
            <a:endParaRPr b="1" u="sng">
              <a:solidFill>
                <a:srgbClr val="4F8F00"/>
              </a:solidFill>
            </a:endParaRPr>
          </a:p>
          <a:p>
            <a:pPr>
              <a:defRPr sz="1800"/>
            </a:pPr>
            <a:r>
              <a:t>A good teacher is a good listener, why? By listening well,</a:t>
            </a:r>
            <a:r>
              <a:rPr b="1" u="sng">
                <a:solidFill>
                  <a:srgbClr val="FFFB00"/>
                </a:solidFill>
              </a:rPr>
              <a:t> we can understand the hearts of those around us.</a:t>
            </a:r>
            <a:endParaRPr b="1" u="sng">
              <a:solidFill>
                <a:srgbClr val="FFFB00"/>
              </a:solidFill>
            </a:endParaRPr>
          </a:p>
          <a:p>
            <a:pPr>
              <a:defRPr sz="1800"/>
            </a:pPr>
            <a:r>
              <a:rPr b="1" u="sng">
                <a:solidFill>
                  <a:srgbClr val="FFFB00"/>
                </a:solidFill>
              </a:rPr>
              <a:t>And secondly listening well </a:t>
            </a:r>
            <a:r>
              <a:t>is a fruit of teachability. We can not speak all the time and be teachable. </a:t>
            </a:r>
          </a:p>
          <a:p>
            <a:pPr>
              <a:defRPr sz="1800"/>
            </a:pPr>
          </a:p>
          <a:p>
            <a:pPr>
              <a:defRPr sz="1800"/>
            </a:pPr>
            <a:r>
              <a:t>Lastly also the</a:t>
            </a:r>
            <a:r>
              <a:rPr b="1" u="sng">
                <a:solidFill>
                  <a:schemeClr val="accent6"/>
                </a:solidFill>
              </a:rPr>
              <a:t> manner in which we speak.</a:t>
            </a:r>
          </a:p>
          <a:p>
            <a:pPr>
              <a:defRPr sz="1800"/>
            </a:pPr>
            <a:r>
              <a:rPr b="1" u="sng">
                <a:solidFill>
                  <a:srgbClr val="4F8F00"/>
                </a:solidFill>
              </a:rPr>
              <a:t>Proverbs 15:1 says, “1'n Sagte antwoord laat woede bedaar; 'n krenkende “harsh” woord laat woede ontvlam.</a:t>
            </a:r>
          </a:p>
          <a:p>
            <a:pPr>
              <a:defRPr sz="1800"/>
            </a:pPr>
            <a:r>
              <a:t>Our </a:t>
            </a:r>
            <a:r>
              <a:rPr b="1" u="sng">
                <a:solidFill>
                  <a:srgbClr val="FFFB00"/>
                </a:solidFill>
              </a:rPr>
              <a:t>manner of speaking is just as important as our words</a:t>
            </a:r>
            <a:r>
              <a:t>. Good ministers understand that.</a:t>
            </a:r>
          </a:p>
          <a:p>
            <a:pPr>
              <a:defRPr sz="18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defRPr sz="1800"/>
            </a:pPr>
            <a:r>
              <a:t>Secondly Paul mentions,  we should have an </a:t>
            </a:r>
            <a:r>
              <a:rPr b="1" u="sng">
                <a:solidFill>
                  <a:schemeClr val="accent6"/>
                </a:solidFill>
              </a:rPr>
              <a:t>example in conduct.</a:t>
            </a:r>
            <a:endParaRPr b="1" u="sng">
              <a:solidFill>
                <a:schemeClr val="accent6"/>
              </a:solidFill>
            </a:endParaRPr>
          </a:p>
          <a:p>
            <a:pPr>
              <a:defRPr sz="1800"/>
            </a:pPr>
            <a:endParaRPr b="1" u="sng">
              <a:solidFill>
                <a:schemeClr val="accent6"/>
              </a:solidFill>
            </a:endParaRPr>
          </a:p>
          <a:p>
            <a:pPr>
              <a:defRPr sz="1800"/>
            </a:pPr>
            <a:r>
              <a:t>Conduct refers to our </a:t>
            </a:r>
            <a:r>
              <a:rPr b="1" u="sng">
                <a:solidFill>
                  <a:srgbClr val="FFFB00"/>
                </a:solidFill>
              </a:rPr>
              <a:t>behavior and lifestyle</a:t>
            </a:r>
            <a:r>
              <a:t>. In how we </a:t>
            </a:r>
            <a:r>
              <a:rPr b="1" u="sng">
                <a:solidFill>
                  <a:schemeClr val="accent6"/>
                </a:solidFill>
              </a:rPr>
              <a:t>handle our money, our family, our friendships</a:t>
            </a:r>
            <a:r>
              <a:t>, our personal appearance, our work, our entertainment, and anything else, </a:t>
            </a:r>
            <a:r>
              <a:rPr b="1" u="sng">
                <a:solidFill>
                  <a:srgbClr val="FFFB00"/>
                </a:solidFill>
              </a:rPr>
              <a:t>ministers must seek to glorify God.</a:t>
            </a:r>
            <a:endParaRPr b="1" u="sng">
              <a:solidFill>
                <a:srgbClr val="FFFB00"/>
              </a:solidFill>
            </a:endParaRPr>
          </a:p>
          <a:p>
            <a:pPr>
              <a:defRPr sz="1800"/>
            </a:pPr>
          </a:p>
          <a:p>
            <a:pPr>
              <a:defRPr sz="1800"/>
            </a:pPr>
            <a:r>
              <a:rPr b="1" u="sng">
                <a:solidFill>
                  <a:srgbClr val="4F8F00"/>
                </a:solidFill>
              </a:rPr>
              <a:t>1 Corinthians 10:31 says, “So whether you eat or drink, or whatever you do, do everything for the glory of God.”</a:t>
            </a:r>
          </a:p>
          <a:p>
            <a:pPr>
              <a:defRPr sz="1800"/>
            </a:pPr>
          </a:p>
          <a:p>
            <a:pPr>
              <a:defRPr sz="2000"/>
            </a:pPr>
            <a:r>
              <a:t>Q : </a:t>
            </a:r>
            <a:r>
              <a:rPr b="1" u="sng">
                <a:solidFill>
                  <a:schemeClr val="accent5">
                    <a:lumOff val="11617"/>
                  </a:schemeClr>
                </a:solidFill>
              </a:rPr>
              <a:t>Are you modeling godliness in your daily conduct—your eating, drinking, and everything else?</a:t>
            </a:r>
          </a:p>
          <a:p>
            <a:pPr>
              <a:defRPr sz="18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sz="1800"/>
            </a:pPr>
            <a:r>
              <a:t>Thirdly Paul mentions,  we should model </a:t>
            </a:r>
            <a:r>
              <a:rPr b="1" u="sng">
                <a:solidFill>
                  <a:schemeClr val="accent6"/>
                </a:solidFill>
              </a:rPr>
              <a:t>godliness in our love.</a:t>
            </a:r>
          </a:p>
          <a:p>
            <a:pPr>
              <a:defRPr sz="1800"/>
            </a:pPr>
          </a:p>
          <a:p>
            <a:pPr>
              <a:defRPr sz="1800"/>
            </a:pPr>
            <a:r>
              <a:t>Good ministers model biblical love. This love is no</a:t>
            </a:r>
            <a:r>
              <a:rPr b="1" u="sng">
                <a:solidFill>
                  <a:srgbClr val="FFFB00"/>
                </a:solidFill>
              </a:rPr>
              <a:t>t simply comprised of emotions</a:t>
            </a:r>
            <a:r>
              <a:t>, as is often considered by the world, but includes </a:t>
            </a:r>
            <a:r>
              <a:rPr b="1" u="sng">
                <a:solidFill>
                  <a:srgbClr val="FFFB00"/>
                </a:solidFill>
              </a:rPr>
              <a:t>self-sacrificing service regardless of how one feels.</a:t>
            </a:r>
            <a:endParaRPr b="1" u="sng">
              <a:solidFill>
                <a:schemeClr val="accent6"/>
              </a:solidFill>
            </a:endParaRPr>
          </a:p>
          <a:p>
            <a:pPr>
              <a:defRPr sz="1800"/>
            </a:pPr>
            <a:endParaRPr b="1" u="sng">
              <a:solidFill>
                <a:srgbClr val="4F8F00"/>
              </a:solidFill>
            </a:endParaRPr>
          </a:p>
          <a:p>
            <a:pPr>
              <a:defRPr sz="1800"/>
            </a:pPr>
            <a:r>
              <a:rPr b="1" u="sng">
                <a:solidFill>
                  <a:srgbClr val="4F8F00"/>
                </a:solidFill>
              </a:rPr>
              <a:t> In John 13:34, Jesus said, “’34 Ek gee julle 'n nuwe gebod: julle moet mekaar liefhê. Soos Ek julle liefhet, moet julle mekaar ook liefhê. 35 As julle mekaar liefhet, sal almal weet dat julle dissipels van My is.”</a:t>
            </a:r>
          </a:p>
          <a:p>
            <a:pPr>
              <a:defRPr sz="1800"/>
            </a:pPr>
          </a:p>
          <a:p>
            <a:pPr>
              <a:defRPr sz="1800"/>
            </a:pPr>
            <a:r>
              <a:t>Good ministers sacrifice their </a:t>
            </a:r>
            <a:r>
              <a:rPr b="1" u="sng">
                <a:solidFill>
                  <a:srgbClr val="FFFB00"/>
                </a:solidFill>
              </a:rPr>
              <a:t>time, money, and even goals to love God and people</a:t>
            </a:r>
            <a:r>
              <a:t>. </a:t>
            </a:r>
          </a:p>
          <a:p>
            <a:pPr>
              <a:defRPr sz="1800"/>
            </a:pPr>
            <a:r>
              <a:t>As others watch</a:t>
            </a:r>
            <a:r>
              <a:rPr b="1" u="sng">
                <a:solidFill>
                  <a:schemeClr val="accent6"/>
                </a:solidFill>
              </a:rPr>
              <a:t>, they are inspired to love more deeply</a:t>
            </a:r>
            <a:r>
              <a:t> as well and to follow the example. </a:t>
            </a:r>
          </a:p>
          <a:p>
            <a:pPr>
              <a:defRPr sz="1800"/>
            </a:pPr>
          </a:p>
          <a:p>
            <a:pPr>
              <a:defRPr sz="2000"/>
            </a:pPr>
            <a:r>
              <a:t>Q : </a:t>
            </a:r>
            <a:r>
              <a:rPr b="1" u="sng">
                <a:solidFill>
                  <a:schemeClr val="accent5">
                    <a:lumOff val="11617"/>
                  </a:schemeClr>
                </a:solidFill>
              </a:rPr>
              <a:t>Are you modeling love in your daily conduct— Do you truly love others around you?</a:t>
            </a:r>
            <a:endParaRPr b="1" u="sng">
              <a:solidFill>
                <a:schemeClr val="accent5">
                  <a:lumOff val="11617"/>
                </a:schemeClr>
              </a:solidFill>
            </a:endParaRPr>
          </a:p>
          <a:p>
            <a:pPr>
              <a:defRPr sz="2000"/>
            </a:pPr>
            <a:r>
              <a:rPr b="1" u="sng">
                <a:solidFill>
                  <a:srgbClr val="FFFB00"/>
                </a:solidFill>
              </a:rPr>
              <a:t>Wait a moment, let them think. </a:t>
            </a:r>
          </a:p>
          <a:p>
            <a:pPr>
              <a:defRPr sz="1800"/>
            </a:pPr>
            <a:r>
              <a:t>Q : </a:t>
            </a:r>
            <a:r>
              <a:rPr b="1" sz="2000" u="sng">
                <a:solidFill>
                  <a:schemeClr val="accent5">
                    <a:lumOff val="11617"/>
                  </a:schemeClr>
                </a:solidFill>
              </a:rPr>
              <a:t>Will you sacrifice something for your friend if there’s no gain for yourself? </a:t>
            </a:r>
            <a:endParaRPr b="1" sz="2000" u="sng">
              <a:solidFill>
                <a:schemeClr val="accent5">
                  <a:lumOff val="11617"/>
                </a:schemeClr>
              </a:solidFill>
            </a:endParaRPr>
          </a:p>
          <a:p>
            <a:pPr>
              <a:defRPr sz="1800"/>
            </a:pPr>
            <a:r>
              <a:t>For some it’s more natural, but the</a:t>
            </a:r>
            <a:r>
              <a:rPr b="1" u="sng">
                <a:solidFill>
                  <a:srgbClr val="FFFB00"/>
                </a:solidFill>
              </a:rPr>
              <a:t> opposite of a true love, is selfishness. </a:t>
            </a:r>
            <a:r>
              <a:t>Is the some selfishness in you? Ask God to help you love others more.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defRPr sz="1800"/>
            </a:pPr>
            <a:r>
              <a:t>Fouthly Paul mentions,  we should model </a:t>
            </a:r>
            <a:r>
              <a:rPr b="1" u="sng">
                <a:solidFill>
                  <a:schemeClr val="accent6"/>
                </a:solidFill>
              </a:rPr>
              <a:t>godliness in our FAITH.</a:t>
            </a:r>
            <a:endParaRPr b="1" u="sng">
              <a:solidFill>
                <a:schemeClr val="accent6"/>
              </a:solidFill>
            </a:endParaRPr>
          </a:p>
          <a:p>
            <a:pPr>
              <a:defRPr sz="1800"/>
            </a:pPr>
            <a:endParaRPr b="1" u="sng">
              <a:solidFill>
                <a:schemeClr val="accent6"/>
              </a:solidFill>
            </a:endParaRPr>
          </a:p>
          <a:p>
            <a:pPr>
              <a:defRPr sz="1800"/>
            </a:pPr>
            <a:r>
              <a:t>This probably refers both to </a:t>
            </a:r>
            <a:r>
              <a:rPr b="1" u="sng">
                <a:solidFill>
                  <a:srgbClr val="FFFB00"/>
                </a:solidFill>
              </a:rPr>
              <a:t>faith in God and faithfulness</a:t>
            </a:r>
            <a:r>
              <a:t>.</a:t>
            </a:r>
          </a:p>
          <a:p>
            <a:pPr>
              <a:defRPr sz="1800"/>
            </a:pPr>
          </a:p>
          <a:p>
            <a:pPr>
              <a:defRPr sz="1800"/>
            </a:pPr>
            <a:r>
              <a:t> Sadly, though Christians are saved through faith, </a:t>
            </a:r>
            <a:r>
              <a:rPr b="1" u="sng">
                <a:solidFill>
                  <a:srgbClr val="FFFB00"/>
                </a:solidFill>
              </a:rPr>
              <a:t>most aren’t living by faith</a:t>
            </a:r>
            <a:r>
              <a:t>. They have </a:t>
            </a:r>
            <a:r>
              <a:rPr b="1" u="sng">
                <a:solidFill>
                  <a:schemeClr val="accent6"/>
                </a:solidFill>
              </a:rPr>
              <a:t>no expectations of God</a:t>
            </a:r>
            <a:r>
              <a:t>. </a:t>
            </a:r>
          </a:p>
          <a:p>
            <a:pPr>
              <a:defRPr sz="1800"/>
            </a:pPr>
            <a:r>
              <a:t>They don’t approach God in faith for him to move powerfully and </a:t>
            </a:r>
            <a:r>
              <a:rPr b="1" u="sng">
                <a:solidFill>
                  <a:srgbClr val="FFFB00"/>
                </a:solidFill>
              </a:rPr>
              <a:t>change lives through Sunday worship</a:t>
            </a:r>
            <a:r>
              <a:t>. </a:t>
            </a:r>
          </a:p>
          <a:p>
            <a:pPr>
              <a:defRPr sz="1800"/>
            </a:pPr>
            <a:r>
              <a:t>When they </a:t>
            </a:r>
            <a:r>
              <a:rPr b="1" u="sng">
                <a:solidFill>
                  <a:schemeClr val="accent6"/>
                </a:solidFill>
              </a:rPr>
              <a:t>encounter difficulties, instead of trusting God, they worry, and often quit.</a:t>
            </a:r>
            <a:r>
              <a:t> </a:t>
            </a:r>
          </a:p>
          <a:p>
            <a:pPr>
              <a:defRPr sz="1800"/>
            </a:pPr>
          </a:p>
          <a:p>
            <a:pPr>
              <a:defRPr sz="1800"/>
            </a:pPr>
            <a:r>
              <a:t>Even though Christians are believers, </a:t>
            </a:r>
            <a:r>
              <a:rPr b="1" u="sng">
                <a:solidFill>
                  <a:srgbClr val="FFFB00"/>
                </a:solidFill>
              </a:rPr>
              <a:t>they often do not actually believe.</a:t>
            </a:r>
            <a:r>
              <a:t> </a:t>
            </a:r>
          </a:p>
          <a:p>
            <a:pPr>
              <a:defRPr sz="1800"/>
            </a:pPr>
            <a:r>
              <a:rPr b="1" u="sng">
                <a:solidFill>
                  <a:srgbClr val="FFFB00"/>
                </a:solidFill>
              </a:rPr>
              <a:t>Jesus said he couldn’t perform  man</a:t>
            </a:r>
            <a:r>
              <a:t>y miracles in his hometown </a:t>
            </a:r>
            <a:r>
              <a:rPr b="1" u="sng">
                <a:solidFill>
                  <a:srgbClr val="4F8F00"/>
                </a:solidFill>
              </a:rPr>
              <a:t>because of their lack of belief (cf. Matt 13:58). </a:t>
            </a:r>
            <a:r>
              <a:t>Sadly, this is true for most. They believe in a supernatural God but their worldview and faith are largely natural.</a:t>
            </a:r>
          </a:p>
          <a:p>
            <a:pPr>
              <a:defRPr sz="1800"/>
            </a:pPr>
          </a:p>
          <a:p>
            <a:pPr>
              <a:defRPr sz="1800"/>
            </a:pPr>
            <a:r>
              <a:t>In addition,</a:t>
            </a:r>
            <a:r>
              <a:rPr b="1" u="sng">
                <a:solidFill>
                  <a:srgbClr val="FFFB00"/>
                </a:solidFill>
              </a:rPr>
              <a:t> faith also applies to faithfulness</a:t>
            </a:r>
            <a:r>
              <a:t>. Our </a:t>
            </a:r>
            <a:r>
              <a:rPr b="1" u="sng">
                <a:solidFill>
                  <a:schemeClr val="accent6"/>
                </a:solidFill>
              </a:rPr>
              <a:t>yes must mean yes and our no must mean no</a:t>
            </a:r>
            <a:r>
              <a:t>. If we say, we are going to do something, </a:t>
            </a:r>
            <a:r>
              <a:rPr b="1" u="sng">
                <a:solidFill>
                  <a:srgbClr val="FFFB00"/>
                </a:solidFill>
              </a:rPr>
              <a:t>we must follow through. </a:t>
            </a:r>
            <a:r>
              <a:t>These are qualities of good ministers.</a:t>
            </a:r>
          </a:p>
          <a:p>
            <a:pPr>
              <a:defRPr sz="2000"/>
            </a:pPr>
            <a:r>
              <a:rPr b="1" u="sng">
                <a:solidFill>
                  <a:schemeClr val="accent5">
                    <a:lumOff val="11617"/>
                  </a:schemeClr>
                </a:solidFill>
              </a:rPr>
              <a:t>A servant of the Lord should be a model faith in God to others and faithful in their daily lives.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defRPr sz="1800"/>
            </a:pPr>
            <a:r>
              <a:t>Lastly Paul mentions,  we should model </a:t>
            </a:r>
            <a:r>
              <a:rPr b="1" u="sng">
                <a:solidFill>
                  <a:schemeClr val="accent6"/>
                </a:solidFill>
              </a:rPr>
              <a:t>godliness in our Purity.</a:t>
            </a:r>
            <a:endParaRPr b="1" u="sng">
              <a:solidFill>
                <a:schemeClr val="accent6"/>
              </a:solidFill>
            </a:endParaRPr>
          </a:p>
          <a:p>
            <a:pPr>
              <a:defRPr sz="2000"/>
            </a:pPr>
            <a:endParaRPr b="1" u="sng">
              <a:solidFill>
                <a:schemeClr val="accent6"/>
              </a:solidFill>
            </a:endParaRPr>
          </a:p>
          <a:p>
            <a:pPr>
              <a:defRPr sz="2000"/>
            </a:pPr>
            <a:r>
              <a:t>This would have been especially important for Timothy, as he pastored in Ephesus. Ephesus was the location </a:t>
            </a:r>
            <a:r>
              <a:rPr b="1" u="sng">
                <a:solidFill>
                  <a:srgbClr val="FFFB00"/>
                </a:solidFill>
              </a:rPr>
              <a:t>of the temple of Diana</a:t>
            </a:r>
            <a:r>
              <a:t>. She had a </a:t>
            </a:r>
            <a:r>
              <a:rPr b="1" u="sng">
                <a:solidFill>
                  <a:schemeClr val="accent6"/>
                </a:solidFill>
              </a:rPr>
              <a:t>great amount of prostitutes</a:t>
            </a:r>
            <a:r>
              <a:t>, and immoral sex was one of the ways people pleased her and sought prosperity.This type of practices was common throughout the city. </a:t>
            </a:r>
          </a:p>
          <a:p>
            <a:pPr>
              <a:defRPr sz="2000"/>
            </a:pPr>
          </a:p>
          <a:p>
            <a:pPr>
              <a:defRPr sz="2000"/>
            </a:pPr>
            <a:r>
              <a:t>Timothy needed to model</a:t>
            </a:r>
            <a:r>
              <a:rPr b="1" u="sng">
                <a:solidFill>
                  <a:srgbClr val="FFFB00"/>
                </a:solidFill>
              </a:rPr>
              <a:t> purity both in his conduct with young women</a:t>
            </a:r>
            <a:r>
              <a:t> (1 Tim 5:2) and his </a:t>
            </a:r>
            <a:r>
              <a:rPr b="1" u="sng">
                <a:solidFill>
                  <a:srgbClr val="FFFB00"/>
                </a:solidFill>
              </a:rPr>
              <a:t>thought life. </a:t>
            </a:r>
            <a:r>
              <a:t>Purity is </a:t>
            </a:r>
            <a:r>
              <a:rPr b="1" u="sng">
                <a:solidFill>
                  <a:schemeClr val="accent6"/>
                </a:solidFill>
              </a:rPr>
              <a:t>not just an outward issue but a heart issue.</a:t>
            </a:r>
            <a:r>
              <a:t> </a:t>
            </a:r>
          </a:p>
          <a:p>
            <a:pPr>
              <a:defRPr sz="2000"/>
            </a:pPr>
            <a:r>
              <a:t>Christ taught that a man committed adultery</a:t>
            </a:r>
            <a:r>
              <a:rPr b="1" u="sng">
                <a:solidFill>
                  <a:srgbClr val="FFFB00"/>
                </a:solidFill>
              </a:rPr>
              <a:t> Elkeen wat na 'n vrou kyk en haar begeer, het reeds in sy hart met haar egbreuk gepleeg.</a:t>
            </a:r>
            <a:r>
              <a:t> (Matt 5:28). To demonstrate purity in heart, Timothy </a:t>
            </a:r>
            <a:r>
              <a:rPr b="1" u="sng">
                <a:solidFill>
                  <a:schemeClr val="accent6"/>
                </a:solidFill>
              </a:rPr>
              <a:t>needed to constantly take his thoughts captive and confess them</a:t>
            </a:r>
            <a:r>
              <a:t> to Christ (2 Cor 10:5). </a:t>
            </a:r>
          </a:p>
          <a:p>
            <a:pPr>
              <a:defRPr sz="2000"/>
            </a:pPr>
            <a:r>
              <a:t>He needed to </a:t>
            </a:r>
            <a:r>
              <a:rPr b="1" u="sng">
                <a:solidFill>
                  <a:srgbClr val="FFFB00"/>
                </a:solidFill>
              </a:rPr>
              <a:t>battle to keep his mind and heart pure by avoiding ungodly entertainment</a:t>
            </a:r>
            <a:r>
              <a:t>, practices, and relationships that characterized the Greco-Roman world.</a:t>
            </a:r>
          </a:p>
          <a:p>
            <a:pPr>
              <a:defRPr sz="2000"/>
            </a:pPr>
          </a:p>
          <a:p>
            <a:pPr>
              <a:defRPr sz="2000"/>
            </a:pPr>
            <a:r>
              <a:t>Q: </a:t>
            </a:r>
            <a:r>
              <a:rPr b="1" u="sng">
                <a:solidFill>
                  <a:schemeClr val="accent5">
                    <a:lumOff val="11617"/>
                  </a:schemeClr>
                </a:solidFill>
              </a:rPr>
              <a:t>Are you modeling godliness through your purity</a:t>
            </a:r>
            <a:r>
              <a:t>—</a:t>
            </a:r>
            <a:r>
              <a:rPr b="1" u="sng">
                <a:solidFill>
                  <a:schemeClr val="accent5">
                    <a:lumOff val="11617"/>
                  </a:schemeClr>
                </a:solidFill>
              </a:rPr>
              <a:t>how do you conduct yourself nwith the opposite sex and in your heart?</a:t>
            </a:r>
            <a:endParaRPr b="1" u="sng">
              <a:solidFill>
                <a:schemeClr val="accent5">
                  <a:lumOff val="11617"/>
                </a:schemeClr>
              </a:solidFill>
            </a:endParaRPr>
          </a:p>
          <a:p>
            <a:pPr>
              <a:defRPr sz="2000"/>
            </a:pPr>
            <a:r>
              <a:rPr b="1" u="sng">
                <a:solidFill>
                  <a:schemeClr val="accent5">
                    <a:lumOff val="11617"/>
                  </a:schemeClr>
                </a:solidFill>
              </a:rPr>
              <a:t>Q: If you had to pick one, which area of godliness—speech, conduct, love, faith and purity—do you struggle with most and how are you going to strive for godliness in that area?</a:t>
            </a:r>
            <a:endParaRPr b="1" u="sng">
              <a:solidFill>
                <a:schemeClr val="accent5">
                  <a:lumOff val="11617"/>
                </a:schemeClr>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defRPr sz="1800"/>
            </a:pPr>
            <a:r>
              <a:t>Punt 3.</a:t>
            </a:r>
            <a:r>
              <a:rPr b="1" u="sng">
                <a:solidFill>
                  <a:srgbClr val="FFFB00"/>
                </a:solidFill>
              </a:rPr>
              <a:t> Bybel gefokus</a:t>
            </a:r>
            <a:r>
              <a:t> (Lering en ontvanklikheid) </a:t>
            </a:r>
          </a:p>
          <a:p>
            <a:pPr>
              <a:defRPr sz="1800"/>
            </a:pPr>
          </a:p>
          <a:p>
            <a:pPr>
              <a:defRPr sz="1800"/>
            </a:pPr>
            <a:r>
              <a:t>If you love God, you should be Bible-focused. It is the word of God. </a:t>
            </a:r>
          </a:p>
          <a:p>
            <a:pPr>
              <a:defRPr sz="1800"/>
            </a:pPr>
          </a:p>
          <a:p>
            <a:pPr>
              <a:defRPr sz="1800"/>
            </a:pPr>
            <a:r>
              <a:t>Public : So in those days </a:t>
            </a:r>
            <a:r>
              <a:rPr b="1" u="sng">
                <a:solidFill>
                  <a:srgbClr val="FFFB00"/>
                </a:solidFill>
              </a:rPr>
              <a:t>public reading was quite important,</a:t>
            </a:r>
            <a:r>
              <a:t> because people were</a:t>
            </a:r>
            <a:r>
              <a:rPr b="1" u="sng">
                <a:solidFill>
                  <a:srgbClr val="FFFB00"/>
                </a:solidFill>
              </a:rPr>
              <a:t> illiterate and books were very expensive.</a:t>
            </a:r>
            <a:r>
              <a:t> Not everyone had a </a:t>
            </a:r>
            <a:r>
              <a:rPr b="1" u="sng">
                <a:solidFill>
                  <a:schemeClr val="accent6"/>
                </a:solidFill>
              </a:rPr>
              <a:t>Bible like on today’s days.</a:t>
            </a:r>
            <a:r>
              <a:t> After </a:t>
            </a:r>
            <a:r>
              <a:rPr b="1" u="sng">
                <a:solidFill>
                  <a:schemeClr val="accent6"/>
                </a:solidFill>
              </a:rPr>
              <a:t>reading, Timothy was to preach or exhort</a:t>
            </a:r>
            <a:r>
              <a:t>, which refers to challenging people</a:t>
            </a:r>
            <a:r>
              <a:rPr b="1" u="sng">
                <a:solidFill>
                  <a:srgbClr val="FFFB00"/>
                </a:solidFill>
              </a:rPr>
              <a:t> to apply God’s Word</a:t>
            </a:r>
            <a:r>
              <a:t>. Teaching refers to the </a:t>
            </a:r>
            <a:r>
              <a:rPr b="1" u="sng">
                <a:solidFill>
                  <a:srgbClr val="FFFB00"/>
                </a:solidFill>
              </a:rPr>
              <a:t>passing along of biblical doctrine.</a:t>
            </a:r>
          </a:p>
          <a:p>
            <a:pPr>
              <a:defRPr sz="1800"/>
            </a:pPr>
          </a:p>
          <a:p>
            <a:pPr>
              <a:defRPr sz="1800"/>
            </a:pPr>
            <a:r>
              <a:t>And we see people who are either burning out in ministry because they are exhausted, or bombing out of ministry because of moral failure. </a:t>
            </a:r>
            <a:r>
              <a:rPr b="1" u="sng">
                <a:solidFill>
                  <a:srgbClr val="FFFB00"/>
                </a:solidFill>
              </a:rPr>
              <a:t>Timothy’s danger was</a:t>
            </a:r>
            <a:r>
              <a:t> that he would just </a:t>
            </a:r>
            <a:r>
              <a:rPr b="1" u="sng">
                <a:solidFill>
                  <a:schemeClr val="accent6"/>
                </a:solidFill>
              </a:rPr>
              <a:t>fade out of the ministry</a:t>
            </a:r>
            <a:r>
              <a:t> because his timid personality had a tendency to want to </a:t>
            </a:r>
            <a:r>
              <a:rPr b="1" u="sng">
                <a:solidFill>
                  <a:srgbClr val="FFFB00"/>
                </a:solidFill>
              </a:rPr>
              <a:t>avoid conflict</a:t>
            </a:r>
            <a:r>
              <a:t>. </a:t>
            </a:r>
          </a:p>
          <a:p>
            <a:pPr>
              <a:defRPr sz="1800"/>
            </a:pPr>
            <a:r>
              <a:t>The fact is,</a:t>
            </a:r>
            <a:r>
              <a:rPr b="1" u="sng">
                <a:solidFill>
                  <a:srgbClr val="FFFB00"/>
                </a:solidFill>
              </a:rPr>
              <a:t> you can’t preach God’s truth without confronting</a:t>
            </a:r>
            <a:r>
              <a:t> sin and offending some people. So Timothy was in danger of neglecting his ministry (4:14). And therefore we need to speak the truth, but we need to</a:t>
            </a:r>
            <a:r>
              <a:rPr b="1" u="sng">
                <a:solidFill>
                  <a:schemeClr val="accent6"/>
                </a:solidFill>
              </a:rPr>
              <a:t> speak the truth in love. </a:t>
            </a:r>
            <a:r>
              <a:t>Truly loving other.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sz="1800"/>
            </a:pPr>
            <a:r>
              <a:t>We will discuss 3 points under Bible-focused:</a:t>
            </a:r>
          </a:p>
          <a:p>
            <a:pPr>
              <a:defRPr sz="1800"/>
            </a:pPr>
            <a:r>
              <a:t>Preaching, Hearing, Discipling.</a:t>
            </a:r>
          </a:p>
          <a:p>
            <a:pPr>
              <a:defRPr sz="1800"/>
            </a:pPr>
          </a:p>
          <a:p>
            <a:pPr>
              <a:defRPr sz="1800"/>
            </a:pPr>
            <a:r>
              <a:t>So the first thing Paul encourages Timothy today is to</a:t>
            </a:r>
            <a:r>
              <a:rPr b="1" u="sng">
                <a:solidFill>
                  <a:schemeClr val="accent5">
                    <a:lumOff val="11617"/>
                  </a:schemeClr>
                </a:solidFill>
              </a:rPr>
              <a:t> </a:t>
            </a:r>
            <a:r>
              <a:rPr b="1" sz="2100" u="sng">
                <a:solidFill>
                  <a:schemeClr val="accent5">
                    <a:lumOff val="11617"/>
                  </a:schemeClr>
                </a:solidFill>
              </a:rPr>
              <a:t>preaching</a:t>
            </a:r>
            <a:r>
              <a:rPr sz="2100"/>
              <a:t>,</a:t>
            </a:r>
            <a:r>
              <a:t> and exhorting the people.</a:t>
            </a:r>
          </a:p>
          <a:p>
            <a:pPr>
              <a:defRPr sz="1800"/>
            </a:pPr>
            <a:r>
              <a:t>So what they did in</a:t>
            </a:r>
            <a:r>
              <a:rPr b="1" u="sng">
                <a:solidFill>
                  <a:srgbClr val="FFFB00"/>
                </a:solidFill>
              </a:rPr>
              <a:t> those days is, they read a text,</a:t>
            </a:r>
            <a:r>
              <a:t> much like we are doing today and </a:t>
            </a:r>
            <a:r>
              <a:rPr b="1" u="sng">
                <a:solidFill>
                  <a:srgbClr val="FFFB00"/>
                </a:solidFill>
              </a:rPr>
              <a:t>exposes “truths” from the text</a:t>
            </a:r>
            <a:r>
              <a:t>. </a:t>
            </a:r>
            <a:r>
              <a:rPr b="1" u="sng">
                <a:solidFill>
                  <a:schemeClr val="accent6"/>
                </a:solidFill>
              </a:rPr>
              <a:t>Explaing each verse, the context</a:t>
            </a:r>
            <a:r>
              <a:t> as well as </a:t>
            </a:r>
            <a:r>
              <a:rPr b="1" u="sng">
                <a:solidFill>
                  <a:srgbClr val="FFFB00"/>
                </a:solidFill>
              </a:rPr>
              <a:t>how to apply it to the modern day life</a:t>
            </a:r>
            <a:r>
              <a:t>. It’s called </a:t>
            </a:r>
            <a:r>
              <a:rPr b="1" u="sng">
                <a:solidFill>
                  <a:schemeClr val="accent6"/>
                </a:solidFill>
              </a:rPr>
              <a:t>expository preaching.</a:t>
            </a:r>
            <a:r>
              <a:t> </a:t>
            </a:r>
          </a:p>
          <a:p>
            <a:pPr>
              <a:defRPr sz="1800"/>
            </a:pPr>
          </a:p>
          <a:p>
            <a:pPr>
              <a:defRPr sz="1800"/>
            </a:pPr>
            <a:r>
              <a:t>You also get, especially in todays days,</a:t>
            </a:r>
            <a:r>
              <a:rPr b="1" u="sng">
                <a:solidFill>
                  <a:srgbClr val="FFFB00"/>
                </a:solidFill>
              </a:rPr>
              <a:t> topical preaching</a:t>
            </a:r>
            <a:r>
              <a:t>. Where we will read </a:t>
            </a:r>
            <a:r>
              <a:rPr b="1" u="sng">
                <a:solidFill>
                  <a:srgbClr val="FFFB00"/>
                </a:solidFill>
              </a:rPr>
              <a:t>different passages to support a certain topic</a:t>
            </a:r>
            <a:r>
              <a:t>. Sadly, you can miss the point also with both of these, more so with topical. We see a lot today that sermons where the preacher will </a:t>
            </a:r>
            <a:r>
              <a:rPr b="1" u="sng">
                <a:solidFill>
                  <a:schemeClr val="accent6"/>
                </a:solidFill>
              </a:rPr>
              <a:t>read a text, and start to tell a few stories and work in a bunch of jokes.</a:t>
            </a:r>
            <a:r>
              <a:t> Which is not in itself a massive issue, but preaching has </a:t>
            </a:r>
            <a:r>
              <a:rPr b="1" u="sng">
                <a:solidFill>
                  <a:srgbClr val="FFFB00"/>
                </a:solidFill>
              </a:rPr>
              <a:t>become a sense of entertainment.</a:t>
            </a:r>
            <a:r>
              <a:t> </a:t>
            </a:r>
          </a:p>
          <a:p>
            <a:pPr>
              <a:defRPr sz="1800"/>
            </a:pPr>
            <a:r>
              <a:rPr b="1" u="sng">
                <a:solidFill>
                  <a:schemeClr val="accent6"/>
                </a:solidFill>
              </a:rPr>
              <a:t>Where we then miss what scripture is actually intended for,</a:t>
            </a:r>
            <a:r>
              <a:t> to </a:t>
            </a:r>
            <a:r>
              <a:rPr b="1" sz="2000" u="sng">
                <a:solidFill>
                  <a:schemeClr val="accent5">
                    <a:lumOff val="11617"/>
                  </a:schemeClr>
                </a:solidFill>
              </a:rPr>
              <a:t>convict us of sin, to lead us to repentance, to share the gospel, to being sanctified looking more like Jesus</a:t>
            </a:r>
            <a:r>
              <a:rPr sz="2000"/>
              <a:t>. </a:t>
            </a:r>
            <a:r>
              <a:t>The Bible </a:t>
            </a:r>
            <a:r>
              <a:rPr b="1" u="sng">
                <a:solidFill>
                  <a:schemeClr val="accent6"/>
                </a:solidFill>
              </a:rPr>
              <a:t>should nourish us. Not entertain us. </a:t>
            </a:r>
            <a:endParaRPr b="1" u="sng">
              <a:solidFill>
                <a:schemeClr val="accent6"/>
              </a:solidFill>
            </a:endParaRPr>
          </a:p>
          <a:p>
            <a:pPr>
              <a:defRPr sz="1800"/>
            </a:pPr>
            <a:r>
              <a:rPr b="1" u="sng">
                <a:solidFill>
                  <a:schemeClr val="accent6"/>
                </a:solidFill>
              </a:rPr>
              <a:t>Voeding gee, nie vermaak verskaf. </a:t>
            </a:r>
          </a:p>
          <a:p>
            <a:pPr>
              <a:defRPr sz="1800"/>
            </a:pPr>
          </a:p>
          <a:p>
            <a:pPr>
              <a:defRPr sz="1800"/>
            </a:pPr>
            <a:r>
              <a:t>And it leads to</a:t>
            </a:r>
            <a:r>
              <a:rPr b="1" u="sng">
                <a:solidFill>
                  <a:srgbClr val="FFFB00"/>
                </a:solidFill>
              </a:rPr>
              <a:t> Christians without depth in their faith</a:t>
            </a:r>
            <a:r>
              <a:t>, it leaving the church </a:t>
            </a:r>
            <a:r>
              <a:rPr b="1" u="sng">
                <a:solidFill>
                  <a:srgbClr val="FFFB00"/>
                </a:solidFill>
              </a:rPr>
              <a:t>malnourished and empty</a:t>
            </a:r>
            <a:r>
              <a:t> with a bunch of extra stories.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2000"/>
            </a:pPr>
            <a:r>
              <a:t>William Carey, often called the father of modern missions, was a</a:t>
            </a:r>
            <a:r>
              <a:rPr b="1" u="sng">
                <a:solidFill>
                  <a:srgbClr val="FFFB00"/>
                </a:solidFill>
              </a:rPr>
              <a:t> shoe cobbler by trade</a:t>
            </a:r>
            <a:r>
              <a:t> before he went to India. He kept a map of India in his shop, stopping every so often to study and pray over it. Sometimes, because of his </a:t>
            </a:r>
            <a:r>
              <a:rPr b="1" u="sng">
                <a:solidFill>
                  <a:schemeClr val="accent6"/>
                </a:solidFill>
              </a:rPr>
              <a:t>preaching ministry, his shoe business suffered.</a:t>
            </a:r>
            <a:r>
              <a:t> One day a friend admonished him for neglecting his business. </a:t>
            </a:r>
            <a:r>
              <a:rPr b="1" u="sng">
                <a:solidFill>
                  <a:srgbClr val="FFFB00"/>
                </a:solidFill>
              </a:rPr>
              <a:t>“Neglecting my business?”</a:t>
            </a:r>
            <a:r>
              <a:t> said Carey, looking at him intently. </a:t>
            </a:r>
          </a:p>
          <a:p>
            <a:pPr>
              <a:defRPr sz="2000"/>
            </a:pPr>
            <a:r>
              <a:rPr b="1" u="sng">
                <a:solidFill>
                  <a:schemeClr val="accent5">
                    <a:lumOff val="11617"/>
                  </a:schemeClr>
                </a:solidFill>
              </a:rPr>
              <a:t>“My business is to extend the kingdom of God. I only cobble shoes to pay expenses.”</a:t>
            </a:r>
          </a:p>
          <a:p>
            <a:pPr>
              <a:defRPr sz="2000"/>
            </a:pPr>
          </a:p>
          <a:p>
            <a:pPr>
              <a:defRPr sz="2000"/>
            </a:pPr>
            <a:r>
              <a:t>No matter what your occupation, </a:t>
            </a:r>
            <a:r>
              <a:rPr b="1" u="sng">
                <a:solidFill>
                  <a:schemeClr val="accent6"/>
                </a:solidFill>
              </a:rPr>
              <a:t>every Christian should have</a:t>
            </a:r>
            <a:r>
              <a:t> Carey’s mentality:</a:t>
            </a:r>
            <a:r>
              <a:rPr b="1" u="sng">
                <a:solidFill>
                  <a:srgbClr val="FFFB00"/>
                </a:solidFill>
              </a:rPr>
              <a:t> “My real business is to extend God’s kingdom; I just work to pay expenses.” </a:t>
            </a:r>
            <a:r>
              <a:t>In other words, every Christian is in the ministry. Ephesians 4:11-12 states that God gave to the church apostles, prophets, evangelists, and pastor-teachers “for the equipping of the saints for the work of service (ministry), to the building up of the body of Christ.” </a:t>
            </a:r>
          </a:p>
          <a:p>
            <a:pPr>
              <a:defRPr sz="2000"/>
            </a:pPr>
            <a:r>
              <a:rPr b="1" u="sng">
                <a:solidFill>
                  <a:srgbClr val="FFFB00"/>
                </a:solidFill>
              </a:rPr>
              <a:t>Our job is to equip others to do the work of the ministry.</a:t>
            </a:r>
            <a:r>
              <a:t> </a:t>
            </a:r>
          </a:p>
          <a:p>
            <a:pPr>
              <a:defRPr sz="2000"/>
            </a:pPr>
            <a:r>
              <a:rPr b="1" u="sng">
                <a:solidFill>
                  <a:schemeClr val="accent5">
                    <a:lumOff val="11617"/>
                  </a:schemeClr>
                </a:solidFill>
              </a:rPr>
              <a:t>If you love Jesus, then you’re in the ministry! </a:t>
            </a:r>
            <a:r>
              <a:t>Some may be supported so that they work full-time in their ministry. But every Christian, like William Carey, should see their </a:t>
            </a:r>
            <a:r>
              <a:rPr b="1" u="sng">
                <a:solidFill>
                  <a:schemeClr val="accent6"/>
                </a:solidFill>
              </a:rPr>
              <a:t>main business as serving God.</a:t>
            </a:r>
            <a:endParaRPr b="1" sz="2100" u="sng">
              <a:solidFill>
                <a:srgbClr val="EEA23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defRPr sz="1800"/>
            </a:pPr>
            <a:r>
              <a:t>Together with preaching it is important for everyone who </a:t>
            </a:r>
            <a:r>
              <a:rPr b="1" u="sng">
                <a:solidFill>
                  <a:srgbClr val="FFFB00"/>
                </a:solidFill>
              </a:rPr>
              <a:t>receives to be </a:t>
            </a:r>
            <a:r>
              <a:rPr b="1" sz="2400" u="sng">
                <a:solidFill>
                  <a:schemeClr val="accent5">
                    <a:lumOff val="11617"/>
                  </a:schemeClr>
                </a:solidFill>
              </a:rPr>
              <a:t>expostional listeners.</a:t>
            </a:r>
          </a:p>
          <a:p>
            <a:pPr>
              <a:defRPr sz="1800"/>
            </a:pPr>
            <a:r>
              <a:t>This means congregants listen to preaching to </a:t>
            </a:r>
            <a:r>
              <a:rPr b="1" u="sng">
                <a:solidFill>
                  <a:srgbClr val="FFFB00"/>
                </a:solidFill>
              </a:rPr>
              <a:t>both understand the text in its original context </a:t>
            </a:r>
            <a:r>
              <a:t>and </a:t>
            </a:r>
            <a:r>
              <a:rPr b="1" u="sng">
                <a:solidFill>
                  <a:schemeClr val="accent6"/>
                </a:solidFill>
              </a:rPr>
              <a:t>apply it to their</a:t>
            </a:r>
            <a:r>
              <a:t> contemporary life and situation. </a:t>
            </a:r>
          </a:p>
          <a:p>
            <a:pPr>
              <a:defRPr sz="1800"/>
            </a:pPr>
            <a:r>
              <a:t>We have a</a:t>
            </a:r>
            <a:r>
              <a:rPr b="1" u="sng">
                <a:solidFill>
                  <a:srgbClr val="FFFB00"/>
                </a:solidFill>
              </a:rPr>
              <a:t> lack of exposition in the pulpit</a:t>
            </a:r>
            <a:r>
              <a:t>, in part, And the danger becomes that </a:t>
            </a:r>
            <a:r>
              <a:rPr b="1" u="sng">
                <a:solidFill>
                  <a:srgbClr val="FFFB00"/>
                </a:solidFill>
              </a:rPr>
              <a:t>most congregants don’t really desire</a:t>
            </a:r>
            <a:r>
              <a:t> to </a:t>
            </a:r>
            <a:r>
              <a:rPr b="1" u="sng">
                <a:solidFill>
                  <a:schemeClr val="accent6"/>
                </a:solidFill>
              </a:rPr>
              <a:t>understand and apply God’s Wor</a:t>
            </a:r>
            <a:r>
              <a:t>d. They just want to be</a:t>
            </a:r>
            <a:r>
              <a:rPr b="1" u="sng">
                <a:solidFill>
                  <a:schemeClr val="accent6"/>
                </a:solidFill>
              </a:rPr>
              <a:t> encouraged or entertained. </a:t>
            </a:r>
            <a:endParaRPr b="1" u="sng">
              <a:solidFill>
                <a:schemeClr val="accent6"/>
              </a:solidFill>
            </a:endParaRPr>
          </a:p>
          <a:p>
            <a:pPr>
              <a:defRPr sz="1800"/>
            </a:pPr>
          </a:p>
          <a:p>
            <a:pPr>
              <a:defRPr sz="1800"/>
            </a:pPr>
            <a:r>
              <a:rPr b="1" u="sng">
                <a:solidFill>
                  <a:srgbClr val="4F8F00"/>
                </a:solidFill>
              </a:rPr>
              <a:t>Paul said this in 2 Timothy 4:2-4</a:t>
            </a:r>
            <a:endParaRPr b="1" u="sng">
              <a:solidFill>
                <a:srgbClr val="4F8F00"/>
              </a:solidFill>
            </a:endParaRPr>
          </a:p>
          <a:p>
            <a:pPr>
              <a:defRPr sz="1800"/>
            </a:pPr>
            <a:r>
              <a:rPr b="1" u="sng">
                <a:solidFill>
                  <a:srgbClr val="4F8F00"/>
                </a:solidFill>
              </a:rPr>
              <a:t>“2verkondig die woord; hou daarmee vol, tydig en ontydig; weerlê, bestraf, bemoedig deur met alle geduld onderrig te gee, 3want daar sal 'n tyd kom wanneer die mense die gesonde leer nie meer sal verdra nie. Hulle sal hulle eie begeertes volg en vir hulle leermeesters bymekaarmaak wat net sal sê wat hulle graag wil hoor. 4Hulle sal die waarheid nie wil hoor nie en hulle tot verdigsels wend.</a:t>
            </a:r>
            <a:endParaRPr b="1" u="sng">
              <a:solidFill>
                <a:srgbClr val="4F8F00"/>
              </a:solidFill>
            </a:endParaRPr>
          </a:p>
          <a:p>
            <a:pPr>
              <a:defRPr sz="1800"/>
            </a:pPr>
          </a:p>
          <a:p>
            <a:pPr>
              <a:defRPr sz="1800"/>
            </a:pPr>
            <a:r>
              <a:t>This sound preaching is often neglected because people </a:t>
            </a:r>
            <a:r>
              <a:rPr b="1" u="sng">
                <a:solidFill>
                  <a:srgbClr val="FFFB00"/>
                </a:solidFill>
              </a:rPr>
              <a:t>don’t want to hear it.</a:t>
            </a:r>
            <a:r>
              <a:t> It’s not always great to hear that we are </a:t>
            </a:r>
            <a:r>
              <a:rPr b="1" u="sng">
                <a:solidFill>
                  <a:schemeClr val="accent6"/>
                </a:solidFill>
              </a:rPr>
              <a:t>making mistakes and have to turn from our wrong ways</a:t>
            </a:r>
            <a:r>
              <a:t>. Those who preach, public or personally, can often be called </a:t>
            </a:r>
            <a:r>
              <a:rPr b="1" u="sng">
                <a:solidFill>
                  <a:srgbClr val="FFFB00"/>
                </a:solidFill>
              </a:rPr>
              <a:t>“Boring or Irrelevant”. </a:t>
            </a:r>
            <a:r>
              <a:t>This doesn’t remove the responsibility we as preachers has but also adds responsibility to the </a:t>
            </a:r>
            <a:r>
              <a:rPr b="1" u="sng">
                <a:solidFill>
                  <a:schemeClr val="accent6"/>
                </a:solidFill>
              </a:rPr>
              <a:t>hearers to demand sound doctrine</a:t>
            </a:r>
            <a:r>
              <a:t>, instead of messages</a:t>
            </a:r>
            <a:r>
              <a:rPr b="1" u="sng">
                <a:solidFill>
                  <a:srgbClr val="FFFB00"/>
                </a:solidFill>
              </a:rPr>
              <a:t> that makes us feel good</a:t>
            </a:r>
            <a:r>
              <a:t>. And we should support the preachers, and give </a:t>
            </a:r>
            <a:r>
              <a:rPr b="1" u="sng">
                <a:solidFill>
                  <a:srgbClr val="FFFB00"/>
                </a:solidFill>
              </a:rPr>
              <a:t>sound feedback in accountabibility. </a:t>
            </a:r>
            <a:endParaRPr b="1" u="sng">
              <a:solidFill>
                <a:srgbClr val="FFFB00"/>
              </a:solidFill>
            </a:endParaRPr>
          </a:p>
          <a:p>
            <a:pPr>
              <a:defRPr sz="1800"/>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lvl1pPr>
              <a:defRPr sz="2000"/>
            </a:lvl1pPr>
          </a:lstStyle>
          <a:p>
            <a:pPr/>
            <a:r>
              <a:t>So important to be dedicated to the word, and be doers of the word. As the Word of God changes us.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lvl1pPr>
              <a:defRPr sz="2000"/>
            </a:lvl1pPr>
          </a:lstStyle>
          <a:p>
            <a:pPr/>
            <a:r>
              <a:t>So important to be dedicated to the word, and be doers of the word. As the Word of God changes us.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defRPr sz="1800"/>
            </a:pPr>
            <a:r>
              <a:t>Some of us may be </a:t>
            </a:r>
            <a:r>
              <a:rPr b="1" u="sng">
                <a:solidFill>
                  <a:srgbClr val="FFFB00"/>
                </a:solidFill>
              </a:rPr>
              <a:t>involved in a lot, some may be involved no-where</a:t>
            </a:r>
            <a:r>
              <a:t>. Maybe, you are the one that are </a:t>
            </a:r>
            <a:r>
              <a:rPr b="1" u="sng">
                <a:solidFill>
                  <a:schemeClr val="accent6"/>
                </a:solidFill>
              </a:rPr>
              <a:t>burned-out, that slowly fading? </a:t>
            </a:r>
            <a:r>
              <a:t> Frankly, ministry is battle, and who likes war? </a:t>
            </a:r>
          </a:p>
          <a:p>
            <a:pPr>
              <a:defRPr sz="1800"/>
            </a:pPr>
            <a:r>
              <a:t>The </a:t>
            </a:r>
            <a:r>
              <a:rPr b="1" u="sng">
                <a:solidFill>
                  <a:srgbClr val="FFFB00"/>
                </a:solidFill>
              </a:rPr>
              <a:t>tendency of the flesh is to let someone else do it</a:t>
            </a:r>
            <a:r>
              <a:t>, especially if it’s a hassle. </a:t>
            </a:r>
          </a:p>
          <a:p>
            <a:pPr>
              <a:defRPr sz="1800"/>
            </a:pPr>
            <a:r>
              <a:t>We tend to you justify our lack of involvement by thinking, </a:t>
            </a:r>
            <a:r>
              <a:rPr b="1" u="sng">
                <a:solidFill>
                  <a:schemeClr val="accent6"/>
                </a:solidFill>
              </a:rPr>
              <a:t>“I’m not all that gifted anyway.”</a:t>
            </a:r>
          </a:p>
          <a:p>
            <a:pPr>
              <a:defRPr sz="1800"/>
            </a:pPr>
          </a:p>
          <a:p>
            <a:pPr>
              <a:defRPr sz="1800"/>
            </a:pPr>
            <a:r>
              <a:t>When, in the parable of the talents, it was </a:t>
            </a:r>
            <a:r>
              <a:rPr b="1" u="sng">
                <a:solidFill>
                  <a:srgbClr val="FFFB00"/>
                </a:solidFill>
              </a:rPr>
              <a:t>the guy with only one who buried it</a:t>
            </a:r>
            <a:r>
              <a:t> and was rebuked by his master because he didn’t use it to further the master’s interests. If </a:t>
            </a:r>
            <a:r>
              <a:rPr b="1" u="sng">
                <a:solidFill>
                  <a:srgbClr val="FFFB00"/>
                </a:solidFill>
              </a:rPr>
              <a:t>you know Christ as Savior, you’re called to serve Him</a:t>
            </a:r>
            <a:r>
              <a:t> in some capacity. </a:t>
            </a:r>
          </a:p>
          <a:p>
            <a:pPr>
              <a:defRPr sz="1800"/>
            </a:pPr>
            <a:r>
              <a:t>If you feel burnt out, remember, </a:t>
            </a:r>
            <a:r>
              <a:rPr b="1" u="sng">
                <a:solidFill>
                  <a:srgbClr val="FFFB00"/>
                </a:solidFill>
              </a:rPr>
              <a:t>ministering others and serving God’s church is not for men, but for Him. </a:t>
            </a:r>
          </a:p>
          <a:p>
            <a:pPr>
              <a:defRPr sz="1800"/>
            </a:pPr>
            <a:r>
              <a:t>Also, remember the older brother in the parable of the prodical son. We </a:t>
            </a:r>
            <a:r>
              <a:rPr b="1" u="sng">
                <a:solidFill>
                  <a:schemeClr val="accent6"/>
                </a:solidFill>
              </a:rPr>
              <a:t>are not called to work for our salvation,</a:t>
            </a:r>
            <a:r>
              <a:t> but the </a:t>
            </a:r>
            <a:r>
              <a:rPr b="1" u="sng">
                <a:solidFill>
                  <a:srgbClr val="FFFB00"/>
                </a:solidFill>
              </a:rPr>
              <a:t>father just wants to have a relationship with Him</a:t>
            </a:r>
            <a:r>
              <a:t>. Out of relationship with Jesus, we use our gifts for Him.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marL="160420" indent="-160420">
              <a:buSzPct val="100000"/>
              <a:buAutoNum type="arabicPeriod" startAt="1"/>
              <a:defRPr sz="1900"/>
            </a:pPr>
            <a:r>
              <a:t>Is there a desire in you to teach others the Word?</a:t>
            </a:r>
          </a:p>
          <a:p>
            <a:pPr marL="160420" indent="-160420">
              <a:buSzPct val="100000"/>
              <a:buAutoNum type="arabicPeriod" startAt="1"/>
              <a:defRPr sz="1900"/>
            </a:pPr>
            <a:r>
              <a:t>Are You an example for others in speech, conduct, love, faith and purity? Does you walk align with your talk?</a:t>
            </a:r>
          </a:p>
          <a:p>
            <a:pPr marL="160420" indent="-160420">
              <a:buSzPct val="100000"/>
              <a:buAutoNum type="arabicPeriod" startAt="1"/>
              <a:defRPr sz="1900"/>
            </a:pPr>
            <a:r>
              <a:t>Are you open to God </a:t>
            </a:r>
            <a:r>
              <a:rPr b="1" u="sng">
                <a:solidFill>
                  <a:srgbClr val="FFFB00"/>
                </a:solidFill>
              </a:rPr>
              <a:t>showing you things you need to repent of?</a:t>
            </a:r>
            <a:r>
              <a:t> You need to surrender? Or is there some pharisee mentality where only others are always wrong?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2000"/>
            </a:pPr>
            <a:r>
              <a:t>In verse 6 we see that Paul is saying “</a:t>
            </a:r>
            <a:r>
              <a:rPr b="1" u="sng">
                <a:solidFill>
                  <a:schemeClr val="accent6"/>
                </a:solidFill>
              </a:rPr>
              <a:t>you will be a good servant of Christ Jesu</a:t>
            </a:r>
            <a:r>
              <a:rPr b="1" u="sng">
                <a:solidFill>
                  <a:srgbClr val="FFFB00"/>
                </a:solidFill>
              </a:rPr>
              <a:t>s</a:t>
            </a:r>
            <a:r>
              <a:t>, having nourished yourself on the words of the faith and of the good teaching”</a:t>
            </a:r>
          </a:p>
          <a:p>
            <a:pPr>
              <a:defRPr sz="2000"/>
            </a:pPr>
            <a:r>
              <a:t>Also Paul is saying </a:t>
            </a:r>
            <a:r>
              <a:rPr b="1" u="sng">
                <a:solidFill>
                  <a:schemeClr val="accent6"/>
                </a:solidFill>
              </a:rPr>
              <a:t>set an good example.</a:t>
            </a:r>
          </a:p>
          <a:p>
            <a:pPr>
              <a:defRPr sz="2000"/>
            </a:pPr>
            <a:r>
              <a:t>We as Christians are called to set a </a:t>
            </a:r>
            <a:r>
              <a:rPr b="1" u="sng">
                <a:solidFill>
                  <a:srgbClr val="FFFB00"/>
                </a:solidFill>
              </a:rPr>
              <a:t>good example to others</a:t>
            </a:r>
            <a:r>
              <a:t>, otherwise our words and what we believe won’t correspond to how we live. </a:t>
            </a:r>
          </a:p>
          <a:p>
            <a:pPr>
              <a:defRPr sz="2000"/>
            </a:pPr>
          </a:p>
          <a:p>
            <a:pPr>
              <a:defRPr sz="2000"/>
            </a:pPr>
            <a:r>
              <a:t>Also, </a:t>
            </a:r>
            <a:r>
              <a:t>But that the day when you said you followed Jesus that you also said that you </a:t>
            </a:r>
            <a:r>
              <a:rPr b="1" sz="2100" u="sng">
                <a:solidFill>
                  <a:srgbClr val="EEA231"/>
                </a:solidFill>
              </a:rPr>
              <a:t>want to grow in spiritual maturity</a:t>
            </a:r>
            <a:r>
              <a:t>, wanting to grow in all the areas like Eph 4 says he has give these </a:t>
            </a:r>
            <a:r>
              <a:rPr b="1">
                <a:solidFill>
                  <a:srgbClr val="B4CC82"/>
                </a:solidFill>
              </a:rPr>
              <a:t>Prophets, Teachers, Pastors, Evangelists and Apostles</a:t>
            </a:r>
            <a:r>
              <a:t> to equip the saints for the works of ministry.</a:t>
            </a:r>
          </a:p>
          <a:p>
            <a:pPr>
              <a:defRPr sz="2000"/>
            </a:pPr>
            <a:r>
              <a:t>We want to grow to be more like Jesus through the process of sanctification. </a:t>
            </a: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p>
            <a:pPr>
              <a:defRPr sz="2000"/>
            </a:pPr>
            <a:r>
              <a:t>So lets see what are the </a:t>
            </a:r>
            <a:r>
              <a:rPr b="1" sz="2100" u="sng">
                <a:solidFill>
                  <a:srgbClr val="FEE933"/>
                </a:solidFill>
              </a:rPr>
              <a:t>main themes </a:t>
            </a:r>
            <a:r>
              <a:t>Paul addresses in this books:</a:t>
            </a:r>
          </a:p>
          <a:p>
            <a:pPr>
              <a:defRPr sz="2000"/>
            </a:pPr>
          </a:p>
          <a:p>
            <a:pPr marL="267368" indent="-267368">
              <a:buSzPct val="100000"/>
              <a:buAutoNum type="arabicPeriod" startAt="1"/>
              <a:defRPr sz="2000"/>
            </a:pPr>
            <a:r>
              <a:t>They </a:t>
            </a:r>
            <a:r>
              <a:rPr b="1" sz="2100" u="sng">
                <a:solidFill>
                  <a:srgbClr val="FEE933"/>
                </a:solidFill>
              </a:rPr>
              <a:t>really stress Sound doctrine. </a:t>
            </a:r>
            <a:r>
              <a:t>Probably the most important. Will talk about it today. </a:t>
            </a:r>
            <a:endParaRPr b="1" sz="2100" u="sng">
              <a:solidFill>
                <a:srgbClr val="FEE933"/>
              </a:solidFill>
            </a:endParaRPr>
          </a:p>
          <a:p>
            <a:pPr marL="267368" indent="-267368">
              <a:buSzPct val="100000"/>
              <a:buAutoNum type="arabicPeriod" startAt="1"/>
              <a:defRPr sz="2000"/>
            </a:pPr>
            <a:r>
              <a:t>The share much</a:t>
            </a:r>
            <a:r>
              <a:rPr b="1" sz="2100" u="sng">
                <a:solidFill>
                  <a:srgbClr val="FEE933"/>
                </a:solidFill>
              </a:rPr>
              <a:t> light on church administration</a:t>
            </a:r>
            <a:r>
              <a:t>, like  </a:t>
            </a:r>
            <a:r>
              <a:rPr b="1" sz="2100" u="sng">
                <a:solidFill>
                  <a:srgbClr val="EEA231"/>
                </a:solidFill>
              </a:rPr>
              <a:t>young and old men and woman, elders, counseling</a:t>
            </a:r>
            <a:r>
              <a:t> etc. </a:t>
            </a:r>
          </a:p>
          <a:p>
            <a:pPr marL="280735" indent="-280735">
              <a:buSzPct val="100000"/>
              <a:buAutoNum type="arabicPeriod" startAt="1"/>
              <a:defRPr b="1" sz="2100" u="sng">
                <a:solidFill>
                  <a:srgbClr val="FEE933"/>
                </a:solidFill>
              </a:defRPr>
            </a:pPr>
            <a:r>
              <a:t>They demand consecrated living</a:t>
            </a:r>
            <a:r>
              <a:rPr b="0" sz="2000" u="none">
                <a:solidFill>
                  <a:srgbClr val="000000"/>
                </a:solidFill>
              </a:rPr>
              <a:t>. </a:t>
            </a:r>
            <a:r>
              <a:rPr b="0" sz="2000" u="none">
                <a:solidFill>
                  <a:srgbClr val="FFFFFF"/>
                </a:solidFill>
              </a:rPr>
              <a:t>Asking the question can someone be doctrinally sound but corrupt in practice? </a:t>
            </a:r>
            <a:endParaRPr sz="2000">
              <a:solidFill>
                <a:srgbClr val="FFFFFF"/>
              </a:solidFill>
            </a:endParaRPr>
          </a:p>
          <a:p>
            <a:pPr>
              <a:defRPr sz="2000"/>
            </a:pPr>
            <a:endParaRPr>
              <a:solidFill>
                <a:srgbClr val="FFFFFF"/>
              </a:solidFill>
            </a:endParaRPr>
          </a:p>
          <a:p>
            <a:pPr>
              <a:defRPr sz="2000"/>
            </a:pPr>
            <a:r>
              <a:rPr>
                <a:solidFill>
                  <a:srgbClr val="FFFFFF"/>
                </a:solidFill>
              </a:rPr>
              <a:t>We will focus a bit more on the</a:t>
            </a:r>
            <a:r>
              <a:rPr b="1" u="sng">
                <a:solidFill>
                  <a:schemeClr val="accent6"/>
                </a:solidFill>
              </a:rPr>
              <a:t> third point today. </a:t>
            </a:r>
            <a:endParaRPr b="1" u="sng">
              <a:solidFill>
                <a:schemeClr val="accent6"/>
              </a:solidFill>
            </a:endParaRPr>
          </a:p>
          <a:p>
            <a:pPr>
              <a:defRPr sz="2000"/>
            </a:pPr>
            <a:r>
              <a:t>But in</a:t>
            </a:r>
            <a:r>
              <a:t> summary we can say that these books were designed by God to </a:t>
            </a:r>
            <a:r>
              <a:rPr b="1" sz="2100" u="sng">
                <a:solidFill>
                  <a:srgbClr val="FEE933"/>
                </a:solidFill>
              </a:rPr>
              <a:t>guide and aid us in being servants and disciples for Jesus. </a:t>
            </a:r>
            <a:r>
              <a:t>Helping us in our </a:t>
            </a:r>
            <a:r>
              <a:rPr b="1" u="sng">
                <a:solidFill>
                  <a:srgbClr val="FFFB00"/>
                </a:solidFill>
              </a:rPr>
              <a:t>sanctification process guiding us</a:t>
            </a:r>
            <a:r>
              <a:t> to what is </a:t>
            </a:r>
            <a:r>
              <a:rPr b="1" u="sng">
                <a:solidFill>
                  <a:schemeClr val="accent6"/>
                </a:solidFill>
              </a:rPr>
              <a:t>proper for Christians to do</a:t>
            </a:r>
            <a:r>
              <a:t> and what not.</a:t>
            </a:r>
          </a:p>
          <a:p>
            <a:pPr>
              <a:defRPr sz="2000"/>
            </a:pPr>
            <a:r>
              <a:t>Why is this important? Because we are easily deceived. </a:t>
            </a:r>
            <a:r>
              <a:rPr b="1" u="sng">
                <a:solidFill>
                  <a:srgbClr val="FFFB00"/>
                </a:solidFill>
              </a:rPr>
              <a:t>We need the Word of God to help</a:t>
            </a:r>
            <a:r>
              <a:t> us </a:t>
            </a:r>
            <a:r>
              <a:rPr b="1" u="sng">
                <a:solidFill>
                  <a:schemeClr val="accent6"/>
                </a:solidFill>
              </a:rPr>
              <a:t>reflect and evaluate</a:t>
            </a:r>
            <a:r>
              <a:t> the things that we practice, even the way we think. </a:t>
            </a:r>
            <a:endParaRPr b="1" sz="2100" u="sng">
              <a:solidFill>
                <a:srgbClr val="EEA23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p>
            <a:pPr>
              <a:defRPr sz="2000"/>
            </a:pPr>
            <a:r>
              <a:t>So </a:t>
            </a:r>
            <a:r>
              <a:rPr b="1" sz="2100" u="sng">
                <a:solidFill>
                  <a:srgbClr val="EEA231"/>
                </a:solidFill>
              </a:rPr>
              <a:t>today we will look at 1 Tim 4:11-13</a:t>
            </a:r>
            <a:endParaRPr b="1" sz="2100" u="sng">
              <a:solidFill>
                <a:srgbClr val="EEA231"/>
              </a:solidFill>
            </a:endParaRPr>
          </a:p>
          <a:p>
            <a:pPr>
              <a:defRPr sz="2000"/>
            </a:pPr>
            <a:endParaRPr b="1" sz="2100" u="sng">
              <a:solidFill>
                <a:srgbClr val="EEA231"/>
              </a:solidFill>
            </a:endParaRPr>
          </a:p>
          <a:p>
            <a:pPr>
              <a:defRPr sz="2000"/>
            </a:pPr>
            <a:r>
              <a:t>And today’s verses asks the </a:t>
            </a:r>
            <a:r>
              <a:rPr b="1" u="sng">
                <a:solidFill>
                  <a:srgbClr val="FFFB00"/>
                </a:solidFill>
              </a:rPr>
              <a:t>question do I look like somoene that knows Jesus? </a:t>
            </a:r>
          </a:p>
          <a:p>
            <a:pPr>
              <a:defRPr sz="2000"/>
            </a:pPr>
          </a:p>
          <a:p>
            <a:pPr>
              <a:defRPr sz="2000"/>
            </a:pPr>
            <a:r>
              <a:t>Becuase </a:t>
            </a:r>
            <a:r>
              <a:rPr b="1" u="sng">
                <a:solidFill>
                  <a:srgbClr val="FFFB00"/>
                </a:solidFill>
              </a:rPr>
              <a:t>what I believe, will reflect</a:t>
            </a:r>
            <a:r>
              <a:t> in my life. If I truly believe that </a:t>
            </a:r>
            <a:r>
              <a:rPr b="1" u="sng">
                <a:solidFill>
                  <a:schemeClr val="accent6"/>
                </a:solidFill>
              </a:rPr>
              <a:t>healing comes from truly repenting and renouncing lies,</a:t>
            </a:r>
            <a:r>
              <a:t> then that is what I will do. If I truly believe</a:t>
            </a:r>
            <a:r>
              <a:rPr b="1" u="sng">
                <a:solidFill>
                  <a:srgbClr val="FFFB00"/>
                </a:solidFill>
              </a:rPr>
              <a:t> that purity is precious</a:t>
            </a:r>
            <a:r>
              <a:t> to God I will strive to sexual purity. It’s as easy as that. </a:t>
            </a:r>
          </a:p>
          <a:p>
            <a:pPr>
              <a:defRPr sz="2000"/>
            </a:pPr>
            <a:r>
              <a:t>The</a:t>
            </a:r>
            <a:r>
              <a:rPr b="1" u="sng">
                <a:solidFill>
                  <a:srgbClr val="FFFB00"/>
                </a:solidFill>
              </a:rPr>
              <a:t> tree will bear the fruit</a:t>
            </a:r>
            <a:r>
              <a:t>. But When there’s a problem</a:t>
            </a:r>
            <a:r>
              <a:rPr b="1" u="sng">
                <a:solidFill>
                  <a:schemeClr val="accent6"/>
                </a:solidFill>
              </a:rPr>
              <a:t> in the root, it will show by their fruit. </a:t>
            </a:r>
            <a:endParaRPr b="1" u="sng">
              <a:solidFill>
                <a:schemeClr val="accent6"/>
              </a:solidFill>
            </a:endParaRPr>
          </a:p>
          <a:p>
            <a:pPr>
              <a:defRPr sz="2100"/>
            </a:pPr>
            <a:endParaRPr b="1" u="sng">
              <a:solidFill>
                <a:srgbClr val="EEA231"/>
              </a:solidFill>
            </a:endParaRPr>
          </a:p>
          <a:p>
            <a:pPr>
              <a:defRPr sz="2100"/>
            </a:pPr>
            <a:r>
              <a:rPr b="1" u="sng">
                <a:solidFill>
                  <a:srgbClr val="EEA231"/>
                </a:solidFill>
              </a:rPr>
              <a:t>So these verses adress the qualities a good minister should have.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100"/>
            </a:pPr>
            <a:r>
              <a:t>Verse 11 - read</a:t>
            </a:r>
          </a:p>
          <a:p>
            <a:pPr>
              <a:defRPr sz="2100"/>
            </a:pPr>
          </a:p>
          <a:p>
            <a:pPr>
              <a:defRPr sz="2100"/>
            </a:pPr>
            <a:r>
              <a:t>Firstly, Command  can also be translated to “To Order”. It is a </a:t>
            </a:r>
            <a:r>
              <a:rPr b="1" u="sng">
                <a:solidFill>
                  <a:srgbClr val="FFFB00"/>
                </a:solidFill>
              </a:rPr>
              <a:t>call to obedience</a:t>
            </a:r>
            <a:r>
              <a:t> by the one in authority. </a:t>
            </a:r>
          </a:p>
          <a:p>
            <a:pPr>
              <a:defRPr sz="2100"/>
            </a:pPr>
            <a:r>
              <a:t>It is a military “Command” that reflects the fact that the church is God’s army and that </a:t>
            </a:r>
            <a:r>
              <a:rPr b="1" u="sng">
                <a:solidFill>
                  <a:srgbClr val="FFFB00"/>
                </a:solidFill>
              </a:rPr>
              <a:t>spiritual leaders are called to pass down instructions with authority and conviction</a:t>
            </a:r>
            <a:r>
              <a:t> because they come from God.</a:t>
            </a:r>
          </a:p>
          <a:p>
            <a:pPr>
              <a:defRPr sz="2100"/>
            </a:pPr>
            <a:r>
              <a:t>We as disciples in authority, small group leaders, have a responsibility to call others to obedience throught the </a:t>
            </a:r>
            <a:r>
              <a:rPr b="1" u="sng">
                <a:solidFill>
                  <a:schemeClr val="accent6"/>
                </a:solidFill>
              </a:rPr>
              <a:t>authority you carry. </a:t>
            </a:r>
          </a:p>
          <a:p>
            <a:pPr>
              <a:defRPr sz="2100"/>
            </a:pPr>
          </a:p>
          <a:p>
            <a:pPr>
              <a:defRPr sz="2100"/>
            </a:pPr>
            <a:r>
              <a:rPr b="1" u="sng">
                <a:solidFill>
                  <a:srgbClr val="FFFB00"/>
                </a:solidFill>
              </a:rPr>
              <a:t>“These” Things</a:t>
            </a:r>
            <a:r>
              <a:t>. What does these refer to? </a:t>
            </a:r>
          </a:p>
          <a:p>
            <a:pPr>
              <a:defRPr sz="2100"/>
            </a:pPr>
          </a:p>
          <a:p>
            <a:pPr>
              <a:defRPr sz="2100"/>
            </a:pPr>
            <a:r>
              <a:t>It refers to what Paul has been saying </a:t>
            </a:r>
            <a:r>
              <a:rPr b="1" u="sng">
                <a:solidFill>
                  <a:srgbClr val="FFFB00"/>
                </a:solidFill>
              </a:rPr>
              <a:t>in verses 1-10. </a:t>
            </a:r>
          </a:p>
          <a:p>
            <a:pPr>
              <a:defRPr sz="2100"/>
            </a:pPr>
          </a:p>
          <a:p>
            <a:pPr>
              <a:defRPr sz="2100"/>
            </a:pPr>
            <a:r>
              <a:t>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b="1" sz="2100" u="sng">
                <a:solidFill>
                  <a:srgbClr val="FEE933"/>
                </a:solidFill>
              </a:defRPr>
            </a:pPr>
            <a:r>
              <a:t>Short text. </a:t>
            </a:r>
          </a:p>
          <a:p>
            <a:pPr>
              <a:defRPr sz="2100"/>
            </a:pPr>
            <a:r>
              <a:t>Let’s quickly revise on what Wiehan has said. </a:t>
            </a:r>
          </a:p>
          <a:p>
            <a:pPr>
              <a:defRPr sz="2100"/>
            </a:pPr>
          </a:p>
          <a:p>
            <a:pPr>
              <a:defRPr sz="2100"/>
            </a:pPr>
            <a:r>
              <a:t>We saw these qualities being mentioned from verse 6. Where Paul spoke about</a:t>
            </a:r>
          </a:p>
          <a:p>
            <a:pPr marL="228600" indent="-228600">
              <a:buSzPct val="100000"/>
              <a:buChar char="•"/>
              <a:defRPr sz="2100"/>
            </a:pPr>
            <a:r>
              <a:rPr b="1" u="sng">
                <a:solidFill>
                  <a:srgbClr val="FFFB00"/>
                </a:solidFill>
              </a:rPr>
              <a:t>Pointing out these things</a:t>
            </a:r>
            <a:r>
              <a:t> to you brother (v6) - Warns us</a:t>
            </a:r>
          </a:p>
          <a:p>
            <a:pPr marL="228600" indent="-228600">
              <a:buSzPct val="100000"/>
              <a:buChar char="•"/>
              <a:defRPr sz="2100"/>
            </a:pPr>
            <a:r>
              <a:t>Constantly getting </a:t>
            </a:r>
            <a:r>
              <a:rPr b="1" u="sng">
                <a:solidFill>
                  <a:srgbClr val="FFFB00"/>
                </a:solidFill>
              </a:rPr>
              <a:t>Nourished with the Word</a:t>
            </a:r>
            <a:r>
              <a:t> (v6)</a:t>
            </a:r>
          </a:p>
          <a:p>
            <a:pPr marL="228600" indent="-228600">
              <a:buSzPct val="100000"/>
              <a:buChar char="•"/>
              <a:defRPr sz="2100"/>
            </a:pPr>
            <a:r>
              <a:t>Good </a:t>
            </a:r>
            <a:r>
              <a:rPr b="1" u="sng">
                <a:solidFill>
                  <a:srgbClr val="FFFB00"/>
                </a:solidFill>
              </a:rPr>
              <a:t>teaching that you have followed </a:t>
            </a:r>
            <a:r>
              <a:t>(v6) - Obedient to the word</a:t>
            </a:r>
          </a:p>
          <a:p>
            <a:pPr marL="228600" indent="-228600">
              <a:buSzPct val="100000"/>
              <a:buChar char="•"/>
              <a:defRPr sz="2100"/>
            </a:pPr>
            <a:r>
              <a:t>But </a:t>
            </a:r>
            <a:r>
              <a:rPr b="1" u="sng">
                <a:solidFill>
                  <a:srgbClr val="FFFB00"/>
                </a:solidFill>
              </a:rPr>
              <a:t>reject those myths</a:t>
            </a:r>
            <a:r>
              <a:t> (v7) - Avoid Ungodly teaching</a:t>
            </a:r>
          </a:p>
          <a:p>
            <a:pPr marL="228600" indent="-228600">
              <a:buSzPct val="100000"/>
              <a:buChar char="•"/>
              <a:defRPr sz="2100"/>
            </a:pPr>
            <a:r>
              <a:rPr b="1" u="sng">
                <a:solidFill>
                  <a:srgbClr val="FFFB00"/>
                </a:solidFill>
              </a:rPr>
              <a:t>Godliness is valuable</a:t>
            </a:r>
            <a:r>
              <a:t> in every way (v8) - Practice spiritual disciplines</a:t>
            </a:r>
          </a:p>
          <a:p>
            <a:pPr marL="228600" indent="-228600">
              <a:buSzPct val="100000"/>
              <a:buChar char="•"/>
              <a:defRPr sz="2100"/>
            </a:pPr>
          </a:p>
          <a:p>
            <a:pPr>
              <a:defRPr b="1" sz="2100" u="sng">
                <a:solidFill>
                  <a:srgbClr val="FEE933"/>
                </a:solidFill>
              </a:defRPr>
            </a:pPr>
            <a:r>
              <a:t>Therefore we can also see from here these are the things a good servant of the Lord does. </a:t>
            </a:r>
          </a:p>
          <a:p>
            <a:pPr>
              <a:defRPr b="1" sz="2100" u="sng">
                <a:solidFill>
                  <a:srgbClr val="FEE933"/>
                </a:solidFill>
              </a:defRPr>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b="1" sz="1800" u="sng">
                <a:solidFill>
                  <a:srgbClr val="EEA231"/>
                </a:solidFill>
              </a:defRPr>
            </a:pPr>
            <a:r>
              <a:t>Quality 1 </a:t>
            </a:r>
          </a:p>
          <a:p>
            <a:pPr>
              <a:defRPr b="1" sz="1800" u="sng">
                <a:solidFill>
                  <a:srgbClr val="EEA231"/>
                </a:solidFill>
              </a:defRPr>
            </a:pPr>
          </a:p>
          <a:p>
            <a:pPr>
              <a:defRPr sz="1800"/>
            </a:pPr>
            <a:r>
              <a:t>A Good minister </a:t>
            </a:r>
            <a:r>
              <a:rPr b="1" u="sng">
                <a:solidFill>
                  <a:srgbClr val="FFFB00"/>
                </a:solidFill>
              </a:rPr>
              <a:t>Teach with authority</a:t>
            </a:r>
            <a:r>
              <a:t>. Should be able to teach these things. </a:t>
            </a:r>
          </a:p>
          <a:p>
            <a:pPr>
              <a:defRPr sz="1800"/>
            </a:pPr>
          </a:p>
          <a:p>
            <a:pPr>
              <a:defRPr sz="1800"/>
            </a:pPr>
            <a:r>
              <a:t>Just note, this may also sound as if </a:t>
            </a:r>
            <a:r>
              <a:rPr b="1" u="sng">
                <a:solidFill>
                  <a:srgbClr val="FFFB00"/>
                </a:solidFill>
              </a:rPr>
              <a:t>this only for teachers and preachers</a:t>
            </a:r>
            <a:r>
              <a:t>. Being </a:t>
            </a:r>
            <a:r>
              <a:rPr b="1" u="sng">
                <a:solidFill>
                  <a:schemeClr val="accent6"/>
                </a:solidFill>
              </a:rPr>
              <a:t>an disciple of God</a:t>
            </a:r>
            <a:r>
              <a:t>, and as verse 6 says a </a:t>
            </a:r>
            <a:r>
              <a:rPr b="1" u="sng">
                <a:solidFill>
                  <a:schemeClr val="accent6"/>
                </a:solidFill>
              </a:rPr>
              <a:t>servant of the Lord</a:t>
            </a:r>
            <a:r>
              <a:t> it is absolutely necessary t</a:t>
            </a:r>
            <a:r>
              <a:rPr b="1" u="sng">
                <a:solidFill>
                  <a:srgbClr val="FFFB00"/>
                </a:solidFill>
              </a:rPr>
              <a:t>hat you teach to others.</a:t>
            </a:r>
            <a:r>
              <a:t> Not always publically, but defnitely. </a:t>
            </a:r>
          </a:p>
          <a:p>
            <a:pPr>
              <a:defRPr sz="1800"/>
            </a:pPr>
          </a:p>
          <a:p>
            <a:pPr>
              <a:defRPr sz="1800"/>
            </a:pPr>
            <a:r>
              <a:t>How do we then teach with authority? Which authority? </a:t>
            </a:r>
          </a:p>
          <a:p>
            <a:pPr>
              <a:defRPr sz="1800"/>
            </a:pPr>
            <a:r>
              <a:t>Firstly, God places certain </a:t>
            </a:r>
            <a:r>
              <a:rPr b="1" u="sng">
                <a:solidFill>
                  <a:schemeClr val="accent6"/>
                </a:solidFill>
              </a:rPr>
              <a:t>people in certain authority yes</a:t>
            </a:r>
            <a:r>
              <a:t>, teaching with authority in this sense is something different. We can also say</a:t>
            </a:r>
            <a:r>
              <a:rPr b="1" u="sng">
                <a:solidFill>
                  <a:srgbClr val="FFFB00"/>
                </a:solidFill>
              </a:rPr>
              <a:t> teaching in a God - inspired way. </a:t>
            </a:r>
          </a:p>
          <a:p>
            <a:pPr>
              <a:defRPr sz="1800"/>
            </a:pPr>
          </a:p>
          <a:p>
            <a:pPr>
              <a:defRPr sz="1800"/>
            </a:pPr>
            <a:r>
              <a:t>John MacArthur says:</a:t>
            </a:r>
          </a:p>
          <a:p>
            <a:pPr>
              <a:defRPr b="1" sz="1800" u="sng">
                <a:solidFill>
                  <a:srgbClr val="4F8F00"/>
                </a:solidFill>
              </a:defRPr>
            </a:pPr>
            <a:r>
              <a:t>Paul’s command to Timothy contrasts sharply with much contemporary preaching. Preaching in our day is often intriguing, but seldom commanding; often entertaining, but seldom convicting; often popular, but seldom powerful; often interesting, but less often transforming. Paul does not ask Timothy to share or make suggestions to his congregation. Rather, he is to prescribe the truth to them.</a:t>
            </a:r>
          </a:p>
          <a:p>
            <a:pPr>
              <a:defRPr b="1" sz="1800" u="sng">
                <a:solidFill>
                  <a:srgbClr val="4F8F00"/>
                </a:solidFill>
              </a:defRPr>
            </a:pPr>
          </a:p>
          <a:p>
            <a:pPr>
              <a:defRPr sz="1800"/>
            </a:pPr>
            <a:r>
              <a:t>Therefore, we see a lot of ways people are preaching - Youtube, Facebook messegas, not wrong but a lot of ways teachers can miss the true way God intends teaching to happen.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Kwaliteite van ’n goeie dienaar</a:t>
            </a:r>
          </a:p>
        </p:txBody>
      </p:sp>
      <p:sp>
        <p:nvSpPr>
          <p:cNvPr id="24"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4:11-13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Group"/>
          <p:cNvGrpSpPr/>
          <p:nvPr/>
        </p:nvGrpSpPr>
        <p:grpSpPr>
          <a:xfrm>
            <a:off x="-2" y="-9525"/>
            <a:ext cx="12192002" cy="6867525"/>
            <a:chOff x="0" y="0"/>
            <a:chExt cx="12192001" cy="6867525"/>
          </a:xfrm>
        </p:grpSpPr>
        <p:pic>
          <p:nvPicPr>
            <p:cNvPr id="9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7" name="1: Urging Timothy to remain…"/>
          <p:cNvSpPr txBox="1"/>
          <p:nvPr/>
        </p:nvSpPr>
        <p:spPr>
          <a:xfrm>
            <a:off x="675964" y="1523612"/>
            <a:ext cx="11098440" cy="71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 Leer ander met outoriteit</a:t>
            </a:r>
          </a:p>
        </p:txBody>
      </p:sp>
      <p:sp>
        <p:nvSpPr>
          <p:cNvPr id="98"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99" name="1 Tim 1:6"/>
          <p:cNvSpPr txBox="1"/>
          <p:nvPr/>
        </p:nvSpPr>
        <p:spPr>
          <a:xfrm>
            <a:off x="669606" y="354870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a:t>
            </a:r>
          </a:p>
        </p:txBody>
      </p:sp>
      <p:sp>
        <p:nvSpPr>
          <p:cNvPr id="100" name="6 Certain persons, by swerving from these, have wandered away into vain discussion,"/>
          <p:cNvSpPr txBox="1"/>
          <p:nvPr/>
        </p:nvSpPr>
        <p:spPr>
          <a:xfrm>
            <a:off x="675964" y="4630116"/>
            <a:ext cx="11098440"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11 Hierdie dinge moet jy die mense beveel en leer.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Group"/>
          <p:cNvGrpSpPr/>
          <p:nvPr/>
        </p:nvGrpSpPr>
        <p:grpSpPr>
          <a:xfrm>
            <a:off x="-2" y="-9525"/>
            <a:ext cx="12192002" cy="6867525"/>
            <a:chOff x="0" y="0"/>
            <a:chExt cx="12192001" cy="6867525"/>
          </a:xfrm>
        </p:grpSpPr>
        <p:pic>
          <p:nvPicPr>
            <p:cNvPr id="10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0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7" name="1: Urging Timothy to remain…"/>
          <p:cNvSpPr txBox="1"/>
          <p:nvPr/>
        </p:nvSpPr>
        <p:spPr>
          <a:xfrm>
            <a:off x="675964" y="1523612"/>
            <a:ext cx="11098440" cy="71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 Leer ander met outoriteit</a:t>
            </a:r>
          </a:p>
        </p:txBody>
      </p:sp>
      <p:sp>
        <p:nvSpPr>
          <p:cNvPr id="108"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09" name="1 Tim 1:6"/>
          <p:cNvSpPr txBox="1"/>
          <p:nvPr/>
        </p:nvSpPr>
        <p:spPr>
          <a:xfrm>
            <a:off x="669606" y="354870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a:t>
            </a:r>
          </a:p>
        </p:txBody>
      </p:sp>
      <p:sp>
        <p:nvSpPr>
          <p:cNvPr id="110" name="6 Certain persons, by swerving from these, have wandered away into vain discussion,"/>
          <p:cNvSpPr txBox="1"/>
          <p:nvPr/>
        </p:nvSpPr>
        <p:spPr>
          <a:xfrm>
            <a:off x="675964" y="4630116"/>
            <a:ext cx="11098440"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11 Hierdie dinge moet jy die mense beveel en leer.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6" name="Group"/>
          <p:cNvGrpSpPr/>
          <p:nvPr/>
        </p:nvGrpSpPr>
        <p:grpSpPr>
          <a:xfrm>
            <a:off x="-8457" y="-9525"/>
            <a:ext cx="12208913" cy="6877050"/>
            <a:chOff x="0" y="0"/>
            <a:chExt cx="12208912" cy="6877050"/>
          </a:xfrm>
        </p:grpSpPr>
        <p:pic>
          <p:nvPicPr>
            <p:cNvPr id="114" name="photo-1421977870504-378093748ae6.jpeg" descr="photo-1421977870504-378093748ae6.jpeg"/>
            <p:cNvPicPr>
              <a:picLocks noChangeAspect="1"/>
            </p:cNvPicPr>
            <p:nvPr/>
          </p:nvPicPr>
          <p:blipFill>
            <a:blip r:embed="rId3">
              <a:extLst/>
            </a:blip>
            <a:srcRect l="5299" t="12603" r="5943" b="12500"/>
            <a:stretch>
              <a:fillRect/>
            </a:stretch>
          </p:blipFill>
          <p:spPr>
            <a:xfrm>
              <a:off x="-1" y="9537"/>
              <a:ext cx="12208913" cy="6867513"/>
            </a:xfrm>
            <a:prstGeom prst="rect">
              <a:avLst/>
            </a:prstGeom>
            <a:ln w="12700" cap="flat">
              <a:noFill/>
              <a:miter lim="400000"/>
            </a:ln>
            <a:effectLst/>
          </p:spPr>
        </p:pic>
        <p:sp>
          <p:nvSpPr>
            <p:cNvPr id="115" name="Rectangle"/>
            <p:cNvSpPr/>
            <p:nvPr/>
          </p:nvSpPr>
          <p:spPr>
            <a:xfrm>
              <a:off x="0" y="0"/>
              <a:ext cx="12208912" cy="6877050"/>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1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1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1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2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6" name="Group"/>
          <p:cNvGrpSpPr/>
          <p:nvPr/>
        </p:nvGrpSpPr>
        <p:grpSpPr>
          <a:xfrm>
            <a:off x="-2" y="-9525"/>
            <a:ext cx="12192002" cy="6867525"/>
            <a:chOff x="0" y="0"/>
            <a:chExt cx="12192001" cy="6867525"/>
          </a:xfrm>
        </p:grpSpPr>
        <p:pic>
          <p:nvPicPr>
            <p:cNvPr id="12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2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2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2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2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3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Group"/>
          <p:cNvGrpSpPr/>
          <p:nvPr/>
        </p:nvGrpSpPr>
        <p:grpSpPr>
          <a:xfrm>
            <a:off x="-2" y="-9525"/>
            <a:ext cx="12192002" cy="6867525"/>
            <a:chOff x="0" y="0"/>
            <a:chExt cx="12192001" cy="6867525"/>
          </a:xfrm>
        </p:grpSpPr>
        <p:pic>
          <p:nvPicPr>
            <p:cNvPr id="13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3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3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3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4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6" name="Group"/>
          <p:cNvGrpSpPr/>
          <p:nvPr/>
        </p:nvGrpSpPr>
        <p:grpSpPr>
          <a:xfrm>
            <a:off x="-2" y="-9525"/>
            <a:ext cx="12192002" cy="6867525"/>
            <a:chOff x="0" y="0"/>
            <a:chExt cx="12192001" cy="6867525"/>
          </a:xfrm>
        </p:grpSpPr>
        <p:pic>
          <p:nvPicPr>
            <p:cNvPr id="1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4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4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5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Group"/>
          <p:cNvGrpSpPr/>
          <p:nvPr/>
        </p:nvGrpSpPr>
        <p:grpSpPr>
          <a:xfrm>
            <a:off x="-2" y="-9525"/>
            <a:ext cx="12192002" cy="6867525"/>
            <a:chOff x="0" y="0"/>
            <a:chExt cx="12192001" cy="6867525"/>
          </a:xfrm>
        </p:grpSpPr>
        <p:pic>
          <p:nvPicPr>
            <p:cNvPr id="15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5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5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5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5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6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6" name="Group"/>
          <p:cNvGrpSpPr/>
          <p:nvPr/>
        </p:nvGrpSpPr>
        <p:grpSpPr>
          <a:xfrm>
            <a:off x="-2" y="-9525"/>
            <a:ext cx="12192002" cy="6867525"/>
            <a:chOff x="0" y="0"/>
            <a:chExt cx="12192001" cy="6867525"/>
          </a:xfrm>
        </p:grpSpPr>
        <p:pic>
          <p:nvPicPr>
            <p:cNvPr id="16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6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67" name="1 Tim 1:6"/>
          <p:cNvSpPr txBox="1"/>
          <p:nvPr/>
        </p:nvSpPr>
        <p:spPr>
          <a:xfrm>
            <a:off x="669606" y="3172922"/>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4:12</a:t>
            </a:r>
          </a:p>
        </p:txBody>
      </p:sp>
      <p:sp>
        <p:nvSpPr>
          <p:cNvPr id="168" name="1: Urging Timothy to remain…"/>
          <p:cNvSpPr txBox="1"/>
          <p:nvPr/>
        </p:nvSpPr>
        <p:spPr>
          <a:xfrm>
            <a:off x="675964" y="1303674"/>
            <a:ext cx="1084007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p:txBody>
      </p:sp>
      <p:sp>
        <p:nvSpPr>
          <p:cNvPr id="16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70" name="6 Certain persons, by swerving from these, have wandered away into vain discussion,"/>
          <p:cNvSpPr txBox="1"/>
          <p:nvPr/>
        </p:nvSpPr>
        <p:spPr>
          <a:xfrm>
            <a:off x="675964" y="4129075"/>
            <a:ext cx="11098440"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12 Niemand mag op jou neersien omdat jy jonk is nie, maar wees jy vir die gelowiges 'n voorbeeld in woord en gedrag, in liefde, geloof en reinheid.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6" name="Group"/>
          <p:cNvGrpSpPr/>
          <p:nvPr/>
        </p:nvGrpSpPr>
        <p:grpSpPr>
          <a:xfrm>
            <a:off x="-2" y="-9525"/>
            <a:ext cx="12192002" cy="6867525"/>
            <a:chOff x="0" y="0"/>
            <a:chExt cx="12192001" cy="6867525"/>
          </a:xfrm>
        </p:grpSpPr>
        <p:pic>
          <p:nvPicPr>
            <p:cNvPr id="1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77" name="1 Tim 1:6"/>
          <p:cNvSpPr txBox="1"/>
          <p:nvPr/>
        </p:nvSpPr>
        <p:spPr>
          <a:xfrm>
            <a:off x="575661" y="3722457"/>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a:t>
            </a:r>
          </a:p>
        </p:txBody>
      </p:sp>
      <p:sp>
        <p:nvSpPr>
          <p:cNvPr id="178" name="1: Urging Timothy to remain…"/>
          <p:cNvSpPr txBox="1"/>
          <p:nvPr/>
        </p:nvSpPr>
        <p:spPr>
          <a:xfrm>
            <a:off x="675964" y="1303674"/>
            <a:ext cx="10840072"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Bybel gefokus (Lering en ontvanklikheid)</a:t>
            </a:r>
          </a:p>
        </p:txBody>
      </p:sp>
      <p:sp>
        <p:nvSpPr>
          <p:cNvPr id="17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80" name="6 Certain persons, by swerving from these, have wandered away into vain discussion,"/>
          <p:cNvSpPr txBox="1"/>
          <p:nvPr/>
        </p:nvSpPr>
        <p:spPr>
          <a:xfrm>
            <a:off x="546780" y="4692746"/>
            <a:ext cx="11098440"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13 Totdat ek kom, moet jy jou daarop toelê om uit die Skrif voor te lees, te preek en onderrig te gee.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6" name="Group"/>
          <p:cNvGrpSpPr/>
          <p:nvPr/>
        </p:nvGrpSpPr>
        <p:grpSpPr>
          <a:xfrm>
            <a:off x="-2" y="-9525"/>
            <a:ext cx="12192002" cy="6867525"/>
            <a:chOff x="0" y="0"/>
            <a:chExt cx="12192001" cy="6867525"/>
          </a:xfrm>
        </p:grpSpPr>
        <p:pic>
          <p:nvPicPr>
            <p:cNvPr id="1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87" name="1 Tim 1:6"/>
          <p:cNvSpPr txBox="1"/>
          <p:nvPr/>
        </p:nvSpPr>
        <p:spPr>
          <a:xfrm>
            <a:off x="575661" y="3722457"/>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a:t>
            </a:r>
          </a:p>
        </p:txBody>
      </p:sp>
      <p:sp>
        <p:nvSpPr>
          <p:cNvPr id="188" name="1: Urging Timothy to remain…"/>
          <p:cNvSpPr txBox="1"/>
          <p:nvPr/>
        </p:nvSpPr>
        <p:spPr>
          <a:xfrm>
            <a:off x="675964" y="1303674"/>
            <a:ext cx="10840072"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Bybel gefokus (Lering en ontvanklikheid)</a:t>
            </a:r>
          </a:p>
        </p:txBody>
      </p:sp>
      <p:sp>
        <p:nvSpPr>
          <p:cNvPr id="18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190" name="6 Certain persons, by swerving from these, have wandered away into vain discussion,"/>
          <p:cNvSpPr txBox="1"/>
          <p:nvPr/>
        </p:nvSpPr>
        <p:spPr>
          <a:xfrm>
            <a:off x="546780" y="4692746"/>
            <a:ext cx="11098440"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13 Totdat ek kom, moet jy jou daarop toelê om uit die Skrif voor te lees, te preek en onderrig te gee.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4:11-13</a:t>
            </a:r>
          </a:p>
        </p:txBody>
      </p:sp>
      <p:sp>
        <p:nvSpPr>
          <p:cNvPr id="32"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Kwaliteite van ’n goeie dienaar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Group"/>
          <p:cNvGrpSpPr/>
          <p:nvPr/>
        </p:nvGrpSpPr>
        <p:grpSpPr>
          <a:xfrm>
            <a:off x="-2" y="-9525"/>
            <a:ext cx="12192002" cy="6867525"/>
            <a:chOff x="0" y="0"/>
            <a:chExt cx="12192001" cy="6867525"/>
          </a:xfrm>
        </p:grpSpPr>
        <p:pic>
          <p:nvPicPr>
            <p:cNvPr id="19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9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97" name="1 Tim 1:6"/>
          <p:cNvSpPr txBox="1"/>
          <p:nvPr/>
        </p:nvSpPr>
        <p:spPr>
          <a:xfrm>
            <a:off x="575661" y="3722457"/>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a:t>
            </a:r>
          </a:p>
        </p:txBody>
      </p:sp>
      <p:sp>
        <p:nvSpPr>
          <p:cNvPr id="198" name="1: Urging Timothy to remain…"/>
          <p:cNvSpPr txBox="1"/>
          <p:nvPr/>
        </p:nvSpPr>
        <p:spPr>
          <a:xfrm>
            <a:off x="675964" y="1303674"/>
            <a:ext cx="10840072"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Bybel gefokus (Lering en ontvanklikheid)</a:t>
            </a:r>
          </a:p>
        </p:txBody>
      </p:sp>
      <p:sp>
        <p:nvSpPr>
          <p:cNvPr id="19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200" name="6 Certain persons, by swerving from these, have wandered away into vain discussion,"/>
          <p:cNvSpPr txBox="1"/>
          <p:nvPr/>
        </p:nvSpPr>
        <p:spPr>
          <a:xfrm>
            <a:off x="546780" y="4692746"/>
            <a:ext cx="11098440"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13 Totdat ek kom, moet jy jou daarop toelê om uit die Skrif voor te lees, te preek en onderrig te gee.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6" name="Group"/>
          <p:cNvGrpSpPr/>
          <p:nvPr/>
        </p:nvGrpSpPr>
        <p:grpSpPr>
          <a:xfrm>
            <a:off x="-2" y="-9525"/>
            <a:ext cx="12192002" cy="6867525"/>
            <a:chOff x="0" y="0"/>
            <a:chExt cx="12192001" cy="6867525"/>
          </a:xfrm>
        </p:grpSpPr>
        <p:pic>
          <p:nvPicPr>
            <p:cNvPr id="20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0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207" name="23 Above all else, guard your heart,     for everything you do flows from it."/>
          <p:cNvSpPr txBox="1"/>
          <p:nvPr/>
        </p:nvSpPr>
        <p:spPr>
          <a:xfrm>
            <a:off x="705341" y="1294130"/>
            <a:ext cx="11098439"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 16 Moenie dwaal nie, my geliefde broeders.</a:t>
            </a:r>
          </a:p>
          <a:p>
            <a:pPr defTabSz="457200">
              <a:defRPr sz="3900">
                <a:solidFill>
                  <a:srgbClr val="FFFFFF"/>
                </a:solidFill>
              </a:defRPr>
            </a:pPr>
            <a:r>
              <a:t>17 Elke goeie geskenk en elke volmaakte gawe daal van bo af neer, van die Vader van die ligte, by wie daar geen verandering of skaduwee van omkering is nie. 18 Volgens sy wil het Hy ons voortgebring deur die woord van die waarheid, sodat ons as eerstelinge van sy skepsele kan wees.</a:t>
            </a:r>
          </a:p>
        </p:txBody>
      </p:sp>
      <p:sp>
        <p:nvSpPr>
          <p:cNvPr id="208" name="Pro 4:23"/>
          <p:cNvSpPr txBox="1"/>
          <p:nvPr/>
        </p:nvSpPr>
        <p:spPr>
          <a:xfrm>
            <a:off x="690904" y="324225"/>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Jak 1:16-22</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4" name="Group"/>
          <p:cNvGrpSpPr/>
          <p:nvPr/>
        </p:nvGrpSpPr>
        <p:grpSpPr>
          <a:xfrm>
            <a:off x="-2" y="-9525"/>
            <a:ext cx="12192002" cy="6867525"/>
            <a:chOff x="0" y="0"/>
            <a:chExt cx="12192001" cy="6867525"/>
          </a:xfrm>
        </p:grpSpPr>
        <p:pic>
          <p:nvPicPr>
            <p:cNvPr id="21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1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215" name="23 Above all else, guard your heart,     for everything you do flows from it."/>
          <p:cNvSpPr txBox="1"/>
          <p:nvPr/>
        </p:nvSpPr>
        <p:spPr>
          <a:xfrm>
            <a:off x="546780" y="1137555"/>
            <a:ext cx="11098440" cy="534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800">
                <a:solidFill>
                  <a:srgbClr val="FFFFFF"/>
                </a:solidFill>
                <a:latin typeface="Trade Gothic LT Std"/>
                <a:ea typeface="Trade Gothic LT Std"/>
                <a:cs typeface="Trade Gothic LT Std"/>
                <a:sym typeface="Trade Gothic LT Std"/>
              </a:defRPr>
            </a:pPr>
            <a:r>
              <a:rPr b="1"/>
              <a:t> </a:t>
            </a:r>
            <a:r>
              <a:t>19 SO dan, my geliefde broeders, elke mens moet gou wees om te hoor, stadig om te praat, stadig om toornig te word. 20Want die toorn van 'n man bewerk nie die geregtigheid voor God nie.</a:t>
            </a:r>
          </a:p>
          <a:p>
            <a:pPr defTabSz="457200">
              <a:defRPr sz="3800">
                <a:solidFill>
                  <a:srgbClr val="FFFFFF"/>
                </a:solidFill>
              </a:defRPr>
            </a:pPr>
            <a:r>
              <a:t>21Daarom, doen afstand van alle vuiligheid en oorvloed van boosheid, en ontvang met sagmoedigheid die ingeplante woord, wat in staat is om julle siele te red. 22 En word daders van die woord en nie net hoorders wat julleself bedrieg nie.</a:t>
            </a:r>
          </a:p>
        </p:txBody>
      </p:sp>
      <p:sp>
        <p:nvSpPr>
          <p:cNvPr id="216" name="Pro 4:23"/>
          <p:cNvSpPr txBox="1"/>
          <p:nvPr/>
        </p:nvSpPr>
        <p:spPr>
          <a:xfrm>
            <a:off x="690904" y="261595"/>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Jak 1:16-22</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2" name="Group"/>
          <p:cNvGrpSpPr/>
          <p:nvPr/>
        </p:nvGrpSpPr>
        <p:grpSpPr>
          <a:xfrm>
            <a:off x="-2" y="-9525"/>
            <a:ext cx="12192002" cy="6867525"/>
            <a:chOff x="0" y="0"/>
            <a:chExt cx="12192001" cy="6867525"/>
          </a:xfrm>
        </p:grpSpPr>
        <p:pic>
          <p:nvPicPr>
            <p:cNvPr id="22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2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223" name="1 Tim 1:6"/>
          <p:cNvSpPr txBox="1"/>
          <p:nvPr/>
        </p:nvSpPr>
        <p:spPr>
          <a:xfrm>
            <a:off x="575661" y="3722457"/>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a:t>
            </a:r>
          </a:p>
        </p:txBody>
      </p:sp>
      <p:sp>
        <p:nvSpPr>
          <p:cNvPr id="224" name="1: Urging Timothy to remain…"/>
          <p:cNvSpPr txBox="1"/>
          <p:nvPr/>
        </p:nvSpPr>
        <p:spPr>
          <a:xfrm>
            <a:off x="675964" y="1303674"/>
            <a:ext cx="10840072"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Leer ander met outoriteit</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Wees ’n voorbeeld vir ander gelowiges</a:t>
            </a:r>
          </a:p>
          <a:p>
            <a:pPr marL="548105" indent="-548105">
              <a:buSzPct val="100000"/>
              <a:buAutoNum type="arabicPeriod" startAt="1"/>
              <a:defRPr b="1" sz="4100">
                <a:solidFill>
                  <a:srgbClr val="FFFFFF"/>
                </a:solidFill>
                <a:latin typeface="Trade Gothic LT Std"/>
                <a:ea typeface="Trade Gothic LT Std"/>
                <a:cs typeface="Trade Gothic LT Std"/>
                <a:sym typeface="Trade Gothic LT Std"/>
              </a:defRPr>
            </a:pPr>
            <a:r>
              <a:t>Bybel gefokus (Lering en ontvanklikheid)</a:t>
            </a:r>
          </a:p>
        </p:txBody>
      </p:sp>
      <p:sp>
        <p:nvSpPr>
          <p:cNvPr id="225"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226" name="6 Certain persons, by swerving from these, have wandered away into vain discussion,"/>
          <p:cNvSpPr txBox="1"/>
          <p:nvPr/>
        </p:nvSpPr>
        <p:spPr>
          <a:xfrm>
            <a:off x="546780" y="4692746"/>
            <a:ext cx="11098440" cy="1958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13 Totdat ek kom, moet jy jou daarop toelê om uit die Skrif voor te lees, te preek en onderrig te gee.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2" name="Image Gallery"/>
          <p:cNvGrpSpPr/>
          <p:nvPr/>
        </p:nvGrpSpPr>
        <p:grpSpPr>
          <a:xfrm>
            <a:off x="-56968" y="-16253"/>
            <a:ext cx="12305937" cy="7476533"/>
            <a:chOff x="0" y="0"/>
            <a:chExt cx="12305936" cy="7476532"/>
          </a:xfrm>
        </p:grpSpPr>
        <p:pic>
          <p:nvPicPr>
            <p:cNvPr id="23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23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233" name="Is your goal to love God and people more?…"/>
          <p:cNvSpPr txBox="1"/>
          <p:nvPr/>
        </p:nvSpPr>
        <p:spPr>
          <a:xfrm>
            <a:off x="453966" y="1686878"/>
            <a:ext cx="11284068" cy="2733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300">
                <a:solidFill>
                  <a:srgbClr val="FFFFFF"/>
                </a:solidFill>
                <a:latin typeface="Trade Gothic LT Std"/>
                <a:ea typeface="Trade Gothic LT Std"/>
                <a:cs typeface="Trade Gothic LT Std"/>
                <a:sym typeface="Trade Gothic LT Std"/>
              </a:defRPr>
            </a:pPr>
            <a:r>
              <a:t>Is jy besig om ander die Woord te leer? </a:t>
            </a:r>
          </a:p>
          <a:p>
            <a:pPr marL="574841" indent="-574841" defTabSz="2239961">
              <a:buSzPct val="100000"/>
              <a:buAutoNum type="arabicPeriod" startAt="1"/>
              <a:defRPr sz="4300">
                <a:solidFill>
                  <a:srgbClr val="FFFFFF"/>
                </a:solidFill>
                <a:latin typeface="Trade Gothic LT Std"/>
                <a:ea typeface="Trade Gothic LT Std"/>
                <a:cs typeface="Trade Gothic LT Std"/>
                <a:sym typeface="Trade Gothic LT Std"/>
              </a:defRPr>
            </a:pPr>
            <a:r>
              <a:t>Is jy ’n voorbeeld vir ander gelowiges?</a:t>
            </a:r>
          </a:p>
          <a:p>
            <a:pPr marL="574841" indent="-574841" defTabSz="2239961">
              <a:buSzPct val="100000"/>
              <a:buAutoNum type="arabicPeriod" startAt="1"/>
              <a:defRPr sz="4300">
                <a:solidFill>
                  <a:srgbClr val="FFFFFF"/>
                </a:solidFill>
                <a:latin typeface="Trade Gothic LT Std"/>
                <a:ea typeface="Trade Gothic LT Std"/>
                <a:cs typeface="Trade Gothic LT Std"/>
                <a:sym typeface="Trade Gothic LT Std"/>
              </a:defRPr>
            </a:pPr>
            <a:r>
              <a:t>Is jy oop om die woord te deel asook te ontvang?</a:t>
            </a:r>
          </a:p>
        </p:txBody>
      </p:sp>
      <p:sp>
        <p:nvSpPr>
          <p:cNvPr id="234" name="Prayer Points"/>
          <p:cNvSpPr txBox="1"/>
          <p:nvPr/>
        </p:nvSpPr>
        <p:spPr>
          <a:xfrm>
            <a:off x="382744" y="496032"/>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Gebedspunte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Group"/>
          <p:cNvGrpSpPr/>
          <p:nvPr/>
        </p:nvGrpSpPr>
        <p:grpSpPr>
          <a:xfrm>
            <a:off x="-341250" y="24098"/>
            <a:ext cx="13466889" cy="8013247"/>
            <a:chOff x="0" y="0"/>
            <a:chExt cx="13466888" cy="8013246"/>
          </a:xfrm>
        </p:grpSpPr>
        <p:pic>
          <p:nvPicPr>
            <p:cNvPr id="36" name="photo-1421977870504-378093748ae6.jpeg" descr="photo-1421977870504-378093748ae6.jpeg"/>
            <p:cNvPicPr>
              <a:picLocks noChangeAspect="1"/>
            </p:cNvPicPr>
            <p:nvPr/>
          </p:nvPicPr>
          <p:blipFill>
            <a:blip r:embed="rId3">
              <a:extLst/>
            </a:blip>
            <a:srcRect l="5299" t="12603" r="5944" b="12499"/>
            <a:stretch>
              <a:fillRect/>
            </a:stretch>
          </p:blipFill>
          <p:spPr>
            <a:xfrm>
              <a:off x="359688" y="0"/>
              <a:ext cx="12143004" cy="6830441"/>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2161627" y="7107479"/>
              <a:ext cx="1305262" cy="905768"/>
            </a:xfrm>
            <a:prstGeom prst="rect">
              <a:avLst/>
            </a:prstGeom>
            <a:ln w="12700" cap="flat">
              <a:noFill/>
              <a:miter lim="400000"/>
            </a:ln>
            <a:effectLst/>
          </p:spPr>
        </p:pic>
        <p:sp>
          <p:nvSpPr>
            <p:cNvPr id="38" name="1 Tim 1:5-7"/>
            <p:cNvSpPr/>
            <p:nvPr/>
          </p:nvSpPr>
          <p:spPr>
            <a:xfrm>
              <a:off x="0" y="3922771"/>
              <a:ext cx="87924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4:11-13</a:t>
              </a:r>
            </a:p>
          </p:txBody>
        </p:sp>
        <p:sp>
          <p:nvSpPr>
            <p:cNvPr id="39" name="Concerns for Pastoral Ministry…"/>
            <p:cNvSpPr/>
            <p:nvPr/>
          </p:nvSpPr>
          <p:spPr>
            <a:xfrm>
              <a:off x="1450607" y="4986050"/>
              <a:ext cx="996134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Kwaliteite van ’n goeie dienaar</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3288" y="-1"/>
            <a:ext cx="13107200" cy="8013249"/>
            <a:chOff x="0" y="0"/>
            <a:chExt cx="13107199" cy="8013247"/>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45"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47"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4:11-13</a:t>
            </a:r>
          </a:p>
        </p:txBody>
      </p:sp>
      <p:sp>
        <p:nvSpPr>
          <p:cNvPr id="48"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Kwaliteite van ’n goeie dienaar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Group"/>
          <p:cNvGrpSpPr/>
          <p:nvPr/>
        </p:nvGrpSpPr>
        <p:grpSpPr>
          <a:xfrm>
            <a:off x="-341250" y="-1"/>
            <a:ext cx="13445163" cy="8013249"/>
            <a:chOff x="0" y="0"/>
            <a:chExt cx="13445162" cy="8013247"/>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337960" y="0"/>
              <a:ext cx="12143007" cy="6830442"/>
            </a:xfrm>
            <a:prstGeom prst="rect">
              <a:avLst/>
            </a:prstGeom>
            <a:ln w="12700" cap="flat">
              <a:noFill/>
              <a:miter lim="400000"/>
            </a:ln>
            <a:effectLst/>
          </p:spPr>
        </p:pic>
        <p:pic>
          <p:nvPicPr>
            <p:cNvPr id="53" name="logo_shofar orange.png" descr="logo_shofar orange.png"/>
            <p:cNvPicPr>
              <a:picLocks noChangeAspect="1"/>
            </p:cNvPicPr>
            <p:nvPr/>
          </p:nvPicPr>
          <p:blipFill>
            <a:blip r:embed="rId4">
              <a:extLst/>
            </a:blip>
            <a:stretch>
              <a:fillRect/>
            </a:stretch>
          </p:blipFill>
          <p:spPr>
            <a:xfrm>
              <a:off x="12139901" y="7107480"/>
              <a:ext cx="1305262" cy="905768"/>
            </a:xfrm>
            <a:prstGeom prst="rect">
              <a:avLst/>
            </a:prstGeom>
            <a:ln w="12700" cap="flat">
              <a:noFill/>
              <a:miter lim="400000"/>
            </a:ln>
            <a:effectLst/>
          </p:spPr>
        </p:pic>
        <p:sp>
          <p:nvSpPr>
            <p:cNvPr id="54" name="1 Tim 1:5-7"/>
            <p:cNvSpPr/>
            <p:nvPr/>
          </p:nvSpPr>
          <p:spPr>
            <a:xfrm>
              <a:off x="0" y="3946870"/>
              <a:ext cx="87924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4:11-13</a:t>
              </a:r>
            </a:p>
          </p:txBody>
        </p:sp>
        <p:sp>
          <p:nvSpPr>
            <p:cNvPr id="55" name="Concerns for Pastoral Ministry…"/>
            <p:cNvSpPr/>
            <p:nvPr/>
          </p:nvSpPr>
          <p:spPr>
            <a:xfrm>
              <a:off x="1450607" y="5010149"/>
              <a:ext cx="996134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Kwaliteite van ’n goeie dienaar</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2" y="-9525"/>
            <a:ext cx="12192002" cy="6867525"/>
            <a:chOff x="0" y="0"/>
            <a:chExt cx="12192001" cy="6867525"/>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378535"/>
            <a:ext cx="11098440" cy="5355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4500">
                <a:solidFill>
                  <a:srgbClr val="FFFFFF"/>
                </a:solidFill>
                <a:latin typeface="+mj-lt"/>
                <a:ea typeface="+mj-ea"/>
                <a:cs typeface="+mj-cs"/>
                <a:sym typeface="Arial"/>
              </a:defRPr>
            </a:lvl1pPr>
          </a:lstStyle>
          <a:p>
            <a:pPr/>
            <a:r>
              <a:t>11 Hierdie dinge moet jy die mense beveel en leer. 12 Niemand mag op jou neersien omdat jy jonk is nie, maar wees jy vir die gelowiges 'n voorbeeld in woord en gedrag, in liefde, geloof en reinheid. 13 Totdat ek kom, moet jy jou daarop toelê om uit die Skrif voor te lees, te preek en onderrig te gee. </a:t>
            </a:r>
          </a:p>
        </p:txBody>
      </p:sp>
      <p:sp>
        <p:nvSpPr>
          <p:cNvPr id="64" name="1 Tim 1:3-7"/>
          <p:cNvSpPr txBox="1"/>
          <p:nvPr/>
        </p:nvSpPr>
        <p:spPr>
          <a:xfrm>
            <a:off x="575661" y="350990"/>
            <a:ext cx="81851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4:11-13 (AFR 83)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2" y="-9525"/>
            <a:ext cx="12192002" cy="6867525"/>
            <a:chOff x="0" y="0"/>
            <a:chExt cx="12192001"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378535"/>
            <a:ext cx="11098440" cy="5355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4500">
                <a:solidFill>
                  <a:srgbClr val="FFFFFF"/>
                </a:solidFill>
                <a:latin typeface="+mj-lt"/>
                <a:ea typeface="+mj-ea"/>
                <a:cs typeface="+mj-cs"/>
                <a:sym typeface="Arial"/>
              </a:defRPr>
            </a:lvl1pPr>
          </a:lstStyle>
          <a:p>
            <a:pPr/>
            <a:r>
              <a:t>11 Hierdie dinge moet jy die mense beveel en leer. 12 Niemand mag op jou neersien omdat jy jonk is nie, maar wees jy vir die gelowiges 'n voorbeeld in woord en gedrag, in liefde, geloof en reinheid. 13 Totdat ek kom, moet jy jou daarop toelê om uit die Skrif voor te lees, te preek en onderrig te gee. </a:t>
            </a:r>
          </a:p>
        </p:txBody>
      </p:sp>
      <p:sp>
        <p:nvSpPr>
          <p:cNvPr id="72" name="1 Tim 1:3-7"/>
          <p:cNvSpPr txBox="1"/>
          <p:nvPr/>
        </p:nvSpPr>
        <p:spPr>
          <a:xfrm>
            <a:off x="575661" y="350990"/>
            <a:ext cx="81851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4:11-13 (AFR 83)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2" y="-9525"/>
            <a:ext cx="12192002" cy="6867525"/>
            <a:chOff x="0" y="0"/>
            <a:chExt cx="12192001"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078640"/>
            <a:ext cx="11098440"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000">
                <a:solidFill>
                  <a:srgbClr val="FFFFFF"/>
                </a:solidFill>
                <a:latin typeface="Trade Gothic LT Std"/>
                <a:ea typeface="Trade Gothic LT Std"/>
                <a:cs typeface="Trade Gothic LT Std"/>
                <a:sym typeface="Trade Gothic LT Std"/>
              </a:defRPr>
            </a:pPr>
            <a:r>
              <a:t> 6As jy hierdie dinge aan die broers voorhou, sal jy 'n goeie dienaar van Christus Jesus wees wat jouself voed met die woorde van die geloof en die goeie leer waarvan jy 'n aanhanger geword het. 7Maar van onheilige en sinlose verdigsels moet jy wegbly. Oefen jou liewer om in toewyding aan God te lewe. 8 Om jou liggaam te oefen, het wel 'n bietjie waarde, maar om in toewyding aan God te lewe, het in alle opsigte groot waarde, want dit bevat 'n belofte van lewe, vir nou en die toekoms. 9Dit is 'n betroubare woord en kan sonder voorbehoud aanvaar word.</a:t>
            </a:r>
          </a:p>
          <a:p>
            <a:pPr defTabSz="457200">
              <a:defRPr sz="3000">
                <a:solidFill>
                  <a:srgbClr val="FFFFFF"/>
                </a:solidFill>
              </a:defRPr>
            </a:pPr>
            <a:r>
              <a:t>10Met hierdie vooruitsig span ons ons kragte in en stry ons, want ons het ons hoop op die lewende God gevestig, wat die Verlosser is van alle mense, van almal wat glo.</a:t>
            </a:r>
          </a:p>
        </p:txBody>
      </p:sp>
      <p:sp>
        <p:nvSpPr>
          <p:cNvPr id="80" name="1 Tim 1:3-7"/>
          <p:cNvSpPr txBox="1"/>
          <p:nvPr/>
        </p:nvSpPr>
        <p:spPr>
          <a:xfrm>
            <a:off x="669606" y="211140"/>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4:6-10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1" y="-4763"/>
            <a:ext cx="12192002" cy="6867526"/>
            <a:chOff x="0" y="0"/>
            <a:chExt cx="12192001"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7" name="6 Certain persons, by swerving from these, have wandered away into vain discussion,"/>
          <p:cNvSpPr txBox="1"/>
          <p:nvPr/>
        </p:nvSpPr>
        <p:spPr>
          <a:xfrm>
            <a:off x="675964" y="4630116"/>
            <a:ext cx="11098440"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11 Hierdie dinge moet jy die mense beveel en leer. </a:t>
            </a:r>
          </a:p>
        </p:txBody>
      </p:sp>
      <p:sp>
        <p:nvSpPr>
          <p:cNvPr id="88" name="1: Urging Timothy to remain…"/>
          <p:cNvSpPr txBox="1"/>
          <p:nvPr/>
        </p:nvSpPr>
        <p:spPr>
          <a:xfrm>
            <a:off x="675964" y="1523612"/>
            <a:ext cx="11098440" cy="71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1. Leer ander met outoriteit</a:t>
            </a:r>
          </a:p>
        </p:txBody>
      </p:sp>
      <p:sp>
        <p:nvSpPr>
          <p:cNvPr id="89" name="5 Concerns"/>
          <p:cNvSpPr txBox="1"/>
          <p:nvPr/>
        </p:nvSpPr>
        <p:spPr>
          <a:xfrm>
            <a:off x="669606" y="277836"/>
            <a:ext cx="1151784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Kwaliteite van ’n goeie dienaar</a:t>
            </a:r>
          </a:p>
        </p:txBody>
      </p:sp>
      <p:sp>
        <p:nvSpPr>
          <p:cNvPr id="90" name="1 Tim 1:6"/>
          <p:cNvSpPr txBox="1"/>
          <p:nvPr/>
        </p:nvSpPr>
        <p:spPr>
          <a:xfrm>
            <a:off x="669606" y="354870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