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457200" latinLnBrk="0">
      <a:spcBef>
        <a:spcPts val="400"/>
      </a:spcBef>
      <a:defRPr sz="1200">
        <a:latin typeface="+mj-lt"/>
        <a:ea typeface="+mj-ea"/>
        <a:cs typeface="+mj-cs"/>
        <a:sym typeface="Arial"/>
      </a:defRPr>
    </a:lvl2pPr>
    <a:lvl3pPr indent="914400" latinLnBrk="0">
      <a:spcBef>
        <a:spcPts val="400"/>
      </a:spcBef>
      <a:defRPr sz="1200">
        <a:latin typeface="+mj-lt"/>
        <a:ea typeface="+mj-ea"/>
        <a:cs typeface="+mj-cs"/>
        <a:sym typeface="Arial"/>
      </a:defRPr>
    </a:lvl3pPr>
    <a:lvl4pPr indent="1371600" latinLnBrk="0">
      <a:spcBef>
        <a:spcPts val="400"/>
      </a:spcBef>
      <a:defRPr sz="1200">
        <a:latin typeface="+mj-lt"/>
        <a:ea typeface="+mj-ea"/>
        <a:cs typeface="+mj-cs"/>
        <a:sym typeface="Arial"/>
      </a:defRPr>
    </a:lvl4pPr>
    <a:lvl5pPr indent="1828800" latinLnBrk="0">
      <a:spcBef>
        <a:spcPts val="400"/>
      </a:spcBef>
      <a:defRPr sz="1200">
        <a:latin typeface="+mj-lt"/>
        <a:ea typeface="+mj-ea"/>
        <a:cs typeface="+mj-cs"/>
        <a:sym typeface="Arial"/>
      </a:defRPr>
    </a:lvl5pPr>
    <a:lvl6pPr latinLnBrk="0">
      <a:spcBef>
        <a:spcPts val="400"/>
      </a:spcBef>
      <a:defRPr sz="1200">
        <a:latin typeface="+mj-lt"/>
        <a:ea typeface="+mj-ea"/>
        <a:cs typeface="+mj-cs"/>
        <a:sym typeface="Arial"/>
      </a:defRPr>
    </a:lvl6pPr>
    <a:lvl7pPr latinLnBrk="0">
      <a:spcBef>
        <a:spcPts val="400"/>
      </a:spcBef>
      <a:defRPr sz="1200">
        <a:latin typeface="+mj-lt"/>
        <a:ea typeface="+mj-ea"/>
        <a:cs typeface="+mj-cs"/>
        <a:sym typeface="Arial"/>
      </a:defRPr>
    </a:lvl7pPr>
    <a:lvl8pPr latinLnBrk="0">
      <a:spcBef>
        <a:spcPts val="400"/>
      </a:spcBef>
      <a:defRPr sz="1200">
        <a:latin typeface="+mj-lt"/>
        <a:ea typeface="+mj-ea"/>
        <a:cs typeface="+mj-cs"/>
        <a:sym typeface="Arial"/>
      </a:defRPr>
    </a:lvl8pPr>
    <a:lvl9pPr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We Started with a new series. </a:t>
            </a:r>
          </a:p>
          <a:p>
            <a:pPr>
              <a:defRPr sz="2000"/>
            </a:pPr>
            <a:r>
              <a:t>Going through the </a:t>
            </a:r>
            <a:r>
              <a:rPr b="1" sz="2100" u="sng">
                <a:solidFill>
                  <a:srgbClr val="FEE933"/>
                </a:solidFill>
              </a:rPr>
              <a:t>Pastoral epistles.</a:t>
            </a:r>
            <a:r>
              <a:t> 1 &amp; 2 Tim and Titus. </a:t>
            </a:r>
          </a:p>
          <a:p>
            <a:pPr>
              <a:defRPr sz="2000"/>
            </a:pPr>
          </a:p>
          <a:p>
            <a:pPr>
              <a:defRPr sz="2000"/>
            </a:pPr>
            <a:r>
              <a:t>And these 3 letters gives us a great overview of how to </a:t>
            </a:r>
            <a:r>
              <a:rPr b="1" sz="2100" u="sng">
                <a:solidFill>
                  <a:srgbClr val="FEE933"/>
                </a:solidFill>
              </a:rPr>
              <a:t>pastor well</a:t>
            </a:r>
            <a:r>
              <a:t>, how to </a:t>
            </a:r>
            <a:r>
              <a:rPr b="1" sz="2500" u="sng">
                <a:solidFill>
                  <a:srgbClr val="FEE933"/>
                </a:solidFill>
              </a:rPr>
              <a:t>care</a:t>
            </a:r>
            <a:r>
              <a:t> well how to </a:t>
            </a:r>
            <a:r>
              <a:rPr b="1" sz="2400" u="sng">
                <a:solidFill>
                  <a:srgbClr val="FEE933"/>
                </a:solidFill>
              </a:rPr>
              <a:t>love</a:t>
            </a:r>
            <a:r>
              <a:t> well within the church. </a:t>
            </a:r>
          </a:p>
          <a:p>
            <a:pPr>
              <a:defRPr sz="2000"/>
            </a:pPr>
          </a:p>
          <a:p>
            <a:pPr>
              <a:defRPr sz="2000"/>
            </a:pPr>
            <a:r>
              <a:t>Firstly, going through the pastoral epistels</a:t>
            </a:r>
            <a:r>
              <a:rPr b="1" sz="2100" u="sng">
                <a:solidFill>
                  <a:srgbClr val="FEE933"/>
                </a:solidFill>
              </a:rPr>
              <a:t> doesn’t mean</a:t>
            </a:r>
            <a:r>
              <a:t> its only written to</a:t>
            </a:r>
            <a:r>
              <a:rPr b="1" sz="2100" u="sng">
                <a:solidFill>
                  <a:srgbClr val="EEA231"/>
                </a:solidFill>
              </a:rPr>
              <a:t> pastors</a:t>
            </a:r>
            <a:r>
              <a:t>. </a:t>
            </a:r>
          </a:p>
          <a:p>
            <a:pPr>
              <a:defRPr sz="2000"/>
            </a:pPr>
          </a:p>
          <a:p>
            <a:pPr>
              <a:defRPr sz="2000"/>
            </a:pPr>
            <a:r>
              <a:t>But that the day when you said you followed Jesus that you also said that you </a:t>
            </a:r>
            <a:r>
              <a:rPr b="1" sz="2100" u="sng">
                <a:solidFill>
                  <a:srgbClr val="EEA231"/>
                </a:solidFill>
              </a:rPr>
              <a:t>want to grow in spiritual maturity</a:t>
            </a:r>
            <a:r>
              <a:t>, wanting to grow in all the areas like Eph 4 says he has give these </a:t>
            </a:r>
            <a:r>
              <a:rPr b="1">
                <a:solidFill>
                  <a:schemeClr val="accent3">
                    <a:lumOff val="11470"/>
                  </a:schemeClr>
                </a:solidFill>
              </a:rPr>
              <a:t>Prophets, Teachers, Pastors, Evangelists and Apostles</a:t>
            </a:r>
            <a:r>
              <a:t> to equip the saints for the works of ministry. Jesus definitely had full marks in all 5 and therefore it is also his heart </a:t>
            </a:r>
            <a:r>
              <a:rPr b="1" sz="2100" u="sng">
                <a:solidFill>
                  <a:srgbClr val="FEE933"/>
                </a:solidFill>
              </a:rPr>
              <a:t>that we may grow </a:t>
            </a:r>
            <a:r>
              <a:t>in the role of a </a:t>
            </a:r>
            <a:r>
              <a:rPr b="1" sz="2100" u="sng">
                <a:solidFill>
                  <a:srgbClr val="FEE933"/>
                </a:solidFill>
              </a:rPr>
              <a:t>pastor / leader</a:t>
            </a:r>
            <a:r>
              <a:t>, whether it is in your</a:t>
            </a:r>
            <a:r>
              <a:rPr b="1" sz="2100" u="sng">
                <a:solidFill>
                  <a:srgbClr val="FEE933"/>
                </a:solidFill>
              </a:rPr>
              <a:t> home, small group or workplace</a:t>
            </a:r>
            <a:r>
              <a:t>. </a:t>
            </a:r>
          </a:p>
          <a:p>
            <a:pPr>
              <a:defRPr sz="2000"/>
            </a:pPr>
            <a:r>
              <a:t>The pastor can also be called </a:t>
            </a:r>
            <a:r>
              <a:rPr b="1" sz="2100" u="sng">
                <a:solidFill>
                  <a:srgbClr val="EEA231"/>
                </a:solidFill>
              </a:rPr>
              <a:t>a shepherd,</a:t>
            </a:r>
            <a:r>
              <a:t> he is tasked that the </a:t>
            </a:r>
            <a:r>
              <a:rPr b="1" sz="2100" u="sng">
                <a:solidFill>
                  <a:srgbClr val="EEA231"/>
                </a:solidFill>
              </a:rPr>
              <a:t>sheep is loved, protected and well fed. </a:t>
            </a:r>
          </a:p>
          <a:p>
            <a:pPr>
              <a:defRPr sz="2000"/>
            </a:pPr>
          </a:p>
          <a:p>
            <a:pPr>
              <a:defRPr sz="2000"/>
            </a:pPr>
          </a:p>
          <a:p>
            <a:pPr>
              <a:defRPr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defRPr sz="2000"/>
            </a:pPr>
            <a:r>
              <a:t>Verse 4 &amp; 5 - READ</a:t>
            </a:r>
          </a:p>
          <a:p>
            <a:pPr>
              <a:defRPr sz="2000"/>
            </a:pPr>
            <a:r>
              <a:t>Today </a:t>
            </a:r>
            <a:r>
              <a:rPr b="1" sz="2100" u="sng">
                <a:solidFill>
                  <a:srgbClr val="EEA231"/>
                </a:solidFill>
              </a:rPr>
              <a:t>we will continue from this </a:t>
            </a:r>
            <a:endParaRPr b="1" sz="2100" u="sng">
              <a:solidFill>
                <a:srgbClr val="EEA231"/>
              </a:solidFill>
            </a:endParaRPr>
          </a:p>
          <a:p>
            <a:pPr>
              <a:defRPr sz="2000"/>
            </a:pPr>
            <a:r>
              <a:rPr b="1" sz="2600" u="sng">
                <a:solidFill>
                  <a:srgbClr val="FEE933"/>
                </a:solidFill>
              </a:rPr>
              <a:t>3rd concern</a:t>
            </a:r>
            <a:r>
              <a:t> that Paul had, which was: </a:t>
            </a:r>
            <a:r>
              <a:rPr b="1" sz="2200" u="sng">
                <a:solidFill>
                  <a:srgbClr val="FEE933"/>
                </a:solidFill>
              </a:rPr>
              <a:t>People not pursuing biblical goals.</a:t>
            </a:r>
            <a:r>
              <a:t> </a:t>
            </a:r>
          </a:p>
          <a:p>
            <a:pPr>
              <a:defRPr sz="2000"/>
            </a:pPr>
          </a:p>
          <a:p>
            <a:pPr>
              <a:defRPr sz="2000"/>
            </a:pPr>
            <a:r>
              <a:t>Part of the charge to Timothy, was </a:t>
            </a:r>
            <a:r>
              <a:rPr b="1" sz="2100" u="sng">
                <a:solidFill>
                  <a:srgbClr val="FEE933"/>
                </a:solidFill>
              </a:rPr>
              <a:t>firstly this warning against false doctrines</a:t>
            </a:r>
            <a:r>
              <a:t>, but also </a:t>
            </a:r>
            <a:r>
              <a:rPr b="1" sz="2100" u="sng">
                <a:solidFill>
                  <a:srgbClr val="EEA231"/>
                </a:solidFill>
              </a:rPr>
              <a:t>secondly</a:t>
            </a:r>
            <a:r>
              <a:t> this false teachers that spends time on</a:t>
            </a:r>
            <a:r>
              <a:rPr b="1" sz="2100" u="sng">
                <a:solidFill>
                  <a:srgbClr val="EEA231"/>
                </a:solidFill>
              </a:rPr>
              <a:t> what seems like religious speculations.</a:t>
            </a:r>
            <a:endParaRPr b="1" sz="2100" u="sng">
              <a:solidFill>
                <a:srgbClr val="EEA231"/>
              </a:solidFill>
            </a:endParaRPr>
          </a:p>
          <a:p>
            <a:pPr>
              <a:defRPr sz="2000"/>
            </a:pPr>
            <a:r>
              <a:t>What Paul is saying is that not only must they </a:t>
            </a:r>
            <a:r>
              <a:rPr b="1" sz="2100" u="sng">
                <a:solidFill>
                  <a:srgbClr val="FEE933"/>
                </a:solidFill>
              </a:rPr>
              <a:t>change wrong teaching</a:t>
            </a:r>
            <a:r>
              <a:t>, but also </a:t>
            </a:r>
            <a:r>
              <a:rPr b="1" sz="2100" u="sng">
                <a:solidFill>
                  <a:srgbClr val="FEE933"/>
                </a:solidFill>
              </a:rPr>
              <a:t>wrong thinking.</a:t>
            </a:r>
            <a:r>
              <a:t> </a:t>
            </a:r>
          </a:p>
          <a:p>
            <a:pPr>
              <a:defRPr sz="2000"/>
            </a:pPr>
            <a:r>
              <a:t>For the </a:t>
            </a:r>
            <a:r>
              <a:rPr b="1" sz="2100" u="sng">
                <a:solidFill>
                  <a:schemeClr val="accent5">
                    <a:lumOff val="11617"/>
                  </a:schemeClr>
                </a:solidFill>
              </a:rPr>
              <a:t>result of wrong teaching</a:t>
            </a:r>
            <a:r>
              <a:t>, is </a:t>
            </a:r>
            <a:r>
              <a:rPr b="1" sz="2100" u="sng">
                <a:solidFill>
                  <a:schemeClr val="accent5">
                    <a:lumOff val="11617"/>
                  </a:schemeClr>
                </a:solidFill>
              </a:rPr>
              <a:t>wrong thinking</a:t>
            </a:r>
            <a:r>
              <a:rPr b="1" sz="2100" u="sng">
                <a:solidFill>
                  <a:schemeClr val="accent5">
                    <a:lumOff val="23235"/>
                  </a:schemeClr>
                </a:solidFill>
              </a:rPr>
              <a:t> </a:t>
            </a:r>
            <a:r>
              <a:t>and then you get myths and speculations where we then </a:t>
            </a:r>
            <a:r>
              <a:rPr b="1" sz="2100" u="sng">
                <a:solidFill>
                  <a:srgbClr val="EEA231"/>
                </a:solidFill>
              </a:rPr>
              <a:t>wander off from our biblical goals. </a:t>
            </a:r>
          </a:p>
          <a:p>
            <a:pPr>
              <a:defRPr sz="2000"/>
            </a:pPr>
          </a:p>
          <a:p>
            <a:pPr>
              <a:defRPr sz="2000"/>
            </a:pPr>
            <a:r>
              <a:t>SO how does this Biblical GOALS look like?</a:t>
            </a:r>
          </a:p>
          <a:p>
            <a:pPr marL="240029" indent="-240029">
              <a:buSzPct val="100000"/>
              <a:buChar char="•"/>
              <a:defRPr sz="2000"/>
            </a:pPr>
            <a:r>
              <a:rPr b="1" sz="2100" u="sng">
                <a:solidFill>
                  <a:srgbClr val="FEE933"/>
                </a:solidFill>
              </a:rPr>
              <a:t>faith in Jesus fellowship with God to the glory of God? </a:t>
            </a:r>
            <a:endParaRPr b="1" sz="2100" u="sng">
              <a:solidFill>
                <a:srgbClr val="FEE933"/>
              </a:solidFill>
            </a:endParaRPr>
          </a:p>
          <a:p>
            <a:pPr>
              <a:defRPr sz="2000"/>
            </a:pPr>
            <a:endParaRPr b="1" sz="2100" u="sng">
              <a:solidFill>
                <a:srgbClr val="FEE933"/>
              </a:solidFill>
            </a:endParaRPr>
          </a:p>
          <a:p>
            <a:pPr>
              <a:defRPr sz="2000"/>
            </a:pPr>
            <a:r>
              <a:t>Yes absolutely, but the point is, we as Christians </a:t>
            </a:r>
            <a:r>
              <a:rPr b="1" sz="2100" u="sng">
                <a:solidFill>
                  <a:srgbClr val="EEA231"/>
                </a:solidFill>
              </a:rPr>
              <a:t>who claim to know Him</a:t>
            </a:r>
            <a:r>
              <a:t>, we are </a:t>
            </a:r>
            <a:r>
              <a:rPr b="1" sz="2100" u="sng">
                <a:solidFill>
                  <a:srgbClr val="FEE933"/>
                </a:solidFill>
              </a:rPr>
              <a:t>visible representatives</a:t>
            </a:r>
            <a:r>
              <a:t> of the invisible God, and </a:t>
            </a:r>
            <a:r>
              <a:rPr b="1" sz="2100" u="sng">
                <a:solidFill>
                  <a:srgbClr val="FEE933"/>
                </a:solidFill>
              </a:rPr>
              <a:t>nothing else manifests</a:t>
            </a:r>
            <a:r>
              <a:t> that we know Him but </a:t>
            </a:r>
            <a:r>
              <a:rPr b="1" sz="2100" u="sng">
                <a:solidFill>
                  <a:srgbClr val="EEA231"/>
                </a:solidFill>
              </a:rPr>
              <a:t>like love that issues from a pure heart.</a:t>
            </a:r>
            <a:r>
              <a:t> Especially to those </a:t>
            </a:r>
            <a:r>
              <a:rPr b="1" sz="2100" u="sng">
                <a:solidFill>
                  <a:srgbClr val="EEA231"/>
                </a:solidFill>
              </a:rPr>
              <a:t>who we teach and lead. </a:t>
            </a:r>
            <a:endParaRPr b="1" sz="2100" u="sng">
              <a:solidFill>
                <a:srgbClr val="EEA231"/>
              </a:solidFill>
            </a:endParaRPr>
          </a:p>
          <a:p>
            <a:pPr>
              <a:defRPr sz="2000"/>
            </a:pPr>
            <a:endParaRPr b="1" sz="2100" u="sng">
              <a:solidFill>
                <a:srgbClr val="EEA231"/>
              </a:solidFill>
            </a:endParaRPr>
          </a:p>
          <a:p>
            <a:pPr>
              <a:defRPr sz="2000"/>
            </a:pPr>
            <a:r>
              <a:rPr b="1" sz="2100" u="sng">
                <a:solidFill>
                  <a:srgbClr val="EEA231"/>
                </a:solidFill>
              </a:rPr>
              <a:t>This passage may sound very NEGATIVE, </a:t>
            </a:r>
            <a:r>
              <a:t>but this charge is not strictly negative. This passage may sound like, </a:t>
            </a:r>
            <a:r>
              <a:rPr b="1" sz="2100" u="sng">
                <a:solidFill>
                  <a:srgbClr val="FEE933"/>
                </a:solidFill>
              </a:rPr>
              <a:t>DO NOT teach false doctrine,</a:t>
            </a:r>
            <a:r>
              <a:t> and DO NOT waste your time on myths, but rather the negative </a:t>
            </a:r>
            <a:r>
              <a:rPr b="1" sz="2100" u="sng">
                <a:solidFill>
                  <a:srgbClr val="FEE933"/>
                </a:solidFill>
              </a:rPr>
              <a:t>also implies the positive</a:t>
            </a:r>
            <a:r>
              <a:t>, go then </a:t>
            </a:r>
            <a:r>
              <a:rPr b="1" sz="2100" u="sng">
                <a:solidFill>
                  <a:srgbClr val="FEE933"/>
                </a:solidFill>
              </a:rPr>
              <a:t>and do teach sound doctrine</a:t>
            </a:r>
            <a:r>
              <a:t>, Do </a:t>
            </a:r>
            <a:r>
              <a:rPr b="1" sz="2100" u="sng">
                <a:solidFill>
                  <a:srgbClr val="FEE933"/>
                </a:solidFill>
              </a:rPr>
              <a:t>exercise a living faith </a:t>
            </a:r>
            <a:r>
              <a:t>which operates through love.</a:t>
            </a:r>
          </a:p>
          <a:p>
            <a:pPr>
              <a:defRPr sz="20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defRPr sz="2000"/>
            </a:pPr>
            <a:r>
              <a:t>Therefore,  the goal is 2-Fold:</a:t>
            </a:r>
          </a:p>
          <a:p>
            <a:pPr marL="267368" indent="-267368">
              <a:buSzPct val="100000"/>
              <a:buAutoNum type="arabicPeriod" startAt="1"/>
              <a:defRPr sz="2000"/>
            </a:pPr>
            <a:r>
              <a:t>The first one, the </a:t>
            </a:r>
            <a:r>
              <a:rPr b="1" sz="2100" u="sng">
                <a:solidFill>
                  <a:srgbClr val="FEE933"/>
                </a:solidFill>
              </a:rPr>
              <a:t>promoting of the message of Christ / the gospel. We should steward this.</a:t>
            </a:r>
            <a:endParaRPr b="1" sz="2100" u="sng">
              <a:solidFill>
                <a:srgbClr val="FEE933"/>
              </a:solidFill>
            </a:endParaRPr>
          </a:p>
          <a:p>
            <a:pPr marL="267368" indent="-267368">
              <a:buSzPct val="100000"/>
              <a:buAutoNum type="arabicPeriod" startAt="1"/>
              <a:defRPr sz="2000"/>
            </a:pPr>
            <a:r>
              <a:t>and secondly, </a:t>
            </a:r>
            <a:r>
              <a:rPr b="1" sz="2100" u="sng">
                <a:solidFill>
                  <a:srgbClr val="FEE933"/>
                </a:solidFill>
              </a:rPr>
              <a:t>true Christian (agape) love</a:t>
            </a:r>
            <a:r>
              <a:t>. Which seems to be the result of </a:t>
            </a:r>
            <a:r>
              <a:rPr b="1" sz="2100" u="sng">
                <a:solidFill>
                  <a:srgbClr val="EEA231"/>
                </a:solidFill>
              </a:rPr>
              <a:t>accurate biblical teaching</a:t>
            </a:r>
            <a:r>
              <a:t>. Sound doctrine. </a:t>
            </a:r>
          </a:p>
          <a:p>
            <a:pPr>
              <a:defRPr sz="2000">
                <a:solidFill>
                  <a:schemeClr val="accent5">
                    <a:lumOff val="11617"/>
                  </a:schemeClr>
                </a:solidFill>
              </a:defRPr>
            </a:pPr>
            <a:r>
              <a:rPr b="1" sz="2100" u="sng"/>
              <a:t>This true love (v5, Loves God, Loves people and reaches the world!</a:t>
            </a:r>
            <a:endParaRPr b="1" sz="2100" u="sng"/>
          </a:p>
          <a:p>
            <a:pPr>
              <a:defRPr sz="2000"/>
            </a:pPr>
          </a:p>
          <a:p>
            <a:pPr>
              <a:defRPr sz="2000"/>
            </a:pPr>
            <a:r>
              <a:t>But, the question then, can you can be </a:t>
            </a:r>
            <a:r>
              <a:rPr b="1" sz="2100" u="sng">
                <a:solidFill>
                  <a:srgbClr val="FEE933"/>
                </a:solidFill>
              </a:rPr>
              <a:t>doctrinally sound but dead inside? </a:t>
            </a:r>
            <a:endParaRPr b="1" sz="2100" u="sng">
              <a:solidFill>
                <a:srgbClr val="FEE933"/>
              </a:solidFill>
            </a:endParaRPr>
          </a:p>
          <a:p>
            <a:pPr>
              <a:defRPr sz="2000"/>
            </a:pPr>
            <a:r>
              <a:t>Well, not if you have really, truly taken </a:t>
            </a:r>
            <a:r>
              <a:rPr b="1" sz="2100" u="sng">
                <a:solidFill>
                  <a:srgbClr val="EEA231"/>
                </a:solidFill>
              </a:rPr>
              <a:t>that sound doctrine to heart.</a:t>
            </a:r>
            <a:r>
              <a:t> When you truly believe the gospel, you understand that it is </a:t>
            </a:r>
            <a:r>
              <a:rPr b="1" sz="2100" u="sng">
                <a:solidFill>
                  <a:srgbClr val="FEE933"/>
                </a:solidFill>
              </a:rPr>
              <a:t>no longer I who live</a:t>
            </a:r>
            <a:r>
              <a:t>, but </a:t>
            </a:r>
            <a:r>
              <a:rPr b="1" sz="2100" u="sng">
                <a:solidFill>
                  <a:srgbClr val="FEE933"/>
                </a:solidFill>
              </a:rPr>
              <a:t>I have died to myself</a:t>
            </a:r>
            <a:r>
              <a:t> and now I live for Jesus, who died for me. Then the goals that we have will ALWAYS be Biblical goals. </a:t>
            </a:r>
          </a:p>
          <a:p>
            <a:pPr>
              <a:defRPr sz="2000"/>
            </a:pPr>
            <a:r>
              <a:rPr b="1" sz="2100" u="sng">
                <a:solidFill>
                  <a:srgbClr val="FEE933"/>
                </a:solidFill>
              </a:rPr>
              <a:t>Goal: </a:t>
            </a:r>
          </a:p>
          <a:p>
            <a:pPr marL="267368" indent="-267368">
              <a:buSzPct val="100000"/>
              <a:buAutoNum type="arabicPeriod" startAt="1"/>
              <a:defRPr sz="2000"/>
            </a:pPr>
            <a:r>
              <a:t>Love that issues from a </a:t>
            </a:r>
            <a:r>
              <a:rPr b="1" sz="2400" u="sng">
                <a:solidFill>
                  <a:schemeClr val="accent4">
                    <a:lumOff val="24313"/>
                  </a:schemeClr>
                </a:solidFill>
              </a:rPr>
              <a:t>pure heart, A Good conscience, A sincere faith</a:t>
            </a:r>
            <a: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defRPr sz="2000"/>
            </a:pPr>
            <a:r>
              <a:t>Note there are 3 things. </a:t>
            </a:r>
          </a:p>
          <a:p>
            <a:pPr>
              <a:defRPr sz="2000"/>
            </a:pPr>
            <a:r>
              <a:t>The text is showing us </a:t>
            </a:r>
            <a:r>
              <a:rPr b="1" sz="2100" u="sng">
                <a:solidFill>
                  <a:srgbClr val="EEA231"/>
                </a:solidFill>
              </a:rPr>
              <a:t>what GENUINE love looks like.</a:t>
            </a:r>
            <a:r>
              <a:t> </a:t>
            </a:r>
          </a:p>
          <a:p>
            <a:pPr>
              <a:defRPr sz="2000"/>
            </a:pPr>
          </a:p>
          <a:p>
            <a:pPr>
              <a:defRPr sz="2000"/>
            </a:pPr>
            <a:r>
              <a:t>A </a:t>
            </a:r>
            <a:r>
              <a:rPr b="1" sz="2100" u="sng">
                <a:solidFill>
                  <a:schemeClr val="accent4">
                    <a:lumOff val="24313"/>
                  </a:schemeClr>
                </a:solidFill>
              </a:rPr>
              <a:t>pure heart, a good conscience and a sincere faith</a:t>
            </a:r>
            <a:r>
              <a:t> </a:t>
            </a:r>
            <a:r>
              <a:rPr b="1" sz="2100" u="sng">
                <a:solidFill>
                  <a:srgbClr val="FEE933"/>
                </a:solidFill>
              </a:rPr>
              <a:t>is the RESULT / product of genuine love. </a:t>
            </a:r>
          </a:p>
          <a:p>
            <a:pPr>
              <a:defRPr sz="2000"/>
            </a:pPr>
            <a:r>
              <a:t>And as this context of this verse also make clear, the </a:t>
            </a:r>
            <a:r>
              <a:rPr b="1" sz="2100" u="sng">
                <a:solidFill>
                  <a:srgbClr val="EEA231"/>
                </a:solidFill>
              </a:rPr>
              <a:t>way to deal with these 3 areas</a:t>
            </a:r>
            <a:r>
              <a:t> is the message of the Bible. </a:t>
            </a:r>
            <a:r>
              <a:rPr b="1" sz="2100" u="sng">
                <a:solidFill>
                  <a:srgbClr val="FEE933"/>
                </a:solidFill>
              </a:rPr>
              <a:t>Only the word, which is alive and powerful, ministered through the Spirit</a:t>
            </a:r>
            <a:r>
              <a:t> to us, </a:t>
            </a:r>
          </a:p>
          <a:p>
            <a:pPr>
              <a:defRPr sz="2000"/>
            </a:pPr>
            <a:r>
              <a:rPr b="1" sz="2100" u="sng">
                <a:solidFill>
                  <a:srgbClr val="EEA231"/>
                </a:solidFill>
              </a:rPr>
              <a:t>can deal with the heart to change these 3 things</a:t>
            </a:r>
            <a:r>
              <a:t>. The word of God changes us. </a:t>
            </a:r>
          </a:p>
          <a:p>
            <a:pPr>
              <a:defRPr sz="2000"/>
            </a:pPr>
          </a:p>
          <a:p>
            <a:pPr>
              <a:defRPr sz="2000"/>
            </a:pPr>
            <a:r>
              <a:t>Think of when a </a:t>
            </a:r>
            <a:r>
              <a:rPr b="1" sz="2100" u="sng">
                <a:solidFill>
                  <a:srgbClr val="FEE933"/>
                </a:solidFill>
              </a:rPr>
              <a:t>sinner is drawn to Christ,</a:t>
            </a:r>
            <a:r>
              <a:t> the heart is first </a:t>
            </a:r>
            <a:r>
              <a:rPr b="1" sz="2100" u="sng">
                <a:solidFill>
                  <a:srgbClr val="EEA231"/>
                </a:solidFill>
              </a:rPr>
              <a:t>re-generated</a:t>
            </a:r>
            <a:r>
              <a:t>. Then the result is that the man’s </a:t>
            </a:r>
            <a:r>
              <a:rPr b="1" sz="2100" u="sng">
                <a:solidFill>
                  <a:srgbClr val="EEA231"/>
                </a:solidFill>
              </a:rPr>
              <a:t>conscience starts to bother</a:t>
            </a:r>
            <a:r>
              <a:t> and plague him in such a manner that he </a:t>
            </a:r>
            <a:r>
              <a:rPr b="1" sz="2100" u="sng">
                <a:solidFill>
                  <a:srgbClr val="EEA231"/>
                </a:solidFill>
              </a:rPr>
              <a:t>starts to feel convicted</a:t>
            </a:r>
            <a:r>
              <a:t> where he is happy to </a:t>
            </a:r>
            <a:r>
              <a:rPr b="1" sz="2100" u="sng">
                <a:solidFill>
                  <a:srgbClr val="EEA231"/>
                </a:solidFill>
              </a:rPr>
              <a:t>change his life, and live a life of living faith</a:t>
            </a:r>
            <a:r>
              <a:t>. </a:t>
            </a:r>
          </a:p>
          <a:p>
            <a:pPr>
              <a:defRPr sz="2000"/>
            </a:pPr>
            <a:r>
              <a:t>All of this by means of the </a:t>
            </a:r>
            <a:r>
              <a:rPr b="1" sz="2100" u="sng">
                <a:solidFill>
                  <a:srgbClr val="FEE933"/>
                </a:solidFill>
              </a:rPr>
              <a:t>Spirit through the Word of God</a:t>
            </a:r>
            <a:r>
              <a:t>. We must </a:t>
            </a:r>
            <a:r>
              <a:rPr b="1" sz="2100" u="sng">
                <a:solidFill>
                  <a:srgbClr val="FEE933"/>
                </a:solidFill>
              </a:rPr>
              <a:t>first hear sound doctrine </a:t>
            </a:r>
            <a:r>
              <a:t>- The gospel. </a:t>
            </a:r>
          </a:p>
          <a:p>
            <a:pPr>
              <a:defRPr sz="2000"/>
            </a:pPr>
          </a:p>
          <a:p>
            <a:pPr>
              <a:defRPr sz="2000"/>
            </a:pPr>
            <a:r>
              <a:t>Hence this sequence </a:t>
            </a:r>
            <a:r>
              <a:rPr b="1" sz="2100" u="sng">
                <a:solidFill>
                  <a:srgbClr val="EEA231"/>
                </a:solidFill>
              </a:rPr>
              <a:t>heart, conscience and faith is natural</a:t>
            </a:r>
            <a:r>
              <a:t>. This </a:t>
            </a:r>
            <a:r>
              <a:rPr b="1" sz="2100" u="sng">
                <a:solidFill>
                  <a:srgbClr val="FEE933"/>
                </a:solidFill>
              </a:rPr>
              <a:t>gives space to true love.</a:t>
            </a:r>
          </a:p>
          <a:p>
            <a:pPr>
              <a:defRPr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sz="2000"/>
            </a:pPr>
            <a:r>
              <a:t>Verse 5 - READ</a:t>
            </a:r>
          </a:p>
          <a:p>
            <a:pPr>
              <a:defRPr sz="2000"/>
            </a:pPr>
            <a:r>
              <a:t>Not going to go into</a:t>
            </a:r>
            <a:r>
              <a:rPr b="1" sz="2100" u="sng">
                <a:solidFill>
                  <a:srgbClr val="FEE933"/>
                </a:solidFill>
              </a:rPr>
              <a:t> too much detail. </a:t>
            </a:r>
            <a:endParaRPr b="1" sz="2100" u="sng">
              <a:solidFill>
                <a:srgbClr val="FEE933"/>
              </a:solidFill>
            </a:endParaRPr>
          </a:p>
          <a:p>
            <a:pPr>
              <a:defRPr sz="2000"/>
            </a:pPr>
            <a:endParaRPr b="1" sz="2100" u="sng">
              <a:solidFill>
                <a:srgbClr val="FEE933"/>
              </a:solidFill>
            </a:endParaRPr>
          </a:p>
          <a:p>
            <a:pPr marL="280736" indent="-280736">
              <a:buSzPct val="100000"/>
              <a:buAutoNum type="arabicPeriod" startAt="1"/>
              <a:defRPr sz="2000"/>
            </a:pPr>
            <a:r>
              <a:rPr b="1" sz="2100" u="sng">
                <a:solidFill>
                  <a:srgbClr val="EEA231"/>
                </a:solidFill>
              </a:rPr>
              <a:t>Pure heart</a:t>
            </a:r>
            <a:r>
              <a:t> - Not the physical organ, but the emotions, will and mind. A pure heart is one that operates with the </a:t>
            </a:r>
            <a:r>
              <a:rPr b="1" sz="2100" u="sng">
                <a:solidFill>
                  <a:srgbClr val="FEE933"/>
                </a:solidFill>
              </a:rPr>
              <a:t>Word of God as it’s filter.</a:t>
            </a:r>
            <a:r>
              <a:t> If we think of a pure heart </a:t>
            </a:r>
            <a:r>
              <a:rPr b="1" sz="2100" u="sng">
                <a:solidFill>
                  <a:srgbClr val="EEA231"/>
                </a:solidFill>
              </a:rPr>
              <a:t>makes me think of pure water</a:t>
            </a:r>
            <a:r>
              <a:t>. Clean. Makes me think </a:t>
            </a:r>
            <a:r>
              <a:rPr b="1" sz="2100" u="sng">
                <a:solidFill>
                  <a:srgbClr val="FEE933"/>
                </a:solidFill>
              </a:rPr>
              <a:t>of motives that aligns with one’s actions.</a:t>
            </a:r>
            <a:r>
              <a:t> It is pure, </a:t>
            </a:r>
            <a:r>
              <a:rPr b="1" sz="2100" u="sng">
                <a:solidFill>
                  <a:srgbClr val="EEA231"/>
                </a:solidFill>
              </a:rPr>
              <a:t>when it experiences the cleansing of the Holy Spirit. </a:t>
            </a:r>
            <a:endParaRPr b="1" sz="2100" u="sng">
              <a:solidFill>
                <a:srgbClr val="EEA231"/>
              </a:solidFill>
            </a:endParaRPr>
          </a:p>
          <a:p>
            <a:pPr>
              <a:defRPr sz="2000"/>
            </a:pPr>
          </a:p>
          <a:p>
            <a:pPr marL="280736" indent="-280736">
              <a:buSzPct val="100000"/>
              <a:buAutoNum type="arabicPeriod" startAt="2"/>
              <a:defRPr sz="2000"/>
            </a:pPr>
            <a:r>
              <a:rPr b="1" sz="2100" u="sng">
                <a:solidFill>
                  <a:srgbClr val="EEA231"/>
                </a:solidFill>
              </a:rPr>
              <a:t>A Good conscience</a:t>
            </a:r>
            <a:r>
              <a:t> - Good can be </a:t>
            </a:r>
            <a:r>
              <a:rPr b="1" sz="2100" u="sng">
                <a:solidFill>
                  <a:srgbClr val="FEE933"/>
                </a:solidFill>
              </a:rPr>
              <a:t>quite broad</a:t>
            </a:r>
            <a:r>
              <a:t>. But once again </a:t>
            </a:r>
            <a:r>
              <a:rPr b="1" sz="2100" u="sng">
                <a:solidFill>
                  <a:srgbClr val="FEE933"/>
                </a:solidFill>
              </a:rPr>
              <a:t>measured against the word of God</a:t>
            </a:r>
            <a:r>
              <a:t>. A conscience that has a biblical set of standards and norms. </a:t>
            </a:r>
            <a:r>
              <a:rPr b="1" sz="2100" u="sng">
                <a:solidFill>
                  <a:srgbClr val="EEA231"/>
                </a:solidFill>
              </a:rPr>
              <a:t>Clear of guilt and sensitive to sin.</a:t>
            </a:r>
          </a:p>
          <a:p>
            <a:pPr>
              <a:defRPr sz="2000"/>
            </a:pPr>
            <a:r>
              <a:t>How does </a:t>
            </a:r>
            <a:r>
              <a:rPr b="1" sz="2100" u="sng">
                <a:solidFill>
                  <a:srgbClr val="FEE933"/>
                </a:solidFill>
              </a:rPr>
              <a:t>clear of guilt look like?</a:t>
            </a:r>
            <a:r>
              <a:t> Its a heart that is </a:t>
            </a:r>
            <a:r>
              <a:rPr b="1" sz="2300" u="sng">
                <a:solidFill>
                  <a:srgbClr val="FEE933"/>
                </a:solidFill>
              </a:rPr>
              <a:t>quick to REPENT.</a:t>
            </a:r>
            <a:r>
              <a:rPr b="1" sz="2100" u="sng">
                <a:solidFill>
                  <a:srgbClr val="FEE933"/>
                </a:solidFill>
              </a:rPr>
              <a:t> I bring it to the light. </a:t>
            </a:r>
            <a:endParaRPr b="1" sz="2100" u="sng">
              <a:solidFill>
                <a:srgbClr val="FEE933"/>
              </a:solidFill>
            </a:endParaRPr>
          </a:p>
          <a:p>
            <a:pPr>
              <a:defRPr sz="2000"/>
            </a:pPr>
          </a:p>
          <a:p>
            <a:pPr marL="280736" indent="-280736">
              <a:buSzPct val="100000"/>
              <a:buAutoNum type="arabicPeriod" startAt="3"/>
              <a:defRPr sz="2000"/>
            </a:pPr>
            <a:r>
              <a:rPr b="1" sz="2100" u="sng">
                <a:solidFill>
                  <a:srgbClr val="EEA231"/>
                </a:solidFill>
              </a:rPr>
              <a:t>A sincere faith</a:t>
            </a:r>
            <a:r>
              <a:t> - Sincere means basically </a:t>
            </a:r>
            <a:r>
              <a:rPr b="1" sz="2100" u="sng">
                <a:solidFill>
                  <a:srgbClr val="FEE933"/>
                </a:solidFill>
              </a:rPr>
              <a:t>“without hypocrisy”. </a:t>
            </a:r>
          </a:p>
          <a:p>
            <a:pPr>
              <a:defRPr sz="2000"/>
            </a:pPr>
            <a:r>
              <a:t>To be a hypocrite -  was used of actors on a stage who held up false faces or masks over their face to show their moods to the audience seated high above in the seats of the Greek amphitheaters.</a:t>
            </a:r>
          </a:p>
          <a:p>
            <a:pPr>
              <a:defRPr sz="2000"/>
            </a:pPr>
            <a:r>
              <a:t>A </a:t>
            </a:r>
            <a:r>
              <a:rPr b="1" sz="2100" u="sng">
                <a:solidFill>
                  <a:srgbClr val="FEE933"/>
                </a:solidFill>
              </a:rPr>
              <a:t>sincere faith is foundational to all </a:t>
            </a:r>
            <a:r>
              <a:t>and refers to only to a </a:t>
            </a:r>
            <a:r>
              <a:rPr b="1" sz="2100" u="sng">
                <a:solidFill>
                  <a:srgbClr val="FEE933"/>
                </a:solidFill>
              </a:rPr>
              <a:t>real faith</a:t>
            </a:r>
            <a:r>
              <a:t>, but to one that is </a:t>
            </a:r>
          </a:p>
          <a:p>
            <a:pPr>
              <a:defRPr sz="2000"/>
            </a:pPr>
            <a:r>
              <a:t>“</a:t>
            </a:r>
            <a:r>
              <a:rPr b="1" sz="2100" u="sng">
                <a:solidFill>
                  <a:srgbClr val="EEA231"/>
                </a:solidFill>
              </a:rPr>
              <a:t>actively believes the promises and principles of Scripture and therefore acts on them</a:t>
            </a:r>
            <a:r>
              <a:t>”.</a:t>
            </a:r>
          </a:p>
          <a:p>
            <a:pPr>
              <a:defRPr sz="2000"/>
            </a:pPr>
            <a:r>
              <a:t>This faith motivates us to love, serving </a:t>
            </a:r>
            <a:r>
              <a:rPr b="1" sz="2100" u="sng">
                <a:solidFill>
                  <a:srgbClr val="FEE933"/>
                </a:solidFill>
              </a:rPr>
              <a:t>without regard to self or selfish ambition. </a:t>
            </a:r>
          </a:p>
          <a:p>
            <a:pPr>
              <a:defRPr sz="2000"/>
            </a:pPr>
          </a:p>
          <a:p>
            <a:pPr>
              <a:defRPr sz="2000"/>
            </a:pPr>
          </a:p>
          <a:p>
            <a:pPr>
              <a:defRPr sz="2000"/>
            </a:pPr>
          </a:p>
          <a:p>
            <a:pPr>
              <a:defRPr sz="20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defRPr sz="2000"/>
            </a:pPr>
            <a:r>
              <a:t>Verse 5 </a:t>
            </a:r>
          </a:p>
          <a:p>
            <a:pPr>
              <a:defRPr sz="2000"/>
            </a:pPr>
            <a:r>
              <a:t>We will </a:t>
            </a:r>
            <a:r>
              <a:rPr b="1" sz="2100" u="sng">
                <a:solidFill>
                  <a:srgbClr val="FEE933"/>
                </a:solidFill>
              </a:rPr>
              <a:t>NEVER get to place where we love perfectly,</a:t>
            </a:r>
            <a:r>
              <a:t> there will </a:t>
            </a:r>
            <a:r>
              <a:rPr b="1" sz="2100" u="sng">
                <a:solidFill>
                  <a:srgbClr val="EEA231"/>
                </a:solidFill>
              </a:rPr>
              <a:t>always be place for growth. </a:t>
            </a:r>
            <a:endParaRPr b="1" sz="2100" u="sng">
              <a:solidFill>
                <a:srgbClr val="EEA231"/>
              </a:solidFill>
            </a:endParaRPr>
          </a:p>
          <a:p>
            <a:pPr>
              <a:defRPr sz="2000"/>
            </a:pPr>
            <a:endParaRPr b="1" sz="2100" u="sng">
              <a:solidFill>
                <a:srgbClr val="EEA231"/>
              </a:solidFill>
            </a:endParaRPr>
          </a:p>
          <a:p>
            <a:pPr>
              <a:defRPr sz="2000"/>
            </a:pPr>
            <a:r>
              <a:t>And therefore, what Paul is asking, where are your </a:t>
            </a:r>
            <a:r>
              <a:rPr b="1" sz="2100" u="sng">
                <a:solidFill>
                  <a:srgbClr val="FEE933"/>
                </a:solidFill>
              </a:rPr>
              <a:t>goals not truly biblical goals,</a:t>
            </a:r>
            <a:r>
              <a:t> where is it not focusing on </a:t>
            </a:r>
            <a:r>
              <a:rPr b="1" sz="2100" u="sng">
                <a:solidFill>
                  <a:srgbClr val="EEA231"/>
                </a:solidFill>
              </a:rPr>
              <a:t>loving others better</a:t>
            </a:r>
            <a:r>
              <a:t>, </a:t>
            </a:r>
            <a:r>
              <a:rPr b="1" sz="2100" u="sng">
                <a:solidFill>
                  <a:srgbClr val="FEE933"/>
                </a:solidFill>
              </a:rPr>
              <a:t>loving God more </a:t>
            </a:r>
            <a:r>
              <a:t>and being aware of </a:t>
            </a:r>
            <a:r>
              <a:rPr b="1" sz="2100" u="sng">
                <a:solidFill>
                  <a:srgbClr val="FEE933"/>
                </a:solidFill>
              </a:rPr>
              <a:t>sharing the gospel regularly, because</a:t>
            </a:r>
            <a:r>
              <a:t> this 3rd concern Paul is raising to Timothy, </a:t>
            </a:r>
            <a:r>
              <a:rPr b="1" sz="2100" u="sng">
                <a:solidFill>
                  <a:srgbClr val="FEE933"/>
                </a:solidFill>
              </a:rPr>
              <a:t>is relevant to us today. </a:t>
            </a:r>
            <a:endParaRPr b="1" sz="2100" u="sng">
              <a:solidFill>
                <a:srgbClr val="FEE933"/>
              </a:solidFill>
            </a:endParaRPr>
          </a:p>
          <a:p>
            <a:pPr>
              <a:defRPr sz="2000"/>
            </a:pPr>
          </a:p>
          <a:p>
            <a:pPr>
              <a:defRPr sz="2000"/>
            </a:pPr>
            <a:r>
              <a:t>To really love with a pure heart, a good conscience and a sincere faith, is not easy. But only comes through the working of the Spirit. </a:t>
            </a:r>
          </a:p>
          <a:p>
            <a:pPr>
              <a:defRPr sz="2000"/>
            </a:pPr>
            <a:r>
              <a:t>But if you </a:t>
            </a:r>
            <a:r>
              <a:rPr b="1" sz="2100" u="sng">
                <a:solidFill>
                  <a:srgbClr val="FEE933"/>
                </a:solidFill>
              </a:rPr>
              <a:t>remain in that place where you are now, you won’t grow</a:t>
            </a:r>
            <a:r>
              <a:t>. </a:t>
            </a:r>
          </a:p>
          <a:p>
            <a:pPr>
              <a:defRPr sz="2000"/>
            </a:pPr>
            <a:r>
              <a:t>And therefore, once again James says that </a:t>
            </a:r>
            <a:r>
              <a:rPr>
                <a:solidFill>
                  <a:schemeClr val="accent3">
                    <a:lumOff val="11470"/>
                  </a:schemeClr>
                </a:solidFill>
              </a:rPr>
              <a:t>“Jam 5:6 Therefore, confess your sins to one another and pray for one another, that you may be healed. The prayer of a righteous person has great power as it is working.”</a:t>
            </a:r>
            <a:endParaRPr>
              <a:solidFill>
                <a:schemeClr val="accent3">
                  <a:lumOff val="11470"/>
                </a:schemeClr>
              </a:solidFill>
            </a:endParaRPr>
          </a:p>
          <a:p>
            <a:pPr>
              <a:defRPr sz="2000"/>
            </a:pPr>
            <a:endParaRPr>
              <a:solidFill>
                <a:schemeClr val="accent3">
                  <a:lumOff val="11470"/>
                </a:schemeClr>
              </a:solidFill>
            </a:endParaRPr>
          </a:p>
          <a:p>
            <a:pPr>
              <a:defRPr sz="2000"/>
            </a:pPr>
            <a:r>
              <a:rPr b="1" sz="2100" u="sng">
                <a:solidFill>
                  <a:srgbClr val="FEE933"/>
                </a:solidFill>
              </a:rPr>
              <a:t>Pray with someone</a:t>
            </a:r>
            <a:r>
              <a:t>, </a:t>
            </a:r>
            <a:r>
              <a:rPr b="1" sz="2100" u="sng">
                <a:solidFill>
                  <a:srgbClr val="EEA231"/>
                </a:solidFill>
              </a:rPr>
              <a:t>ask someone to keep you accountable! </a:t>
            </a:r>
            <a:endParaRPr b="1" sz="2100" u="sng">
              <a:solidFill>
                <a:srgbClr val="EEA231"/>
              </a:solidFill>
            </a:endParaRPr>
          </a:p>
          <a:p>
            <a:pPr>
              <a:defRPr sz="2000"/>
            </a:pPr>
            <a:r>
              <a:t>If you </a:t>
            </a:r>
            <a:r>
              <a:rPr b="1" sz="2100" u="sng">
                <a:solidFill>
                  <a:schemeClr val="accent4">
                    <a:lumOff val="24313"/>
                  </a:schemeClr>
                </a:solidFill>
              </a:rPr>
              <a:t>have done so</a:t>
            </a:r>
            <a:r>
              <a:t> from </a:t>
            </a:r>
            <a:r>
              <a:rPr b="1" sz="2100" u="sng">
                <a:solidFill>
                  <a:schemeClr val="accent4">
                    <a:lumOff val="24313"/>
                  </a:schemeClr>
                </a:solidFill>
              </a:rPr>
              <a:t>last week’s sermon, well done! </a:t>
            </a:r>
          </a:p>
          <a:p>
            <a:pPr marL="267368" indent="-267368">
              <a:buSzPct val="100000"/>
              <a:buAutoNum type="arabicPeriod" startAt="1"/>
              <a:defRPr sz="2000"/>
            </a:pPr>
          </a:p>
          <a:p>
            <a:pPr>
              <a:defRPr sz="2000"/>
            </a:pPr>
          </a:p>
          <a:p>
            <a:pPr>
              <a:defRPr sz="2000"/>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defRPr sz="2000"/>
            </a:pPr>
            <a:r>
              <a:rPr b="1" sz="2100" u="sng">
                <a:solidFill>
                  <a:srgbClr val="EEA231"/>
                </a:solidFill>
              </a:rPr>
              <a:t>Verse 6 - READ</a:t>
            </a:r>
          </a:p>
          <a:p>
            <a:pPr>
              <a:defRPr b="1" sz="2000" u="sng"/>
            </a:pPr>
            <a:r>
              <a:rPr sz="2100">
                <a:solidFill>
                  <a:srgbClr val="FEE933"/>
                </a:solidFill>
              </a:rPr>
              <a:t>4th concern - Failing to aim carefully.</a:t>
            </a:r>
            <a:endParaRPr sz="2100">
              <a:solidFill>
                <a:srgbClr val="FEE933"/>
              </a:solidFill>
            </a:endParaRPr>
          </a:p>
          <a:p>
            <a:pPr>
              <a:defRPr b="1" sz="2000" u="sng"/>
            </a:pPr>
            <a:r>
              <a:t>When at the </a:t>
            </a:r>
            <a:r>
              <a:rPr sz="2100">
                <a:solidFill>
                  <a:srgbClr val="FEE933"/>
                </a:solidFill>
              </a:rPr>
              <a:t>shooting range</a:t>
            </a:r>
            <a:r>
              <a:t> and know where to shoot doesn’t mean you are</a:t>
            </a:r>
            <a:r>
              <a:rPr sz="2100">
                <a:solidFill>
                  <a:srgbClr val="FF2600"/>
                </a:solidFill>
              </a:rPr>
              <a:t> going to hit target</a:t>
            </a:r>
            <a:r>
              <a:t>. </a:t>
            </a:r>
          </a:p>
          <a:p>
            <a:pPr>
              <a:defRPr sz="2000"/>
            </a:pPr>
            <a:r>
              <a:t>So now </a:t>
            </a:r>
            <a:r>
              <a:rPr b="1" sz="2100" u="sng">
                <a:solidFill>
                  <a:srgbClr val="EEA231"/>
                </a:solidFill>
              </a:rPr>
              <a:t>we sorted our goals</a:t>
            </a:r>
            <a:r>
              <a:t>, its biblical goals, but now we forget </a:t>
            </a:r>
            <a:r>
              <a:rPr b="1" sz="2100" u="sng">
                <a:solidFill>
                  <a:srgbClr val="EEA231"/>
                </a:solidFill>
              </a:rPr>
              <a:t>to actually work towards those goals</a:t>
            </a:r>
            <a:r>
              <a:t>.</a:t>
            </a:r>
          </a:p>
          <a:p>
            <a:pPr>
              <a:defRPr sz="2000"/>
            </a:pPr>
            <a:r>
              <a:t>We must have Biblical goals that </a:t>
            </a:r>
            <a:r>
              <a:rPr b="1" sz="2100" u="sng">
                <a:solidFill>
                  <a:srgbClr val="FEE933"/>
                </a:solidFill>
              </a:rPr>
              <a:t>we prioritise.</a:t>
            </a:r>
            <a:r>
              <a:t> </a:t>
            </a:r>
          </a:p>
          <a:p>
            <a:pPr>
              <a:defRPr sz="2000"/>
            </a:pPr>
            <a:r>
              <a:t>When we are </a:t>
            </a:r>
            <a:r>
              <a:rPr b="1" sz="2100" u="sng">
                <a:solidFill>
                  <a:srgbClr val="FEE933"/>
                </a:solidFill>
              </a:rPr>
              <a:t>swerving from genuine love</a:t>
            </a:r>
            <a:r>
              <a:t> (v5) we will </a:t>
            </a:r>
            <a:r>
              <a:rPr b="1" sz="2100" u="sng">
                <a:solidFill>
                  <a:srgbClr val="EEA231"/>
                </a:solidFill>
              </a:rPr>
              <a:t>lose sight of what is important.</a:t>
            </a:r>
            <a:r>
              <a:t> </a:t>
            </a:r>
          </a:p>
          <a:p>
            <a:pPr>
              <a:defRPr sz="2000"/>
            </a:pPr>
            <a:r>
              <a:t>We will wander away. Wander away meaning actually walking, </a:t>
            </a:r>
            <a:r>
              <a:rPr b="1" sz="2100" u="sng">
                <a:solidFill>
                  <a:srgbClr val="FEE933"/>
                </a:solidFill>
              </a:rPr>
              <a:t>my actions does not show what I thought I would do. </a:t>
            </a:r>
            <a:endParaRPr b="1" sz="2100" u="sng">
              <a:solidFill>
                <a:srgbClr val="FEE933"/>
              </a:solidFill>
            </a:endParaRPr>
          </a:p>
          <a:p>
            <a:pPr>
              <a:defRPr sz="2000"/>
            </a:pPr>
          </a:p>
          <a:p>
            <a:pPr>
              <a:defRPr b="1" sz="2000" u="sng">
                <a:solidFill>
                  <a:schemeClr val="accent3">
                    <a:lumOff val="11470"/>
                  </a:schemeClr>
                </a:solidFill>
              </a:defRPr>
            </a:pPr>
            <a:r>
              <a:t>Eph 5:15-17 says “watch carefully how we are walking because of the days are evil. </a:t>
            </a:r>
          </a:p>
          <a:p>
            <a:pPr>
              <a:defRPr sz="2000"/>
            </a:pPr>
            <a:r>
              <a:t>The focus here in Eph is how you are walking, you undoubtably walk. But prioritisation should go into action. </a:t>
            </a:r>
          </a:p>
          <a:p>
            <a:pPr>
              <a:defRPr sz="2000"/>
            </a:pPr>
            <a:r>
              <a:t>Peter also warned us in </a:t>
            </a:r>
            <a:r>
              <a:rPr b="1">
                <a:solidFill>
                  <a:schemeClr val="accent3"/>
                </a:solidFill>
              </a:rPr>
              <a:t>1 Pet 1:13  against this saying </a:t>
            </a:r>
            <a:endParaRPr b="1">
              <a:solidFill>
                <a:schemeClr val="accent3"/>
              </a:solidFill>
            </a:endParaRPr>
          </a:p>
          <a:p>
            <a:pPr>
              <a:defRPr b="1" sz="2000">
                <a:solidFill>
                  <a:schemeClr val="accent3"/>
                </a:solidFill>
              </a:defRPr>
            </a:pPr>
            <a:r>
              <a:t>“Therefore, get your minds ready for action, by being fully sober, and set your hope completely on the grace that will be brought to you when Jesus Christ is revealed.</a:t>
            </a:r>
          </a:p>
          <a:p>
            <a:pPr>
              <a:defRPr b="1" sz="2000">
                <a:solidFill>
                  <a:schemeClr val="accent3"/>
                </a:solidFill>
              </a:defRPr>
            </a:pPr>
          </a:p>
          <a:p>
            <a:pPr>
              <a:defRPr b="1" sz="2000"/>
            </a:pPr>
            <a:r>
              <a:t>Saying </a:t>
            </a:r>
            <a:r>
              <a:rPr>
                <a:solidFill>
                  <a:srgbClr val="FF2600"/>
                </a:solidFill>
              </a:rPr>
              <a:t>watch out! </a:t>
            </a:r>
            <a:r>
              <a:t>There will be temptation to </a:t>
            </a:r>
            <a:r>
              <a:rPr sz="2200">
                <a:solidFill>
                  <a:srgbClr val="FF2600"/>
                </a:solidFill>
              </a:rPr>
              <a:t>be distracted!</a:t>
            </a:r>
            <a:endParaRPr>
              <a:solidFill>
                <a:srgbClr val="FF2600"/>
              </a:solidFill>
            </a:endParaRPr>
          </a:p>
          <a:p>
            <a:pPr>
              <a:defRPr sz="2000"/>
            </a:pPr>
            <a:endParaRPr>
              <a:solidFill>
                <a:srgbClr val="FF2600"/>
              </a:solidFill>
            </a:endParaRPr>
          </a:p>
          <a:p>
            <a:pPr>
              <a:defRPr sz="2000"/>
            </a:pPr>
            <a:r>
              <a:t>It’s ironic how most people tend to take such </a:t>
            </a:r>
            <a:r>
              <a:rPr b="1" sz="2100" u="sng">
                <a:solidFill>
                  <a:srgbClr val="EEA231"/>
                </a:solidFill>
              </a:rPr>
              <a:t>good care of their homes, cars, we paint out homes</a:t>
            </a:r>
            <a:r>
              <a:t>, we </a:t>
            </a:r>
            <a:r>
              <a:rPr b="1" sz="2100" u="sng">
                <a:solidFill>
                  <a:srgbClr val="EEA231"/>
                </a:solidFill>
              </a:rPr>
              <a:t>wash windows, we lube our motorcycles and service them</a:t>
            </a:r>
            <a:r>
              <a:t>, put our valuables in the bank, which is all well and good, but the most important element of life, </a:t>
            </a:r>
            <a:r>
              <a:rPr b="1" sz="2100" u="sng">
                <a:solidFill>
                  <a:srgbClr val="FEE933"/>
                </a:solidFill>
              </a:rPr>
              <a:t>the spiritual life of the inner man, we so often neglect. </a:t>
            </a:r>
            <a:endParaRPr b="1" sz="2100" u="sng">
              <a:solidFill>
                <a:srgbClr val="FEE933"/>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defRPr sz="2000"/>
            </a:pPr>
            <a:r>
              <a:rPr b="1" sz="2100" u="sng">
                <a:solidFill>
                  <a:srgbClr val="FEE933"/>
                </a:solidFill>
              </a:rPr>
              <a:t>2 Scriptures. </a:t>
            </a:r>
            <a:endParaRPr b="1" sz="2100" u="sng">
              <a:solidFill>
                <a:srgbClr val="FEE933"/>
              </a:solidFill>
            </a:endParaRPr>
          </a:p>
          <a:p>
            <a:pPr>
              <a:defRPr sz="2000">
                <a:solidFill>
                  <a:schemeClr val="accent3"/>
                </a:solidFill>
              </a:defRPr>
            </a:pPr>
            <a:r>
              <a:rPr b="1" sz="2100" u="sng"/>
              <a:t>Proverbs 4:23, </a:t>
            </a:r>
            <a:endParaRPr b="1" sz="2100" u="sng"/>
          </a:p>
          <a:p>
            <a:pPr>
              <a:defRPr sz="2000">
                <a:solidFill>
                  <a:schemeClr val="accent3"/>
                </a:solidFill>
              </a:defRPr>
            </a:pPr>
            <a:r>
              <a:rPr b="1" sz="2100" u="sng"/>
              <a:t>“Above all keeping, keep your heart, for from it flows the issues of life,” and Jesus said,</a:t>
            </a:r>
            <a:endParaRPr b="1" sz="2100" u="sng"/>
          </a:p>
          <a:p>
            <a:pPr>
              <a:defRPr sz="2000">
                <a:solidFill>
                  <a:schemeClr val="accent3"/>
                </a:solidFill>
              </a:defRPr>
            </a:pPr>
            <a:endParaRPr b="1" sz="2100" u="sng"/>
          </a:p>
          <a:p>
            <a:pPr>
              <a:defRPr sz="2000">
                <a:solidFill>
                  <a:schemeClr val="accent3"/>
                </a:solidFill>
              </a:defRPr>
            </a:pPr>
            <a:r>
              <a:rPr b="1" sz="2100" u="sng"/>
              <a:t>(Matt 6:33)</a:t>
            </a:r>
            <a:endParaRPr b="1" sz="2100" u="sng"/>
          </a:p>
          <a:p>
            <a:pPr>
              <a:defRPr sz="2000">
                <a:solidFill>
                  <a:schemeClr val="accent3"/>
                </a:solidFill>
              </a:defRPr>
            </a:pPr>
            <a:r>
              <a:rPr b="1" sz="2100" u="sng"/>
              <a:t>“Seek first the kingdom of God and all these things will be added to you”</a:t>
            </a:r>
            <a:endParaRPr b="1" sz="2100" u="sng"/>
          </a:p>
          <a:p>
            <a:pPr>
              <a:defRPr sz="2000">
                <a:solidFill>
                  <a:schemeClr val="accent3"/>
                </a:solidFill>
              </a:defRPr>
            </a:pPr>
            <a:endParaRPr b="1" sz="2100" u="sng"/>
          </a:p>
          <a:p>
            <a:pPr>
              <a:defRPr sz="2000">
                <a:solidFill>
                  <a:schemeClr val="accent3"/>
                </a:solidFill>
              </a:defRPr>
            </a:pPr>
            <a:r>
              <a:rPr b="1" sz="2100" u="sng">
                <a:solidFill>
                  <a:srgbClr val="FEE933"/>
                </a:solidFill>
              </a:rPr>
              <a:t>Can’t we just do this?</a:t>
            </a:r>
            <a:endParaRPr b="1" sz="2100" u="sng">
              <a:solidFill>
                <a:srgbClr val="FEE933"/>
              </a:solidFill>
            </a:endParaRPr>
          </a:p>
          <a:p>
            <a:pPr>
              <a:defRPr sz="2000">
                <a:solidFill>
                  <a:schemeClr val="accent3"/>
                </a:solidFill>
              </a:defRPr>
            </a:pPr>
            <a:endParaRPr b="1" sz="2100" u="sng">
              <a:solidFill>
                <a:srgbClr val="FEE933"/>
              </a:solidFill>
            </a:endParaRPr>
          </a:p>
          <a:p>
            <a:pPr>
              <a:defRPr sz="2000"/>
            </a:pPr>
            <a:r>
              <a:t>Do we truly believe that when we </a:t>
            </a:r>
            <a:r>
              <a:rPr b="1" sz="2100" u="sng">
                <a:solidFill>
                  <a:srgbClr val="FEE933"/>
                </a:solidFill>
              </a:rPr>
              <a:t>seek first his kingdom and his righteousness</a:t>
            </a:r>
            <a:r>
              <a:t>, that everything else will be added? All the great things you can imagine, all things you work so hard for, </a:t>
            </a:r>
            <a:r>
              <a:rPr b="1" sz="2100" u="sng">
                <a:solidFill>
                  <a:srgbClr val="EEA231"/>
                </a:solidFill>
              </a:rPr>
              <a:t>and worry so much about</a:t>
            </a:r>
            <a:r>
              <a:t>, do you really believe that </a:t>
            </a:r>
            <a:r>
              <a:rPr b="1" sz="2100" u="sng">
                <a:solidFill>
                  <a:srgbClr val="FEE933"/>
                </a:solidFill>
              </a:rPr>
              <a:t>God can do anything? </a:t>
            </a:r>
            <a:r>
              <a:t> </a:t>
            </a:r>
          </a:p>
          <a:p>
            <a:pPr>
              <a:defRPr sz="2000"/>
            </a:pPr>
            <a:r>
              <a:t>And just understand me correctly, I’m not saying God will </a:t>
            </a:r>
            <a:r>
              <a:rPr b="1" sz="2100" u="sng">
                <a:solidFill>
                  <a:srgbClr val="EEA231"/>
                </a:solidFill>
              </a:rPr>
              <a:t>give you riches and and give a new car</a:t>
            </a:r>
            <a:r>
              <a:t>. But God will give, what you need. </a:t>
            </a:r>
            <a:r>
              <a:rPr b="1" sz="2100" u="sng">
                <a:solidFill>
                  <a:srgbClr val="FEE933"/>
                </a:solidFill>
              </a:rPr>
              <a:t>He will provide.</a:t>
            </a:r>
            <a:r>
              <a:t> </a:t>
            </a:r>
          </a:p>
          <a:p>
            <a:pPr>
              <a:defRPr sz="2000"/>
            </a:pPr>
          </a:p>
          <a:p>
            <a:pPr>
              <a:defRPr sz="2000"/>
            </a:pPr>
            <a:r>
              <a:t>And maybe this is the thing that kills you, you just keep </a:t>
            </a:r>
            <a:r>
              <a:rPr b="1" sz="2100" u="sng">
                <a:solidFill>
                  <a:srgbClr val="FEE933"/>
                </a:solidFill>
              </a:rPr>
              <a:t>worrying about your children</a:t>
            </a:r>
            <a:r>
              <a:t>, about </a:t>
            </a:r>
            <a:r>
              <a:rPr b="1" sz="2100" u="sng">
                <a:solidFill>
                  <a:srgbClr val="FEE933"/>
                </a:solidFill>
              </a:rPr>
              <a:t>school fees,</a:t>
            </a:r>
            <a:r>
              <a:t> maybe about where your going to stay, and you’ve </a:t>
            </a:r>
            <a:r>
              <a:rPr b="1" sz="2100" u="sng">
                <a:solidFill>
                  <a:srgbClr val="EEA231"/>
                </a:solidFill>
              </a:rPr>
              <a:t>neglected your first love.</a:t>
            </a:r>
            <a:r>
              <a:t> You’ve neglected to stay on the path, and you’ve started to</a:t>
            </a:r>
            <a:r>
              <a:rPr b="1" sz="2100" u="sng">
                <a:solidFill>
                  <a:srgbClr val="FEE933"/>
                </a:solidFill>
              </a:rPr>
              <a:t> swerve into vain discussion</a:t>
            </a:r>
            <a:r>
              <a:t>. You’ve started to </a:t>
            </a:r>
            <a:r>
              <a:rPr b="1" sz="2100" u="sng">
                <a:solidFill>
                  <a:srgbClr val="EEA231"/>
                </a:solidFill>
              </a:rPr>
              <a:t>prioritise a different goal</a:t>
            </a:r>
            <a:r>
              <a:t>. </a:t>
            </a:r>
          </a:p>
          <a:p>
            <a:pPr>
              <a:defRPr sz="2000"/>
            </a:pPr>
            <a:r>
              <a:t>I want to ask you if that is you today, make a note, let’s turn back to</a:t>
            </a:r>
            <a:r>
              <a:rPr b="1" sz="2100" u="sng">
                <a:solidFill>
                  <a:srgbClr val="FEE933"/>
                </a:solidFill>
              </a:rPr>
              <a:t> the one who gives life.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defRPr sz="2000"/>
            </a:pPr>
            <a:r>
              <a:t>Verse 7 - READ -  </a:t>
            </a:r>
            <a:r>
              <a:rPr b="1" sz="2100" u="sng">
                <a:solidFill>
                  <a:srgbClr val="FEE933"/>
                </a:solidFill>
              </a:rPr>
              <a:t>5th concern  - Impure motives</a:t>
            </a:r>
          </a:p>
          <a:p>
            <a:pPr>
              <a:defRPr sz="2000"/>
            </a:pPr>
          </a:p>
          <a:p>
            <a:pPr>
              <a:defRPr sz="2000"/>
            </a:pPr>
            <a:r>
              <a:t>These people </a:t>
            </a:r>
            <a:r>
              <a:rPr b="1" sz="2100" u="sng">
                <a:solidFill>
                  <a:srgbClr val="FEE933"/>
                </a:solidFill>
              </a:rPr>
              <a:t>who have wandered away</a:t>
            </a:r>
            <a:r>
              <a:t>, they are now the ones </a:t>
            </a:r>
            <a:r>
              <a:rPr b="1" sz="2100" u="sng">
                <a:solidFill>
                  <a:srgbClr val="FEE933"/>
                </a:solidFill>
              </a:rPr>
              <a:t>who wants to teach</a:t>
            </a:r>
            <a:r>
              <a:t>. </a:t>
            </a:r>
          </a:p>
          <a:p>
            <a:pPr>
              <a:defRPr sz="2000"/>
            </a:pPr>
            <a:r>
              <a:rPr b="1" sz="2100" u="sng">
                <a:solidFill>
                  <a:srgbClr val="EEA231"/>
                </a:solidFill>
              </a:rPr>
              <a:t>They want to be elevated</a:t>
            </a:r>
            <a:r>
              <a:t>. And this is the opposite of </a:t>
            </a:r>
            <a:r>
              <a:rPr b="1" sz="2100" u="sng">
                <a:solidFill>
                  <a:srgbClr val="EEA231"/>
                </a:solidFill>
              </a:rPr>
              <a:t>having a heart of humility.</a:t>
            </a:r>
            <a:r>
              <a:t> </a:t>
            </a:r>
          </a:p>
          <a:p>
            <a:pPr>
              <a:defRPr sz="2000"/>
            </a:pPr>
            <a:r>
              <a:t>Not my will Lord, but yours. Seek first </a:t>
            </a:r>
            <a:r>
              <a:rPr b="1" sz="2100" u="sng">
                <a:solidFill>
                  <a:srgbClr val="FEE933"/>
                </a:solidFill>
              </a:rPr>
              <a:t>HIS kingdom, not your HIS</a:t>
            </a:r>
            <a:r>
              <a:t>. His will, not mine. </a:t>
            </a:r>
          </a:p>
          <a:p>
            <a:pPr>
              <a:defRPr sz="2000"/>
            </a:pPr>
          </a:p>
          <a:p>
            <a:pPr>
              <a:defRPr sz="2000"/>
            </a:pPr>
            <a:r>
              <a:t>Here we see that there are </a:t>
            </a:r>
            <a:r>
              <a:rPr b="1" sz="2300" u="sng">
                <a:solidFill>
                  <a:schemeClr val="accent5">
                    <a:lumOff val="23235"/>
                  </a:schemeClr>
                </a:solidFill>
              </a:rPr>
              <a:t>some kind of problem of EGO</a:t>
            </a:r>
            <a:r>
              <a:t>, and </a:t>
            </a:r>
            <a:r>
              <a:rPr b="1" sz="2100" u="sng">
                <a:solidFill>
                  <a:srgbClr val="EEA231"/>
                </a:solidFill>
              </a:rPr>
              <a:t>impure motives</a:t>
            </a:r>
            <a:r>
              <a:t>. </a:t>
            </a:r>
          </a:p>
          <a:p>
            <a:pPr>
              <a:defRPr sz="2000"/>
            </a:pPr>
            <a:r>
              <a:t>Nothing wrong </a:t>
            </a:r>
            <a:r>
              <a:rPr b="1" sz="2100" u="sng">
                <a:solidFill>
                  <a:srgbClr val="FEE933"/>
                </a:solidFill>
              </a:rPr>
              <a:t>with wanting to be a teacher of the word</a:t>
            </a:r>
            <a:r>
              <a:t>, problem is usually with </a:t>
            </a:r>
            <a:r>
              <a:rPr b="1" sz="2200" u="sng">
                <a:solidFill>
                  <a:srgbClr val="FF2600"/>
                </a:solidFill>
              </a:rPr>
              <a:t>the WHY</a:t>
            </a:r>
            <a:r>
              <a:t>. </a:t>
            </a:r>
          </a:p>
          <a:p>
            <a:pPr>
              <a:defRPr sz="2000"/>
            </a:pPr>
            <a:r>
              <a:rPr b="1" sz="2100" u="sng">
                <a:solidFill>
                  <a:srgbClr val="EEA231"/>
                </a:solidFill>
              </a:rPr>
              <a:t>Why do you want to become a teacher?</a:t>
            </a:r>
            <a:r>
              <a:t> The motives.</a:t>
            </a:r>
          </a:p>
          <a:p>
            <a:pPr>
              <a:defRPr sz="2000"/>
            </a:pPr>
          </a:p>
          <a:p>
            <a:pPr>
              <a:defRPr sz="2000"/>
            </a:pPr>
            <a:r>
              <a:t>In those days </a:t>
            </a:r>
            <a:r>
              <a:rPr b="1" sz="2100" u="sng">
                <a:solidFill>
                  <a:srgbClr val="FEE933"/>
                </a:solidFill>
              </a:rPr>
              <a:t>there were Judaism preachers - Jewish</a:t>
            </a:r>
            <a:r>
              <a:t>, that would </a:t>
            </a:r>
            <a:r>
              <a:rPr b="1" sz="2100" u="sng">
                <a:solidFill>
                  <a:srgbClr val="EEA231"/>
                </a:solidFill>
              </a:rPr>
              <a:t>infiltrate these churches</a:t>
            </a:r>
            <a:r>
              <a:t> after Paul has been there and they would </a:t>
            </a:r>
            <a:r>
              <a:rPr b="1" sz="2100" u="sng">
                <a:solidFill>
                  <a:srgbClr val="FEE933"/>
                </a:solidFill>
              </a:rPr>
              <a:t>go and say “remember to fulfil the law”</a:t>
            </a:r>
            <a:r>
              <a:t>. </a:t>
            </a:r>
          </a:p>
          <a:p>
            <a:pPr>
              <a:defRPr sz="2000"/>
            </a:pPr>
            <a:r>
              <a:t>They would say in </a:t>
            </a:r>
            <a:r>
              <a:rPr b="1" sz="2100" u="sng">
                <a:solidFill>
                  <a:srgbClr val="FEE933"/>
                </a:solidFill>
              </a:rPr>
              <a:t>addition to belief in Jesus</a:t>
            </a:r>
            <a:r>
              <a:t> you need to do all these things. You </a:t>
            </a:r>
            <a:r>
              <a:rPr b="1" sz="2100" u="sng">
                <a:solidFill>
                  <a:srgbClr val="EEA231"/>
                </a:solidFill>
              </a:rPr>
              <a:t>need to be Circumcised, keep the food laws</a:t>
            </a:r>
            <a:r>
              <a:t> etc etc. </a:t>
            </a:r>
          </a:p>
          <a:p>
            <a:pPr>
              <a:defRPr sz="2000"/>
            </a:pPr>
            <a:r>
              <a:t>They are those who </a:t>
            </a:r>
            <a:r>
              <a:rPr b="1" sz="2100" u="sng">
                <a:solidFill>
                  <a:srgbClr val="FEE933"/>
                </a:solidFill>
              </a:rPr>
              <a:t>just want to say something</a:t>
            </a:r>
            <a:r>
              <a:t>, and </a:t>
            </a:r>
            <a:r>
              <a:rPr b="1" sz="2100" u="sng">
                <a:solidFill>
                  <a:srgbClr val="EEA231"/>
                </a:solidFill>
              </a:rPr>
              <a:t>then they say the wrong things</a:t>
            </a:r>
            <a: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sz="2000"/>
            </a:pPr>
            <a:r>
              <a:t>Verse 7 - </a:t>
            </a:r>
            <a:r>
              <a:rPr b="1" sz="2100" u="sng">
                <a:solidFill>
                  <a:srgbClr val="FEE933"/>
                </a:solidFill>
              </a:rPr>
              <a:t>5th concern  - Impure motives</a:t>
            </a:r>
          </a:p>
          <a:p>
            <a:pPr>
              <a:defRPr sz="2000"/>
            </a:pPr>
          </a:p>
          <a:p>
            <a:pPr>
              <a:defRPr sz="2000"/>
            </a:pPr>
            <a:r>
              <a:rPr b="1" sz="2100" u="sng">
                <a:solidFill>
                  <a:srgbClr val="FEE933"/>
                </a:solidFill>
              </a:rPr>
              <a:t>Desiring OR YEARNING to be teachers of the law</a:t>
            </a:r>
            <a:r>
              <a:t>. Sounds like a platform they are </a:t>
            </a:r>
            <a:r>
              <a:rPr b="1" sz="2100" u="sng">
                <a:solidFill>
                  <a:srgbClr val="EEA231"/>
                </a:solidFill>
              </a:rPr>
              <a:t>seeking to exalt themselves.</a:t>
            </a:r>
            <a:r>
              <a:t> Unhealthy desire to preach somewhere, even at work. Always want to say something great. Not really interested in</a:t>
            </a:r>
            <a:r>
              <a:rPr b="1" sz="2100" u="sng">
                <a:solidFill>
                  <a:srgbClr val="FEE933"/>
                </a:solidFill>
              </a:rPr>
              <a:t> building others up but actually to lift up myself.</a:t>
            </a:r>
            <a:r>
              <a:t> So </a:t>
            </a:r>
            <a:r>
              <a:rPr b="1" sz="2100" u="sng">
                <a:solidFill>
                  <a:srgbClr val="EEA231"/>
                </a:solidFill>
              </a:rPr>
              <a:t>that I look good.</a:t>
            </a:r>
          </a:p>
          <a:p>
            <a:pPr>
              <a:defRPr sz="2000"/>
            </a:pPr>
          </a:p>
          <a:p>
            <a:pPr>
              <a:defRPr sz="2000"/>
            </a:pPr>
            <a:r>
              <a:t>But really, they make confident assertions without truly understanding.Twisting the truth. </a:t>
            </a:r>
          </a:p>
          <a:p>
            <a:pPr>
              <a:defRPr sz="2000"/>
            </a:pPr>
            <a:r>
              <a:t>When </a:t>
            </a:r>
            <a:r>
              <a:rPr b="1" sz="2100" u="sng">
                <a:solidFill>
                  <a:srgbClr val="FF2600"/>
                </a:solidFill>
              </a:rPr>
              <a:t>Jesus is not exalted, there should be a red light. </a:t>
            </a:r>
          </a:p>
          <a:p>
            <a:pPr>
              <a:defRPr sz="2000"/>
            </a:pPr>
            <a:r>
              <a:t>When Jesus is </a:t>
            </a:r>
            <a:r>
              <a:rPr b="1" sz="2100" u="sng">
                <a:solidFill>
                  <a:srgbClr val="FEE933"/>
                </a:solidFill>
              </a:rPr>
              <a:t>made a bit less, and man is made a bit more.</a:t>
            </a:r>
            <a:r>
              <a:t> Red light. </a:t>
            </a:r>
          </a:p>
          <a:p>
            <a:pPr>
              <a:defRPr sz="2000"/>
            </a:pPr>
            <a:r>
              <a:t>Nothing that I can do, but </a:t>
            </a:r>
            <a:r>
              <a:rPr b="1" sz="2100" u="sng">
                <a:solidFill>
                  <a:srgbClr val="EEA231"/>
                </a:solidFill>
              </a:rPr>
              <a:t>only what Jesus had already done</a:t>
            </a:r>
            <a:r>
              <a:t>. Green light. </a:t>
            </a:r>
          </a:p>
          <a:p>
            <a:pPr>
              <a:defRPr sz="2000"/>
            </a:pPr>
          </a:p>
          <a:p>
            <a:pPr>
              <a:defRPr sz="2000"/>
            </a:pPr>
            <a:r>
              <a:t>How dangerous a thing can it be if someone is given a role to be a teacher / pastor but </a:t>
            </a:r>
            <a:r>
              <a:rPr b="1" sz="2100" u="sng">
                <a:solidFill>
                  <a:srgbClr val="EEA231"/>
                </a:solidFill>
              </a:rPr>
              <a:t>they find their identity in what people think of them</a:t>
            </a:r>
            <a:r>
              <a:t>. They long for this power, praise and possessions, its the result of covetousness. While the only thing that </a:t>
            </a:r>
            <a:r>
              <a:rPr b="1" sz="2100" u="sng">
                <a:solidFill>
                  <a:srgbClr val="FEE933"/>
                </a:solidFill>
              </a:rPr>
              <a:t>should matter is what God thinks. Is he receiving all the Glory of my life? Or do I want a little bit for myself. </a:t>
            </a:r>
            <a:endParaRPr b="1" sz="2100" u="sng">
              <a:solidFill>
                <a:srgbClr val="FEE933"/>
              </a:solidFill>
            </a:endParaRPr>
          </a:p>
          <a:p>
            <a:pPr>
              <a:defRPr sz="2000"/>
            </a:pPr>
            <a:endParaRPr b="1" sz="2100" u="sng">
              <a:solidFill>
                <a:srgbClr val="FEE933"/>
              </a:solidFill>
            </a:endParaRPr>
          </a:p>
          <a:p>
            <a:pPr>
              <a:defRPr sz="2000"/>
            </a:pPr>
            <a:r>
              <a:t>And I’m quite sure </a:t>
            </a:r>
            <a:r>
              <a:rPr b="1" sz="2100" u="sng">
                <a:solidFill>
                  <a:srgbClr val="FEE933"/>
                </a:solidFill>
              </a:rPr>
              <a:t>you can think of someone that is like this</a:t>
            </a:r>
            <a:r>
              <a:t>, maybe </a:t>
            </a:r>
            <a:r>
              <a:rPr b="1" sz="2100" u="sng">
                <a:solidFill>
                  <a:srgbClr val="EEA231"/>
                </a:solidFill>
              </a:rPr>
              <a:t>at work, or your family </a:t>
            </a:r>
            <a:r>
              <a:t>or even at church, someone that always wants to say something. But the goal is not to think of someone else, but to think am I that person? </a:t>
            </a:r>
          </a:p>
          <a:p>
            <a:pPr>
              <a:defRPr sz="2000"/>
            </a:pPr>
            <a:r>
              <a:rPr b="1" u="sng">
                <a:solidFill>
                  <a:srgbClr val="8EFA00"/>
                </a:solidFill>
              </a:rPr>
              <a:t>When I speak or teach,</a:t>
            </a:r>
            <a:r>
              <a:t> </a:t>
            </a:r>
            <a:r>
              <a:rPr b="1" sz="2100" u="sng">
                <a:solidFill>
                  <a:srgbClr val="8EFA00"/>
                </a:solidFill>
              </a:rPr>
              <a:t>do I teach to build up the company or the congregation, or do I want to catch some of my own shine? </a:t>
            </a:r>
            <a:endParaRPr b="1" sz="2100" u="sng">
              <a:solidFill>
                <a:srgbClr val="FEE933"/>
              </a:solidFill>
            </a:endParaRPr>
          </a:p>
          <a:p>
            <a:pPr>
              <a:defRPr sz="2000"/>
            </a:pPr>
            <a:r>
              <a:t>It’s very subtle, </a:t>
            </a:r>
            <a:r>
              <a:rPr b="1" sz="2100" u="sng">
                <a:solidFill>
                  <a:srgbClr val="FEE933"/>
                </a:solidFill>
              </a:rPr>
              <a:t>a false humility is such a destructive </a:t>
            </a:r>
            <a:r>
              <a:t>thing.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marL="280736" indent="-280736">
              <a:buSzPct val="100000"/>
              <a:buAutoNum type="arabicPeriod" startAt="1"/>
              <a:defRPr sz="2000"/>
            </a:pPr>
            <a:r>
              <a:rPr b="1" sz="2100" u="sng">
                <a:solidFill>
                  <a:srgbClr val="FEE933"/>
                </a:solidFill>
              </a:rPr>
              <a:t>What are your goals?</a:t>
            </a:r>
            <a:r>
              <a:t> Is it more loving God and people around me? Do you want to grow in spiritual maturity?</a:t>
            </a:r>
          </a:p>
          <a:p>
            <a:pPr>
              <a:defRPr sz="2000"/>
            </a:pPr>
          </a:p>
          <a:p>
            <a:pPr>
              <a:defRPr sz="2000"/>
            </a:pPr>
            <a:r>
              <a:t> 2. What does achieving this goal look like? </a:t>
            </a:r>
            <a:r>
              <a:rPr b="1" sz="2100" u="sng">
                <a:solidFill>
                  <a:srgbClr val="FEE933"/>
                </a:solidFill>
              </a:rPr>
              <a:t>Are you prioritizing this goal?</a:t>
            </a:r>
            <a:r>
              <a:t> Take a moment and think practically what will it look like to achieve those goals? Maybe it's </a:t>
            </a:r>
            <a:r>
              <a:rPr b="1" sz="2100" u="sng">
                <a:solidFill>
                  <a:srgbClr val="EEA231"/>
                </a:solidFill>
              </a:rPr>
              <a:t>getting up early,</a:t>
            </a:r>
            <a:r>
              <a:t> maybe it's an </a:t>
            </a:r>
            <a:r>
              <a:rPr b="1" sz="2100" u="sng">
                <a:solidFill>
                  <a:srgbClr val="FEE933"/>
                </a:solidFill>
              </a:rPr>
              <a:t>"Accountability partner"</a:t>
            </a:r>
            <a:r>
              <a:t>. Maybe it's </a:t>
            </a:r>
            <a:r>
              <a:rPr b="1" sz="2100" u="sng">
                <a:solidFill>
                  <a:srgbClr val="FEE933"/>
                </a:solidFill>
              </a:rPr>
              <a:t>cell group occupancy</a:t>
            </a:r>
            <a:r>
              <a:t>. Think of the </a:t>
            </a:r>
            <a:r>
              <a:rPr b="1" sz="2100" u="sng">
                <a:solidFill>
                  <a:srgbClr val="EEA231"/>
                </a:solidFill>
              </a:rPr>
              <a:t>practical obstacles</a:t>
            </a:r>
            <a:r>
              <a:t> that stand in the way of that goal of spiritual growth at the stage.</a:t>
            </a:r>
          </a:p>
          <a:p>
            <a:pPr>
              <a:defRPr sz="2000"/>
            </a:pPr>
          </a:p>
          <a:p>
            <a:pPr>
              <a:defRPr sz="2000"/>
            </a:pPr>
            <a:r>
              <a:t>3. Finally, is there something in your</a:t>
            </a:r>
            <a:r>
              <a:rPr b="1" sz="2100" u="sng">
                <a:solidFill>
                  <a:srgbClr val="FEE933"/>
                </a:solidFill>
              </a:rPr>
              <a:t> heart that would like to be seen by people</a:t>
            </a:r>
            <a:r>
              <a:t>, and get honor from people? Know first, God loves you </a:t>
            </a:r>
            <a:r>
              <a:rPr b="1" sz="2100" u="sng">
                <a:solidFill>
                  <a:srgbClr val="EEA231"/>
                </a:solidFill>
              </a:rPr>
              <a:t>and He accepts you</a:t>
            </a:r>
            <a:r>
              <a:t>. And finally, </a:t>
            </a:r>
            <a:r>
              <a:rPr b="1" sz="2100" u="sng">
                <a:solidFill>
                  <a:srgbClr val="FEE933"/>
                </a:solidFill>
              </a:rPr>
              <a:t>remember God deserves the glory,</a:t>
            </a:r>
            <a:r>
              <a:t> all the glory.</a:t>
            </a:r>
          </a:p>
          <a:p>
            <a:pPr>
              <a:defRPr sz="2000"/>
            </a:pPr>
            <a:r>
              <a:t>Pray for each other against </a:t>
            </a:r>
            <a:r>
              <a:rPr b="1" sz="2100" u="sng">
                <a:solidFill>
                  <a:srgbClr val="FEE933"/>
                </a:solidFill>
              </a:rPr>
              <a:t>Fear of man, or seeking acceptance from man.</a:t>
            </a:r>
            <a:r>
              <a:t> </a:t>
            </a:r>
          </a:p>
          <a:p>
            <a:pPr>
              <a:defRPr sz="2000"/>
            </a:pPr>
            <a:r>
              <a:t>Thank God that He accepts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2000"/>
            </a:pPr>
          </a:p>
          <a:p>
            <a:pPr>
              <a:defRPr sz="2000"/>
            </a:pPr>
            <a:r>
              <a:t>And also we should understand the role of a pastor better so that we can </a:t>
            </a:r>
            <a:r>
              <a:rPr b="1" sz="2100" u="sng">
                <a:solidFill>
                  <a:srgbClr val="FEE933"/>
                </a:solidFill>
              </a:rPr>
              <a:t>follow / support better</a:t>
            </a:r>
            <a:r>
              <a:t> and also to discern better. There willl be false teachers that are led by </a:t>
            </a:r>
            <a:r>
              <a:rPr b="1" sz="2100" u="sng">
                <a:solidFill>
                  <a:srgbClr val="EEA231"/>
                </a:solidFill>
              </a:rPr>
              <a:t>their flesh and not by the spirit</a:t>
            </a:r>
            <a:r>
              <a:t>.</a:t>
            </a:r>
          </a:p>
          <a:p>
            <a:pPr>
              <a:defRPr sz="2000"/>
            </a:pPr>
          </a:p>
          <a:p>
            <a:pPr>
              <a:defRPr sz="2000"/>
            </a:pPr>
            <a:r>
              <a:t>And the better each one of us can also understand how loving and pastoring looks like according to the Bible the </a:t>
            </a:r>
            <a:r>
              <a:rPr b="1" sz="2100" u="sng">
                <a:solidFill>
                  <a:srgbClr val="FEE933"/>
                </a:solidFill>
              </a:rPr>
              <a:t>safer you are going to be</a:t>
            </a:r>
            <a:r>
              <a:t>. </a:t>
            </a:r>
          </a:p>
          <a:p>
            <a:pPr>
              <a:defRPr sz="2000"/>
            </a:pPr>
          </a:p>
          <a:p>
            <a:pPr>
              <a:defRPr b="1" sz="2100" u="sng">
                <a:solidFill>
                  <a:srgbClr val="FF2600"/>
                </a:solidFill>
              </a:defRPr>
            </a:pPr>
            <a:r>
              <a:t>Bad news: </a:t>
            </a:r>
          </a:p>
          <a:p>
            <a:pPr>
              <a:defRPr sz="2000"/>
            </a:pPr>
            <a:r>
              <a:t>We look at the Bible. And therefore the</a:t>
            </a:r>
            <a:r>
              <a:rPr b="1" sz="2100" u="sng">
                <a:solidFill>
                  <a:srgbClr val="FEE933"/>
                </a:solidFill>
              </a:rPr>
              <a:t> better we understand the roles</a:t>
            </a:r>
            <a:r>
              <a:t> of pastor/leader, the better we can pastor others but also the </a:t>
            </a:r>
            <a:r>
              <a:rPr b="1" sz="2100" u="sng">
                <a:solidFill>
                  <a:srgbClr val="EEA231"/>
                </a:solidFill>
              </a:rPr>
              <a:t>better can support the leaders </a:t>
            </a:r>
            <a:r>
              <a:t>and the safer we will be.</a:t>
            </a:r>
          </a:p>
          <a:p>
            <a:pPr>
              <a:defRPr sz="2000"/>
            </a:pPr>
            <a:r>
              <a:t>And also take a look at this, this is Paul speaking to the elders of the Ephesians saying the following:</a:t>
            </a:r>
          </a:p>
          <a:p>
            <a:pPr>
              <a:defRPr b="1" sz="2100" u="sng">
                <a:solidFill>
                  <a:schemeClr val="accent3"/>
                </a:solidFill>
              </a:defRPr>
            </a:pPr>
            <a:r>
              <a:t>READ - Acts 20:28-30</a:t>
            </a:r>
          </a:p>
          <a:p>
            <a:pPr>
              <a:defRPr sz="2000"/>
            </a:pPr>
            <a:r>
              <a:t>This is going to happen, probably happening, </a:t>
            </a:r>
            <a:r>
              <a:rPr b="1" sz="2100" u="sng">
                <a:solidFill>
                  <a:srgbClr val="FEE933"/>
                </a:solidFill>
              </a:rPr>
              <a:t>people bringing disunity.</a:t>
            </a:r>
            <a:r>
              <a:t> </a:t>
            </a:r>
          </a:p>
          <a:p>
            <a:pPr>
              <a:defRPr sz="2000"/>
            </a:pPr>
            <a:r>
              <a:t>And </a:t>
            </a:r>
            <a:r>
              <a:rPr b="1" u="sng">
                <a:solidFill>
                  <a:schemeClr val="accent5">
                    <a:lumOff val="11617"/>
                  </a:schemeClr>
                </a:solidFill>
              </a:rPr>
              <a:t>some may even believe the false teachers</a:t>
            </a:r>
            <a:r>
              <a:t> and say “these people are legitimate leaders”. Its very dangerous, and therefore </a:t>
            </a:r>
            <a:r>
              <a:rPr b="1" sz="2100" u="sng">
                <a:solidFill>
                  <a:srgbClr val="EEA231"/>
                </a:solidFill>
              </a:rPr>
              <a:t>understanding leadership is so important!</a:t>
            </a:r>
            <a:endParaRPr b="1" sz="2100" u="sng">
              <a:solidFill>
                <a:srgbClr val="EEA231"/>
              </a:solidFill>
            </a:endParaRPr>
          </a:p>
          <a:p>
            <a:pPr>
              <a:defRPr sz="2000"/>
            </a:pP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2000"/>
            </a:pPr>
            <a:r>
              <a:t>So lets see what are the </a:t>
            </a:r>
            <a:r>
              <a:rPr b="1" sz="2100" u="sng">
                <a:solidFill>
                  <a:srgbClr val="FEE933"/>
                </a:solidFill>
              </a:rPr>
              <a:t>main themes </a:t>
            </a:r>
            <a:r>
              <a:t>Paul addresses in this books:</a:t>
            </a:r>
          </a:p>
          <a:p>
            <a:pPr>
              <a:defRPr sz="2000"/>
            </a:pPr>
          </a:p>
          <a:p>
            <a:pPr marL="267368" indent="-267368">
              <a:buSzPct val="100000"/>
              <a:buAutoNum type="arabicPeriod" startAt="1"/>
              <a:defRPr sz="2000"/>
            </a:pPr>
            <a:r>
              <a:t>They </a:t>
            </a:r>
            <a:r>
              <a:rPr b="1" sz="2100" u="sng">
                <a:solidFill>
                  <a:srgbClr val="FEE933"/>
                </a:solidFill>
              </a:rPr>
              <a:t>really stress Sound doctrine. </a:t>
            </a:r>
            <a:r>
              <a:t>Probably the most important. Will talk about it today. </a:t>
            </a:r>
            <a:endParaRPr b="1" sz="2100" u="sng">
              <a:solidFill>
                <a:srgbClr val="FEE933"/>
              </a:solidFill>
            </a:endParaRPr>
          </a:p>
          <a:p>
            <a:pPr marL="267368" indent="-267368">
              <a:buSzPct val="100000"/>
              <a:buAutoNum type="arabicPeriod" startAt="1"/>
              <a:defRPr sz="2000"/>
            </a:pPr>
            <a:r>
              <a:t>The share much</a:t>
            </a:r>
            <a:r>
              <a:rPr b="1" sz="2100" u="sng">
                <a:solidFill>
                  <a:srgbClr val="FEE933"/>
                </a:solidFill>
              </a:rPr>
              <a:t> light on church administration</a:t>
            </a:r>
            <a:r>
              <a:t>, like  </a:t>
            </a:r>
            <a:r>
              <a:rPr b="1" sz="2100" u="sng">
                <a:solidFill>
                  <a:srgbClr val="EEA231"/>
                </a:solidFill>
              </a:rPr>
              <a:t>young and old men and woman, elders, counseling</a:t>
            </a:r>
            <a:r>
              <a:t> etc. </a:t>
            </a:r>
          </a:p>
          <a:p>
            <a:pPr marL="280736" indent="-280736">
              <a:buSzPct val="100000"/>
              <a:buAutoNum type="arabicPeriod" startAt="1"/>
              <a:defRPr sz="2000"/>
            </a:pPr>
            <a:r>
              <a:rPr b="1" sz="2100" u="sng">
                <a:solidFill>
                  <a:srgbClr val="FEE933"/>
                </a:solidFill>
              </a:rPr>
              <a:t>They demand consecrated living</a:t>
            </a:r>
            <a:r>
              <a:t>. Asking the question can someone be doctrinally sound but corrupt in practice? </a:t>
            </a:r>
          </a:p>
          <a:p>
            <a:pPr marL="267368" indent="-267368">
              <a:buSzPct val="100000"/>
              <a:buAutoNum type="arabicPeriod" startAt="1"/>
              <a:defRPr sz="2000"/>
            </a:pPr>
            <a:r>
              <a:t>Few other topics, but these are the important ones. </a:t>
            </a:r>
          </a:p>
          <a:p>
            <a:pPr>
              <a:defRPr sz="2000"/>
            </a:pPr>
          </a:p>
          <a:p>
            <a:pPr>
              <a:defRPr sz="2000"/>
            </a:pPr>
            <a:r>
              <a:t>In summary we can say that these books were designed by God to </a:t>
            </a:r>
            <a:r>
              <a:rPr b="1" sz="2100" u="sng">
                <a:solidFill>
                  <a:srgbClr val="FEE933"/>
                </a:solidFill>
              </a:rPr>
              <a:t>guide and aid us in our pastoral responsibilities,</a:t>
            </a:r>
            <a:r>
              <a:t> organic development and to </a:t>
            </a:r>
            <a:r>
              <a:rPr b="1" sz="2100" u="sng">
                <a:solidFill>
                  <a:srgbClr val="EEA231"/>
                </a:solidFill>
              </a:rPr>
              <a:t>shepherd care for local flocks.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p>
            <a:pPr>
              <a:defRPr sz="2000"/>
            </a:pPr>
            <a:r>
              <a:t>So </a:t>
            </a:r>
            <a:r>
              <a:rPr b="1" sz="2100" u="sng">
                <a:solidFill>
                  <a:srgbClr val="EEA231"/>
                </a:solidFill>
              </a:rPr>
              <a:t>today we will look at 1 Tim 1: 5-7.</a:t>
            </a:r>
            <a:r>
              <a:t> </a:t>
            </a:r>
          </a:p>
          <a:p>
            <a:pPr>
              <a:defRPr sz="2000"/>
            </a:pPr>
            <a:r>
              <a:t>We will look a bit at </a:t>
            </a:r>
            <a:r>
              <a:rPr b="1" sz="2100" u="sng">
                <a:solidFill>
                  <a:srgbClr val="FEE933"/>
                </a:solidFill>
              </a:rPr>
              <a:t>verse 4 again</a:t>
            </a:r>
            <a:r>
              <a:t>, because the rest of the verses builds a bit on what verse 4 shared. </a:t>
            </a:r>
          </a:p>
          <a:p>
            <a:pPr>
              <a:defRPr sz="2000"/>
            </a:pPr>
          </a:p>
          <a:p>
            <a:pPr>
              <a:defRPr sz="2000"/>
            </a:pPr>
            <a:r>
              <a:t>But the first few verses of 1 Timothy</a:t>
            </a:r>
            <a:r>
              <a:rPr b="1" sz="2100" u="sng">
                <a:solidFill>
                  <a:srgbClr val="EEA231"/>
                </a:solidFill>
              </a:rPr>
              <a:t> really tests our hearts. </a:t>
            </a:r>
          </a:p>
          <a:p>
            <a:pPr>
              <a:defRPr sz="2000"/>
            </a:pPr>
            <a:r>
              <a:t>It really asks the question in this first few verses </a:t>
            </a:r>
            <a:r>
              <a:rPr b="1" sz="2100" u="sng">
                <a:solidFill>
                  <a:srgbClr val="FEE933"/>
                </a:solidFill>
              </a:rPr>
              <a:t>“What am I prioritising in life?</a:t>
            </a:r>
            <a:endParaRPr b="1" sz="2100" u="sng">
              <a:solidFill>
                <a:srgbClr val="FEE933"/>
              </a:solidFill>
            </a:endParaRPr>
          </a:p>
          <a:p>
            <a:pPr>
              <a:defRPr sz="2000"/>
            </a:pPr>
            <a:endParaRPr b="1" sz="2100" u="sng">
              <a:solidFill>
                <a:srgbClr val="FEE933"/>
              </a:solidFill>
            </a:endParaRPr>
          </a:p>
          <a:p>
            <a:pPr>
              <a:defRPr sz="2000"/>
            </a:pPr>
            <a:r>
              <a:t>Because what I am am prioritising, </a:t>
            </a:r>
            <a:r>
              <a:rPr b="1" sz="2100" u="sng">
                <a:solidFill>
                  <a:srgbClr val="FEE933"/>
                </a:solidFill>
              </a:rPr>
              <a:t>that is what I’ll be busy with</a:t>
            </a:r>
            <a:r>
              <a:t> and that is also </a:t>
            </a:r>
            <a:r>
              <a:rPr b="1" sz="2100" u="sng">
                <a:solidFill>
                  <a:srgbClr val="EEA231"/>
                </a:solidFill>
              </a:rPr>
              <a:t>the fruit that I will bear.</a:t>
            </a:r>
            <a:endParaRPr b="1" sz="2100" u="sng">
              <a:solidFill>
                <a:srgbClr val="EEA231"/>
              </a:solidFill>
            </a:endParaRPr>
          </a:p>
          <a:p>
            <a:pPr>
              <a:defRPr sz="2000"/>
            </a:pPr>
            <a:endParaRPr b="1" sz="2100" u="sng">
              <a:solidFill>
                <a:srgbClr val="EEA231"/>
              </a:solidFill>
            </a:endParaRPr>
          </a:p>
          <a:p>
            <a:pPr>
              <a:defRPr sz="2000"/>
            </a:pPr>
            <a:r>
              <a:rPr sz="2100"/>
              <a:t>Paul is raising </a:t>
            </a:r>
            <a:r>
              <a:rPr b="1" sz="2100" u="sng">
                <a:solidFill>
                  <a:srgbClr val="FEE933"/>
                </a:solidFill>
              </a:rPr>
              <a:t>5 critical concerns to Timothy</a:t>
            </a:r>
            <a:r>
              <a:rPr sz="2100"/>
              <a:t> here in these first 7 verses. And we want to see what they are. Last week we started and we i</a:t>
            </a:r>
            <a:r>
              <a:rPr b="1" sz="2100" u="sng">
                <a:solidFill>
                  <a:srgbClr val="EEA231"/>
                </a:solidFill>
              </a:rPr>
              <a:t>dentified the first 3 concerns</a:t>
            </a:r>
            <a:r>
              <a:rPr sz="2100"/>
              <a:t>. Today, we will have a last look at the 3rd concern and we will </a:t>
            </a:r>
            <a:r>
              <a:rPr b="1" sz="2100" u="sng">
                <a:solidFill>
                  <a:srgbClr val="FEE933"/>
                </a:solidFill>
              </a:rPr>
              <a:t>dive into the last 2 concerns. </a:t>
            </a:r>
            <a:endParaRPr sz="2100"/>
          </a:p>
          <a:p>
            <a:pPr>
              <a:defRPr sz="2000"/>
            </a:pPr>
            <a:endParaRPr sz="2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p>
            <a:pPr>
              <a:defRPr sz="2000"/>
            </a:pPr>
            <a:r>
              <a:rPr sz="2100"/>
              <a:t>This 5 concerns is </a:t>
            </a:r>
            <a:r>
              <a:rPr b="1" sz="2100" u="sng">
                <a:solidFill>
                  <a:srgbClr val="FEE933"/>
                </a:solidFill>
              </a:rPr>
              <a:t>problematic for the church.</a:t>
            </a:r>
            <a:r>
              <a:rPr sz="2100"/>
              <a:t> </a:t>
            </a:r>
            <a:endParaRPr sz="2100"/>
          </a:p>
          <a:p>
            <a:pPr>
              <a:defRPr sz="2000"/>
            </a:pPr>
            <a:r>
              <a:rPr sz="2100"/>
              <a:t>They are </a:t>
            </a:r>
            <a:r>
              <a:rPr b="1" sz="2100" u="sng">
                <a:solidFill>
                  <a:srgbClr val="EEA231"/>
                </a:solidFill>
              </a:rPr>
              <a:t>killing spiritual growth in the church</a:t>
            </a:r>
            <a:r>
              <a:rPr sz="2100"/>
              <a:t>. They are </a:t>
            </a:r>
            <a:r>
              <a:rPr b="1" sz="2100" u="sng">
                <a:solidFill>
                  <a:srgbClr val="FEE933"/>
                </a:solidFill>
              </a:rPr>
              <a:t>leading people astray and away from the Word and the will of God</a:t>
            </a:r>
            <a:r>
              <a:rPr sz="2100"/>
              <a:t>, </a:t>
            </a:r>
            <a:endParaRPr sz="2100"/>
          </a:p>
          <a:p>
            <a:pPr>
              <a:defRPr sz="2000"/>
            </a:pPr>
            <a:r>
              <a:rPr sz="2100"/>
              <a:t>because of a</a:t>
            </a:r>
            <a:r>
              <a:rPr b="1" sz="2100" u="sng">
                <a:solidFill>
                  <a:srgbClr val="EEA231"/>
                </a:solidFill>
              </a:rPr>
              <a:t> negligence to lay down my life for Christ</a:t>
            </a:r>
            <a:r>
              <a:rPr sz="2100"/>
              <a:t>, </a:t>
            </a:r>
            <a:r>
              <a:rPr b="1" sz="2100" u="sng">
                <a:solidFill>
                  <a:srgbClr val="FEE933"/>
                </a:solidFill>
              </a:rPr>
              <a:t>self-preservation</a:t>
            </a:r>
            <a:r>
              <a:rPr sz="2100"/>
              <a:t>, </a:t>
            </a:r>
            <a:r>
              <a:rPr b="1" sz="2100" u="sng">
                <a:solidFill>
                  <a:srgbClr val="EEA231"/>
                </a:solidFill>
              </a:rPr>
              <a:t>neglecting to work towards </a:t>
            </a:r>
            <a:r>
              <a:rPr sz="2100"/>
              <a:t>the biblical goals that God wants me to seek. </a:t>
            </a:r>
            <a:endParaRPr sz="2100"/>
          </a:p>
          <a:p>
            <a:pPr>
              <a:defRPr sz="2000"/>
            </a:pPr>
            <a:endParaRPr sz="2100"/>
          </a:p>
          <a:p>
            <a:pPr>
              <a:defRPr sz="2000"/>
            </a:pPr>
            <a:r>
              <a:rPr sz="2100"/>
              <a:t>We see in </a:t>
            </a:r>
            <a:r>
              <a:rPr b="1" sz="2100" u="sng">
                <a:solidFill>
                  <a:srgbClr val="FEE933"/>
                </a:solidFill>
              </a:rPr>
              <a:t>2 Tim 3 </a:t>
            </a:r>
            <a:r>
              <a:rPr sz="2100"/>
              <a:t>where Paul also warns </a:t>
            </a:r>
            <a:r>
              <a:rPr b="1" sz="2100">
                <a:solidFill>
                  <a:schemeClr val="accent3">
                    <a:lumOff val="11470"/>
                  </a:schemeClr>
                </a:solidFill>
              </a:rPr>
              <a:t>Timothy that “1in the last days difficult times will come. 2 For people will be lovers of themselves, lovers of money, boastful, arrogant, blasphemers, disobedient to parents, ungrateful, unholy, 3 unloving, irreconcilable, slanderers, without self-control, savage, opposed to what is good, 4 treacherous, reckless, conceited, loving pleasure rather than loving God. 5 having the appearance of godliness, but denying its power.</a:t>
            </a:r>
            <a:endParaRPr b="1" sz="2100">
              <a:solidFill>
                <a:schemeClr val="accent3">
                  <a:lumOff val="11470"/>
                </a:schemeClr>
              </a:solidFill>
            </a:endParaRPr>
          </a:p>
          <a:p>
            <a:pPr>
              <a:defRPr sz="2000"/>
            </a:pPr>
            <a:endParaRPr b="1" sz="2100" u="sng">
              <a:solidFill>
                <a:schemeClr val="accent3">
                  <a:lumOff val="11470"/>
                </a:schemeClr>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b="1" sz="2000" u="sng">
                <a:solidFill>
                  <a:schemeClr val="accent6"/>
                </a:solidFill>
              </a:defRPr>
            </a:pPr>
            <a:r>
              <a:rPr sz="2100"/>
              <a:t>Verse 1-4</a:t>
            </a:r>
            <a:endParaRPr sz="2100"/>
          </a:p>
          <a:p>
            <a:pPr>
              <a:defRPr b="1" sz="2000" u="sng">
                <a:solidFill>
                  <a:schemeClr val="accent6"/>
                </a:solidFill>
              </a:defRPr>
            </a:pPr>
            <a:r>
              <a:rPr sz="2100"/>
              <a:t>5 Concerns. Last week we had 3 Concerns. </a:t>
            </a:r>
            <a:endParaRPr sz="2100"/>
          </a:p>
          <a:p>
            <a:pPr>
              <a:defRPr b="1" sz="2000" u="sng">
                <a:solidFill>
                  <a:schemeClr val="accent6"/>
                </a:solidFill>
              </a:defRPr>
            </a:pPr>
            <a:r>
              <a:rPr sz="2100"/>
              <a:t>1st Concern</a:t>
            </a:r>
            <a:endParaRPr sz="2100"/>
          </a:p>
          <a:p>
            <a:pPr>
              <a:defRPr sz="2000"/>
            </a:pPr>
            <a:r>
              <a:rPr b="1" sz="2100" u="sng">
                <a:solidFill>
                  <a:srgbClr val="FEE933"/>
                </a:solidFill>
              </a:rPr>
              <a:t>1st concern v3</a:t>
            </a:r>
            <a:r>
              <a:t> : Timothy’s </a:t>
            </a:r>
            <a:r>
              <a:rPr b="1" sz="2100" u="sng">
                <a:solidFill>
                  <a:srgbClr val="FEE933"/>
                </a:solidFill>
              </a:rPr>
              <a:t>staying power </a:t>
            </a:r>
            <a:r>
              <a:t>in Ephesus. Firstly, Paul says. </a:t>
            </a:r>
            <a:r>
              <a:rPr b="1" sz="2100" u="sng">
                <a:solidFill>
                  <a:srgbClr val="FEE933"/>
                </a:solidFill>
              </a:rPr>
              <a:t>I urge you to stay</a:t>
            </a:r>
            <a:r>
              <a:t> at Ephesus.</a:t>
            </a:r>
          </a:p>
          <a:p>
            <a:pPr>
              <a:defRPr sz="2000"/>
            </a:pPr>
            <a:r>
              <a:t>In the same way God calls us to stay, and fulfil our callings. </a:t>
            </a:r>
          </a:p>
          <a:p>
            <a:pPr>
              <a:defRPr sz="2000"/>
            </a:pPr>
            <a:r>
              <a:rPr b="1" sz="2100" u="sng">
                <a:solidFill>
                  <a:srgbClr val="FEE933"/>
                </a:solidFill>
              </a:rPr>
              <a:t>2nd Concern v3</a:t>
            </a:r>
            <a:r>
              <a:t> that he has. </a:t>
            </a:r>
            <a:r>
              <a:rPr b="1" sz="2100" u="sng">
                <a:solidFill>
                  <a:srgbClr val="FEE933"/>
                </a:solidFill>
              </a:rPr>
              <a:t>False Teachers and their teaching. </a:t>
            </a:r>
            <a:r>
              <a:t>And this is a major one. </a:t>
            </a:r>
          </a:p>
          <a:p>
            <a:pPr>
              <a:defRPr sz="2000"/>
            </a:pPr>
          </a:p>
          <a:p>
            <a:pPr>
              <a:defRPr sz="2000"/>
            </a:pPr>
            <a:r>
              <a:t>You see one of the most important thing Paul want to say: to maintain the </a:t>
            </a:r>
            <a:r>
              <a:rPr b="1" sz="2100" u="sng">
                <a:solidFill>
                  <a:srgbClr val="FEE933"/>
                </a:solidFill>
              </a:rPr>
              <a:t>authority and fidelity of SOUND DOCTRINE</a:t>
            </a:r>
            <a:r>
              <a:t>. Super important. We saw this in Colossians as well. </a:t>
            </a:r>
          </a:p>
          <a:p>
            <a:pPr>
              <a:defRPr sz="2000"/>
            </a:pPr>
          </a:p>
          <a:p>
            <a:pPr>
              <a:defRPr sz="20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sz="2000"/>
            </a:pPr>
            <a:r>
              <a:rPr b="1" sz="2100" u="sng">
                <a:solidFill>
                  <a:srgbClr val="FEE933"/>
                </a:solidFill>
              </a:rPr>
              <a:t>Verse 4 - read</a:t>
            </a:r>
          </a:p>
          <a:p>
            <a:pPr>
              <a:defRPr sz="2000"/>
            </a:pPr>
            <a:r>
              <a:rPr b="1" sz="2100" u="sng">
                <a:solidFill>
                  <a:srgbClr val="EEA231"/>
                </a:solidFill>
              </a:rPr>
              <a:t>3rd concern</a:t>
            </a:r>
            <a:r>
              <a:t> that Paul raises. - </a:t>
            </a:r>
            <a:r>
              <a:rPr b="1" sz="2100" u="sng">
                <a:solidFill>
                  <a:srgbClr val="EEA231"/>
                </a:solidFill>
              </a:rPr>
              <a:t>That they should understand and pursue Biblical Goals.</a:t>
            </a:r>
            <a:endParaRPr b="1" sz="2100" u="sng">
              <a:solidFill>
                <a:srgbClr val="EEA231"/>
              </a:solidFill>
            </a:endParaRPr>
          </a:p>
          <a:p>
            <a:pPr>
              <a:defRPr sz="2000"/>
            </a:pPr>
            <a:endParaRPr b="1" sz="2100" u="sng">
              <a:solidFill>
                <a:srgbClr val="EEA231"/>
              </a:solidFill>
            </a:endParaRPr>
          </a:p>
          <a:p>
            <a:pPr>
              <a:defRPr sz="2000"/>
            </a:pPr>
            <a:r>
              <a:rPr b="1" sz="2100" u="sng">
                <a:solidFill>
                  <a:srgbClr val="EEA231"/>
                </a:solidFill>
              </a:rPr>
              <a:t>We said last week..</a:t>
            </a:r>
            <a:endParaRPr b="1" sz="2100" u="sng">
              <a:solidFill>
                <a:srgbClr val="EEA231"/>
              </a:solidFill>
            </a:endParaRPr>
          </a:p>
          <a:p>
            <a:pPr>
              <a:defRPr sz="2000"/>
            </a:pPr>
            <a:r>
              <a:t>The </a:t>
            </a:r>
            <a:r>
              <a:rPr b="1" sz="2100" u="sng">
                <a:solidFill>
                  <a:srgbClr val="FEE933"/>
                </a:solidFill>
              </a:rPr>
              <a:t>real issue is NOT Spending time on myths </a:t>
            </a:r>
            <a:r>
              <a:t>and genealogies, but rather,  the </a:t>
            </a:r>
            <a:r>
              <a:rPr b="1" sz="2100" u="sng">
                <a:solidFill>
                  <a:srgbClr val="FEE933"/>
                </a:solidFill>
              </a:rPr>
              <a:t>NEGLIGENCE of pursuing spiritual maturity / and Spiritual Goals</a:t>
            </a:r>
            <a:r>
              <a:t>. This is the REAL ISSUE.</a:t>
            </a:r>
          </a:p>
          <a:p>
            <a:pPr>
              <a:defRPr sz="2000"/>
            </a:pPr>
          </a:p>
          <a:p>
            <a:pPr>
              <a:defRPr b="1" sz="2200">
                <a:solidFill>
                  <a:schemeClr val="accent4">
                    <a:lumOff val="12156"/>
                  </a:schemeClr>
                </a:solidFill>
              </a:defRPr>
            </a:pPr>
            <a:r>
              <a:t>Have you ever heard ….  What do you think? Well I think this…. </a:t>
            </a:r>
          </a:p>
          <a:p>
            <a:pPr>
              <a:defRPr sz="2000"/>
            </a:pPr>
            <a:r>
              <a:t>God is really saying</a:t>
            </a:r>
            <a:r>
              <a:rPr b="1" sz="2100" u="sng">
                <a:solidFill>
                  <a:srgbClr val="FEE933"/>
                </a:solidFill>
              </a:rPr>
              <a:t> I don’t really care what you think</a:t>
            </a:r>
            <a:r>
              <a:t>, you tell them what I have said. </a:t>
            </a:r>
          </a:p>
          <a:p>
            <a:pPr>
              <a:defRPr sz="2000"/>
            </a:pPr>
            <a:r>
              <a:rPr b="1" sz="2100" u="sng">
                <a:solidFill>
                  <a:srgbClr val="EEA231"/>
                </a:solidFill>
              </a:rPr>
              <a:t>What is important is the truth, and that will change their lives. </a:t>
            </a:r>
          </a:p>
          <a:p>
            <a:pPr>
              <a:defRPr sz="2000"/>
            </a:pPr>
          </a:p>
          <a:p>
            <a:pPr>
              <a:defRPr sz="2000"/>
            </a:pPr>
            <a:r>
              <a:t>The rest is merely distractions that does not help us to grow in spiritual maturity. </a:t>
            </a:r>
          </a:p>
          <a:p>
            <a:pPr>
              <a:defRPr sz="2000"/>
            </a:pPr>
            <a:r>
              <a:t>It’s just going to </a:t>
            </a:r>
            <a:r>
              <a:rPr b="1" sz="2100" u="sng">
                <a:solidFill>
                  <a:srgbClr val="FEE933"/>
                </a:solidFill>
              </a:rPr>
              <a:t>take up your time and energy</a:t>
            </a:r>
            <a:r>
              <a:t>, but it won’t help you </a:t>
            </a:r>
            <a:r>
              <a:rPr b="1" sz="2100" u="sng">
                <a:solidFill>
                  <a:srgbClr val="EEA231"/>
                </a:solidFill>
              </a:rPr>
              <a:t>fulfil the calling God has for you</a:t>
            </a:r>
            <a:r>
              <a:t>. And the Bible tells us to </a:t>
            </a:r>
            <a:r>
              <a:rPr b="1" sz="2100" u="sng">
                <a:solidFill>
                  <a:srgbClr val="FEE933"/>
                </a:solidFill>
              </a:rPr>
              <a:t>make good use of the time because the days are evil!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sz="2000"/>
            </a:pPr>
            <a:r>
              <a:t>So let’s start today. We are looking today at 1 Tim 1:4-7</a:t>
            </a:r>
          </a:p>
          <a:p>
            <a:pPr>
              <a:defRPr sz="2000"/>
            </a:pPr>
            <a:r>
              <a:t>So 1 Tim. This is a letter from Paul to Timothy. A letter. </a:t>
            </a:r>
          </a:p>
          <a:p>
            <a:pPr>
              <a:defRPr sz="2000"/>
            </a:pPr>
            <a:r>
              <a:rPr b="1" sz="2100" u="sng">
                <a:solidFill>
                  <a:srgbClr val="FEE933"/>
                </a:solidFill>
              </a:rPr>
              <a:t>Read 1 Tim:4-7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defRPr sz="2000"/>
            </a:pPr>
            <a:r>
              <a:rPr b="1" sz="2100" u="sng">
                <a:solidFill>
                  <a:srgbClr val="FEE933"/>
                </a:solidFill>
              </a:rPr>
              <a:t>Verse 4 </a:t>
            </a:r>
            <a:endParaRPr b="1" sz="2100" u="sng">
              <a:solidFill>
                <a:srgbClr val="FEE933"/>
              </a:solidFill>
            </a:endParaRPr>
          </a:p>
          <a:p>
            <a:pPr>
              <a:defRPr sz="2000"/>
            </a:pPr>
            <a:endParaRPr b="1" sz="2100" u="sng">
              <a:solidFill>
                <a:srgbClr val="FEE933"/>
              </a:solidFill>
            </a:endParaRPr>
          </a:p>
          <a:p>
            <a:pPr>
              <a:defRPr sz="2000"/>
            </a:pPr>
            <a:r>
              <a:t>So I want to</a:t>
            </a:r>
            <a:r>
              <a:rPr b="1" sz="2100" u="sng">
                <a:solidFill>
                  <a:srgbClr val="FEE933"/>
                </a:solidFill>
              </a:rPr>
              <a:t> start from verse 4</a:t>
            </a:r>
            <a:r>
              <a:t> this flows into the </a:t>
            </a:r>
            <a:r>
              <a:rPr b="1" sz="2100" u="sng">
                <a:solidFill>
                  <a:srgbClr val="EEA231"/>
                </a:solidFill>
              </a:rPr>
              <a:t>rest of our concerns</a:t>
            </a:r>
            <a:r>
              <a:t> that Paul raises. </a:t>
            </a:r>
          </a:p>
          <a:p>
            <a:pPr>
              <a:defRPr sz="2000"/>
            </a:pPr>
            <a:r>
              <a:t>Just to give some extra.</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672460" y="24098"/>
            <a:ext cx="13798098" cy="8013246"/>
            <a:chOff x="0" y="0"/>
            <a:chExt cx="13798097" cy="8013245"/>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690898" y="0"/>
              <a:ext cx="12143004" cy="6830440"/>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2492837" y="7107479"/>
              <a:ext cx="1305261" cy="905767"/>
            </a:xfrm>
            <a:prstGeom prst="rect">
              <a:avLst/>
            </a:prstGeom>
            <a:ln w="12700" cap="flat">
              <a:noFill/>
              <a:miter lim="400000"/>
            </a:ln>
            <a:effectLst/>
          </p:spPr>
        </p:pic>
        <p:sp>
          <p:nvSpPr>
            <p:cNvPr id="22" name="Concerns for Pastoral Ministry…"/>
            <p:cNvSpPr txBox="1"/>
            <p:nvPr/>
          </p:nvSpPr>
          <p:spPr>
            <a:xfrm>
              <a:off x="1781818" y="4986050"/>
              <a:ext cx="9961345" cy="14672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Concerns for Pastoral Ministry</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 </a:t>
              </a:r>
            </a:p>
          </p:txBody>
        </p:sp>
        <p:sp>
          <p:nvSpPr>
            <p:cNvPr id="23" name="1 Tim 1:5-7"/>
            <p:cNvSpPr txBox="1"/>
            <p:nvPr/>
          </p:nvSpPr>
          <p:spPr>
            <a:xfrm>
              <a:off x="0" y="3942254"/>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1:5-7</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2" name="Group"/>
          <p:cNvGrpSpPr/>
          <p:nvPr/>
        </p:nvGrpSpPr>
        <p:grpSpPr>
          <a:xfrm>
            <a:off x="-1" y="-9525"/>
            <a:ext cx="12192001" cy="6867525"/>
            <a:chOff x="0" y="0"/>
            <a:chExt cx="12192000" cy="6867525"/>
          </a:xfrm>
        </p:grpSpPr>
        <p:pic>
          <p:nvPicPr>
            <p:cNvPr id="9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9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93" name="4 nor to devote themselves to myths and endless genealogies, which promote speculations rather than the stewardship from God that is by faith 5 The aim of our charge is love that issues from a pure heart and a good conscience and a sincere faith."/>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
        <p:nvSpPr>
          <p:cNvPr id="94" name="1 Tim 1:3-7"/>
          <p:cNvSpPr txBox="1"/>
          <p:nvPr/>
        </p:nvSpPr>
        <p:spPr>
          <a:xfrm>
            <a:off x="669607" y="476250"/>
            <a:ext cx="7180898" cy="916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Group"/>
          <p:cNvGrpSpPr/>
          <p:nvPr/>
        </p:nvGrpSpPr>
        <p:grpSpPr>
          <a:xfrm>
            <a:off x="-1" y="-9525"/>
            <a:ext cx="12192001" cy="6867525"/>
            <a:chOff x="0" y="0"/>
            <a:chExt cx="12192000" cy="6867525"/>
          </a:xfrm>
        </p:grpSpPr>
        <p:pic>
          <p:nvPicPr>
            <p:cNvPr id="9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9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01" name="1 Tim 1:3-7"/>
          <p:cNvSpPr txBox="1"/>
          <p:nvPr/>
        </p:nvSpPr>
        <p:spPr>
          <a:xfrm>
            <a:off x="669607" y="473312"/>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
        <p:nvSpPr>
          <p:cNvPr id="102" name="4 nor to devote themselves to myths and endless genealogies, which promote speculations rather than the stewardship from God that is by faith 5 The aim of our charge is love that issues from a pure heart and a good conscience and a sincere faith."/>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8" name="Group"/>
          <p:cNvGrpSpPr/>
          <p:nvPr/>
        </p:nvGrpSpPr>
        <p:grpSpPr>
          <a:xfrm>
            <a:off x="-1" y="-9525"/>
            <a:ext cx="12192001" cy="6867525"/>
            <a:chOff x="0" y="0"/>
            <a:chExt cx="12192000" cy="6867525"/>
          </a:xfrm>
        </p:grpSpPr>
        <p:pic>
          <p:nvPicPr>
            <p:cNvPr id="10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07"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09" name="1 Tim 1:3-7"/>
          <p:cNvSpPr txBox="1"/>
          <p:nvPr/>
        </p:nvSpPr>
        <p:spPr>
          <a:xfrm>
            <a:off x="669607" y="473312"/>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
        <p:nvSpPr>
          <p:cNvPr id="110" name="4 nor to devote themselves to myths and endless genealogies, which promote speculations rather than the stewardship from God that is by faith 5 The aim of our charge is love that issues from a pure heart and a good conscience and a sincere faith."/>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6" name="Group"/>
          <p:cNvGrpSpPr/>
          <p:nvPr/>
        </p:nvGrpSpPr>
        <p:grpSpPr>
          <a:xfrm>
            <a:off x="-1" y="-9525"/>
            <a:ext cx="12192001" cy="6867525"/>
            <a:chOff x="0" y="0"/>
            <a:chExt cx="12192000" cy="6867525"/>
          </a:xfrm>
        </p:grpSpPr>
        <p:pic>
          <p:nvPicPr>
            <p:cNvPr id="11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15"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17" name="1 Tim 1:3-7"/>
          <p:cNvSpPr txBox="1"/>
          <p:nvPr/>
        </p:nvSpPr>
        <p:spPr>
          <a:xfrm>
            <a:off x="669607" y="473312"/>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
        <p:nvSpPr>
          <p:cNvPr id="118" name="4 nor to devote themselves to myths and endless genealogies, which promote speculations rather than the stewardship from God that is by faith 5 The aim of our charge is love that issues from a pure heart and a good conscience and a sincere faith."/>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Group"/>
          <p:cNvGrpSpPr/>
          <p:nvPr/>
        </p:nvGrpSpPr>
        <p:grpSpPr>
          <a:xfrm>
            <a:off x="-1" y="-9525"/>
            <a:ext cx="12192001" cy="6867525"/>
            <a:chOff x="0" y="0"/>
            <a:chExt cx="12192000" cy="6867525"/>
          </a:xfrm>
        </p:grpSpPr>
        <p:pic>
          <p:nvPicPr>
            <p:cNvPr id="12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23"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25" name="5 The aim of our charge is love that issues from a pure heart and a good conscience and a sincere faith. 6 Certain persons, by swerving from these, have wandered away into vain discussion, 7 desiring to be teachers of the law, without understanding eithe"/>
          <p:cNvSpPr txBox="1"/>
          <p:nvPr/>
        </p:nvSpPr>
        <p:spPr>
          <a:xfrm>
            <a:off x="705342" y="1207436"/>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5 </a:t>
            </a:r>
            <a:r>
              <a:t>The aim of our charge is love that issues from a pure heart and a good conscience and a sincere faith. </a:t>
            </a:r>
            <a:r>
              <a:rPr b="1"/>
              <a:t>6 </a:t>
            </a:r>
            <a:r>
              <a:t>Certain persons, by swerving from these, have wandered away into vain discussion, </a:t>
            </a:r>
            <a:r>
              <a:rPr b="1"/>
              <a:t>7 </a:t>
            </a:r>
            <a:r>
              <a:t>desiring to be teachers of the law, without understanding either what they are saying or the things about which they make confident assertions.</a:t>
            </a:r>
          </a:p>
        </p:txBody>
      </p:sp>
      <p:sp>
        <p:nvSpPr>
          <p:cNvPr id="126" name="1 Tim 1:5-7"/>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1:5-7</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2" name="Group"/>
          <p:cNvGrpSpPr/>
          <p:nvPr/>
        </p:nvGrpSpPr>
        <p:grpSpPr>
          <a:xfrm>
            <a:off x="-1" y="-9525"/>
            <a:ext cx="12192001" cy="6867525"/>
            <a:chOff x="0" y="0"/>
            <a:chExt cx="12192000" cy="6867525"/>
          </a:xfrm>
        </p:grpSpPr>
        <p:pic>
          <p:nvPicPr>
            <p:cNvPr id="13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3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33" name="5 The aim of our charge is love that issues from a pure heart and a good conscience and a sincere faith. 6 Certain persons, by swerving from these, have wandered away into vain discussion, 7 desiring to be teachers of the law, without understanding eithe"/>
          <p:cNvSpPr txBox="1"/>
          <p:nvPr/>
        </p:nvSpPr>
        <p:spPr>
          <a:xfrm>
            <a:off x="705342" y="1207436"/>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5 </a:t>
            </a:r>
            <a:r>
              <a:t>The aim of our charge is love that issues from a pure heart and a good conscience and a sincere faith. </a:t>
            </a:r>
            <a:r>
              <a:rPr b="1"/>
              <a:t>6 </a:t>
            </a:r>
            <a:r>
              <a:t>Certain persons, by swerving from these, have wandered away into vain discussion, </a:t>
            </a:r>
            <a:r>
              <a:rPr b="1"/>
              <a:t>7 </a:t>
            </a:r>
            <a:r>
              <a:t>desiring to be teachers of the law, without understanding either what they are saying or the things about which they make confident assertions.</a:t>
            </a:r>
          </a:p>
        </p:txBody>
      </p:sp>
      <p:sp>
        <p:nvSpPr>
          <p:cNvPr id="134" name="1 Tim 1:5-7"/>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1:5-7</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0" name="Group"/>
          <p:cNvGrpSpPr/>
          <p:nvPr/>
        </p:nvGrpSpPr>
        <p:grpSpPr>
          <a:xfrm>
            <a:off x="-1" y="-9525"/>
            <a:ext cx="12192001" cy="6867525"/>
            <a:chOff x="0" y="0"/>
            <a:chExt cx="12192000" cy="6867525"/>
          </a:xfrm>
        </p:grpSpPr>
        <p:pic>
          <p:nvPicPr>
            <p:cNvPr id="13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3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41" name="6 Certain persons, by swerving from these, have wandered away into vain discussion,"/>
          <p:cNvSpPr txBox="1"/>
          <p:nvPr/>
        </p:nvSpPr>
        <p:spPr>
          <a:xfrm>
            <a:off x="675965" y="4742927"/>
            <a:ext cx="11098438"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6 </a:t>
            </a:r>
            <a:r>
              <a:t>Certain persons, by swerving from these, have wandered away into vain discussion,</a:t>
            </a:r>
          </a:p>
        </p:txBody>
      </p:sp>
      <p:sp>
        <p:nvSpPr>
          <p:cNvPr id="142" name="1: Urging Timothy to remain…"/>
          <p:cNvSpPr txBox="1"/>
          <p:nvPr/>
        </p:nvSpPr>
        <p:spPr>
          <a:xfrm>
            <a:off x="675965" y="1000330"/>
            <a:ext cx="11098438" cy="258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1: Urging Timothy to remain</a:t>
            </a:r>
            <a:endParaRPr b="1"/>
          </a:p>
          <a:p>
            <a:pPr>
              <a:defRPr sz="4100">
                <a:solidFill>
                  <a:srgbClr val="FFFFFF"/>
                </a:solidFill>
                <a:latin typeface="Trade Gothic LT Std"/>
                <a:ea typeface="Trade Gothic LT Std"/>
                <a:cs typeface="Trade Gothic LT Std"/>
                <a:sym typeface="Trade Gothic LT Std"/>
              </a:defRPr>
            </a:pPr>
            <a:r>
              <a:rPr b="1"/>
              <a:t>2: A Different doctrine being preached</a:t>
            </a:r>
            <a:endParaRPr b="1"/>
          </a:p>
          <a:p>
            <a:pPr>
              <a:defRPr sz="4100">
                <a:solidFill>
                  <a:srgbClr val="FFFFFF"/>
                </a:solidFill>
                <a:latin typeface="Trade Gothic LT Std"/>
                <a:ea typeface="Trade Gothic LT Std"/>
                <a:cs typeface="Trade Gothic LT Std"/>
                <a:sym typeface="Trade Gothic LT Std"/>
              </a:defRPr>
            </a:pPr>
            <a:r>
              <a:rPr b="1"/>
              <a:t>3: Neglecting to have Spiritual goals</a:t>
            </a:r>
            <a:endParaRPr b="1"/>
          </a:p>
          <a:p>
            <a:pPr>
              <a:defRPr sz="4100">
                <a:solidFill>
                  <a:srgbClr val="FFFFFF"/>
                </a:solidFill>
                <a:latin typeface="Trade Gothic LT Std"/>
                <a:ea typeface="Trade Gothic LT Std"/>
                <a:cs typeface="Trade Gothic LT Std"/>
                <a:sym typeface="Trade Gothic LT Std"/>
              </a:defRPr>
            </a:pPr>
            <a:r>
              <a:rPr b="1"/>
              <a:t>4: Neglecting to aim at Spiritual goals</a:t>
            </a:r>
          </a:p>
        </p:txBody>
      </p:sp>
      <p:sp>
        <p:nvSpPr>
          <p:cNvPr id="143" name="5 Concerns"/>
          <p:cNvSpPr txBox="1"/>
          <p:nvPr/>
        </p:nvSpPr>
        <p:spPr>
          <a:xfrm>
            <a:off x="669607" y="8994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5 Concerns</a:t>
            </a:r>
          </a:p>
        </p:txBody>
      </p:sp>
      <p:sp>
        <p:nvSpPr>
          <p:cNvPr id="144" name="1 Tim 1:6"/>
          <p:cNvSpPr txBox="1"/>
          <p:nvPr/>
        </p:nvSpPr>
        <p:spPr>
          <a:xfrm>
            <a:off x="669607" y="3778022"/>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1:6</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0" name="Group"/>
          <p:cNvGrpSpPr/>
          <p:nvPr/>
        </p:nvGrpSpPr>
        <p:grpSpPr>
          <a:xfrm>
            <a:off x="-1" y="-9525"/>
            <a:ext cx="12192001" cy="6867525"/>
            <a:chOff x="0" y="0"/>
            <a:chExt cx="12192000" cy="6867525"/>
          </a:xfrm>
        </p:grpSpPr>
        <p:pic>
          <p:nvPicPr>
            <p:cNvPr id="14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4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51" name="23 Above all else, guard your heart,     for everything you do flows from it."/>
          <p:cNvSpPr txBox="1"/>
          <p:nvPr/>
        </p:nvSpPr>
        <p:spPr>
          <a:xfrm>
            <a:off x="705342" y="1207436"/>
            <a:ext cx="11098438"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23 </a:t>
            </a:r>
            <a:r>
              <a:t>Above all else, guard your heart,</a:t>
            </a:r>
            <a:br/>
            <a:r>
              <a:rPr sz="672"/>
              <a:t>    </a:t>
            </a:r>
            <a:r>
              <a:t>for everything you do flows from it.</a:t>
            </a:r>
          </a:p>
        </p:txBody>
      </p:sp>
      <p:sp>
        <p:nvSpPr>
          <p:cNvPr id="152" name="Pro 4:23"/>
          <p:cNvSpPr txBox="1"/>
          <p:nvPr/>
        </p:nvSpPr>
        <p:spPr>
          <a:xfrm>
            <a:off x="690905"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Pro 4:23</a:t>
            </a:r>
          </a:p>
        </p:txBody>
      </p:sp>
      <p:sp>
        <p:nvSpPr>
          <p:cNvPr id="153" name="Matt 6:33"/>
          <p:cNvSpPr txBox="1"/>
          <p:nvPr/>
        </p:nvSpPr>
        <p:spPr>
          <a:xfrm>
            <a:off x="690905" y="2708827"/>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Matt 6:33</a:t>
            </a:r>
          </a:p>
        </p:txBody>
      </p:sp>
      <p:sp>
        <p:nvSpPr>
          <p:cNvPr id="154" name="33 But seek first his kingdom and his righteousness, and all these things will be given to you as well."/>
          <p:cNvSpPr txBox="1"/>
          <p:nvPr/>
        </p:nvSpPr>
        <p:spPr>
          <a:xfrm>
            <a:off x="546781" y="3791118"/>
            <a:ext cx="11098438" cy="195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33 </a:t>
            </a:r>
            <a:r>
              <a:t>But seek first his kingdom and his righteousness, and all these things will be given to you as well.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0" name="Group"/>
          <p:cNvGrpSpPr/>
          <p:nvPr/>
        </p:nvGrpSpPr>
        <p:grpSpPr>
          <a:xfrm>
            <a:off x="-1" y="-9525"/>
            <a:ext cx="12192001" cy="6867525"/>
            <a:chOff x="0" y="0"/>
            <a:chExt cx="12192000" cy="6867525"/>
          </a:xfrm>
        </p:grpSpPr>
        <p:pic>
          <p:nvPicPr>
            <p:cNvPr id="15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5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grpSp>
        <p:nvGrpSpPr>
          <p:cNvPr id="163" name="Group"/>
          <p:cNvGrpSpPr/>
          <p:nvPr/>
        </p:nvGrpSpPr>
        <p:grpSpPr>
          <a:xfrm>
            <a:off x="-1" y="-9525"/>
            <a:ext cx="12192001" cy="6867525"/>
            <a:chOff x="0" y="0"/>
            <a:chExt cx="12192000" cy="6867525"/>
          </a:xfrm>
        </p:grpSpPr>
        <p:pic>
          <p:nvPicPr>
            <p:cNvPr id="161"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62"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64" name="(1 Tim 1:7) 7 desiring to be teachers of the law, without understanding either what they are saying or the things about which they make confident assertions."/>
          <p:cNvSpPr txBox="1"/>
          <p:nvPr/>
        </p:nvSpPr>
        <p:spPr>
          <a:xfrm>
            <a:off x="546781" y="3998176"/>
            <a:ext cx="11098438" cy="247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900">
                <a:solidFill>
                  <a:srgbClr val="FFFFFF"/>
                </a:solidFill>
                <a:latin typeface="Trade Gothic LT Std"/>
                <a:ea typeface="Trade Gothic LT Std"/>
                <a:cs typeface="Trade Gothic LT Std"/>
                <a:sym typeface="Trade Gothic LT Std"/>
              </a:defRPr>
            </a:pPr>
            <a:r>
              <a:t>(1 Tim 1:7) </a:t>
            </a:r>
            <a:r>
              <a:rPr b="1"/>
              <a:t>7 </a:t>
            </a:r>
            <a:r>
              <a:t>desiring to be teachers of the law, without understanding either what they are saying or the things about which they make confident assertions.</a:t>
            </a:r>
          </a:p>
        </p:txBody>
      </p:sp>
      <p:sp>
        <p:nvSpPr>
          <p:cNvPr id="165" name="1: Urging Timothy to remain…"/>
          <p:cNvSpPr txBox="1"/>
          <p:nvPr/>
        </p:nvSpPr>
        <p:spPr>
          <a:xfrm>
            <a:off x="546781" y="903388"/>
            <a:ext cx="11098438" cy="301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800">
                <a:solidFill>
                  <a:srgbClr val="FFFFFF"/>
                </a:solidFill>
                <a:latin typeface="Trade Gothic LT Std"/>
                <a:ea typeface="Trade Gothic LT Std"/>
                <a:cs typeface="Trade Gothic LT Std"/>
                <a:sym typeface="Trade Gothic LT Std"/>
              </a:defRPr>
            </a:pPr>
            <a:r>
              <a:rPr b="1"/>
              <a:t>1: Urging Timothy to remain</a:t>
            </a:r>
            <a:endParaRPr b="1"/>
          </a:p>
          <a:p>
            <a:pPr>
              <a:defRPr sz="3800">
                <a:solidFill>
                  <a:srgbClr val="FFFFFF"/>
                </a:solidFill>
                <a:latin typeface="Trade Gothic LT Std"/>
                <a:ea typeface="Trade Gothic LT Std"/>
                <a:cs typeface="Trade Gothic LT Std"/>
                <a:sym typeface="Trade Gothic LT Std"/>
              </a:defRPr>
            </a:pPr>
            <a:r>
              <a:rPr b="1"/>
              <a:t>2: A Different doctrine being preached</a:t>
            </a:r>
            <a:endParaRPr b="1"/>
          </a:p>
          <a:p>
            <a:pPr>
              <a:defRPr sz="3800">
                <a:solidFill>
                  <a:srgbClr val="FFFFFF"/>
                </a:solidFill>
                <a:latin typeface="Trade Gothic LT Std"/>
                <a:ea typeface="Trade Gothic LT Std"/>
                <a:cs typeface="Trade Gothic LT Std"/>
                <a:sym typeface="Trade Gothic LT Std"/>
              </a:defRPr>
            </a:pPr>
            <a:r>
              <a:rPr b="1"/>
              <a:t>3: Failing to have Spiritual goals</a:t>
            </a:r>
            <a:endParaRPr b="1"/>
          </a:p>
          <a:p>
            <a:pPr>
              <a:defRPr sz="3800">
                <a:solidFill>
                  <a:srgbClr val="FFFFFF"/>
                </a:solidFill>
                <a:latin typeface="Trade Gothic LT Std"/>
                <a:ea typeface="Trade Gothic LT Std"/>
                <a:cs typeface="Trade Gothic LT Std"/>
                <a:sym typeface="Trade Gothic LT Std"/>
              </a:defRPr>
            </a:pPr>
            <a:r>
              <a:rPr b="1"/>
              <a:t>4: Failing to aim at Spiritual goals</a:t>
            </a:r>
            <a:endParaRPr b="1"/>
          </a:p>
          <a:p>
            <a:pPr>
              <a:defRPr sz="3800">
                <a:solidFill>
                  <a:srgbClr val="FFFFFF"/>
                </a:solidFill>
                <a:latin typeface="Trade Gothic LT Std"/>
                <a:ea typeface="Trade Gothic LT Std"/>
                <a:cs typeface="Trade Gothic LT Std"/>
                <a:sym typeface="Trade Gothic LT Std"/>
              </a:defRPr>
            </a:pPr>
            <a:r>
              <a:rPr b="1"/>
              <a:t>5: Impure Motives</a:t>
            </a:r>
          </a:p>
        </p:txBody>
      </p:sp>
      <p:sp>
        <p:nvSpPr>
          <p:cNvPr id="166" name="5 Concerns"/>
          <p:cNvSpPr txBox="1"/>
          <p:nvPr/>
        </p:nvSpPr>
        <p:spPr>
          <a:xfrm>
            <a:off x="543602" y="153840"/>
            <a:ext cx="7180898" cy="78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5 Concerns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Group"/>
          <p:cNvGrpSpPr/>
          <p:nvPr/>
        </p:nvGrpSpPr>
        <p:grpSpPr>
          <a:xfrm>
            <a:off x="-1" y="-9525"/>
            <a:ext cx="12192001" cy="6867525"/>
            <a:chOff x="0" y="0"/>
            <a:chExt cx="12192000" cy="6867525"/>
          </a:xfrm>
        </p:grpSpPr>
        <p:pic>
          <p:nvPicPr>
            <p:cNvPr id="17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7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73" name="(1 Tim 1:7) 7 desiring to be teachers of the law, without understanding either what they are saying or the things about which they make confident assertions."/>
          <p:cNvSpPr txBox="1"/>
          <p:nvPr/>
        </p:nvSpPr>
        <p:spPr>
          <a:xfrm>
            <a:off x="546781" y="3998176"/>
            <a:ext cx="11098438" cy="247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900">
                <a:solidFill>
                  <a:srgbClr val="FFFFFF"/>
                </a:solidFill>
                <a:latin typeface="Trade Gothic LT Std"/>
                <a:ea typeface="Trade Gothic LT Std"/>
                <a:cs typeface="Trade Gothic LT Std"/>
                <a:sym typeface="Trade Gothic LT Std"/>
              </a:defRPr>
            </a:pPr>
            <a:r>
              <a:t>(1 Tim 1:7) </a:t>
            </a:r>
            <a:r>
              <a:rPr b="1"/>
              <a:t>7 </a:t>
            </a:r>
            <a:r>
              <a:t>desiring to be teachers of the law, without understanding either what they are saying or the things about which they make confident assertions.</a:t>
            </a:r>
          </a:p>
        </p:txBody>
      </p:sp>
      <p:sp>
        <p:nvSpPr>
          <p:cNvPr id="174" name="5 Concerns"/>
          <p:cNvSpPr txBox="1"/>
          <p:nvPr/>
        </p:nvSpPr>
        <p:spPr>
          <a:xfrm>
            <a:off x="543602" y="153840"/>
            <a:ext cx="7180898" cy="78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5 Concerns</a:t>
            </a:r>
          </a:p>
        </p:txBody>
      </p:sp>
      <p:sp>
        <p:nvSpPr>
          <p:cNvPr id="175" name="1: Urging Timothy to remain…"/>
          <p:cNvSpPr txBox="1"/>
          <p:nvPr/>
        </p:nvSpPr>
        <p:spPr>
          <a:xfrm>
            <a:off x="546781" y="903388"/>
            <a:ext cx="11098438" cy="301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800">
                <a:solidFill>
                  <a:srgbClr val="FFFFFF"/>
                </a:solidFill>
                <a:latin typeface="Trade Gothic LT Std"/>
                <a:ea typeface="Trade Gothic LT Std"/>
                <a:cs typeface="Trade Gothic LT Std"/>
                <a:sym typeface="Trade Gothic LT Std"/>
              </a:defRPr>
            </a:pPr>
            <a:r>
              <a:rPr b="1"/>
              <a:t>1: Urging Timothy to remain</a:t>
            </a:r>
            <a:endParaRPr b="1"/>
          </a:p>
          <a:p>
            <a:pPr>
              <a:defRPr sz="3800">
                <a:solidFill>
                  <a:srgbClr val="FFFFFF"/>
                </a:solidFill>
                <a:latin typeface="Trade Gothic LT Std"/>
                <a:ea typeface="Trade Gothic LT Std"/>
                <a:cs typeface="Trade Gothic LT Std"/>
                <a:sym typeface="Trade Gothic LT Std"/>
              </a:defRPr>
            </a:pPr>
            <a:r>
              <a:rPr b="1"/>
              <a:t>2: A Different doctrine being preached</a:t>
            </a:r>
            <a:endParaRPr b="1"/>
          </a:p>
          <a:p>
            <a:pPr>
              <a:defRPr sz="3800">
                <a:solidFill>
                  <a:srgbClr val="FFFFFF"/>
                </a:solidFill>
                <a:latin typeface="Trade Gothic LT Std"/>
                <a:ea typeface="Trade Gothic LT Std"/>
                <a:cs typeface="Trade Gothic LT Std"/>
                <a:sym typeface="Trade Gothic LT Std"/>
              </a:defRPr>
            </a:pPr>
            <a:r>
              <a:rPr b="1"/>
              <a:t>3: Failing to have Spiritual goals</a:t>
            </a:r>
            <a:endParaRPr b="1"/>
          </a:p>
          <a:p>
            <a:pPr>
              <a:defRPr sz="3800">
                <a:solidFill>
                  <a:srgbClr val="FFFFFF"/>
                </a:solidFill>
                <a:latin typeface="Trade Gothic LT Std"/>
                <a:ea typeface="Trade Gothic LT Std"/>
                <a:cs typeface="Trade Gothic LT Std"/>
                <a:sym typeface="Trade Gothic LT Std"/>
              </a:defRPr>
            </a:pPr>
            <a:r>
              <a:rPr b="1"/>
              <a:t>4: Failing to aim at Spiritual goals</a:t>
            </a:r>
            <a:endParaRPr b="1"/>
          </a:p>
          <a:p>
            <a:pPr>
              <a:defRPr sz="3800">
                <a:solidFill>
                  <a:srgbClr val="FFFFFF"/>
                </a:solidFill>
                <a:latin typeface="Trade Gothic LT Std"/>
                <a:ea typeface="Trade Gothic LT Std"/>
                <a:cs typeface="Trade Gothic LT Std"/>
                <a:sym typeface="Trade Gothic LT Std"/>
              </a:defRPr>
            </a:pPr>
            <a:r>
              <a:rPr b="1"/>
              <a:t>5: Impure Motives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1" y="-9525"/>
            <a:ext cx="12192001" cy="6867525"/>
            <a:chOff x="0" y="0"/>
            <a:chExt cx="12192000"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2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31" name="28 Pay careful attention to yourselves and to all the flock, in which the Holy Spirit has made you overseers, to care for the church of God, which he obtained with his own blood. 29 I know that after my departure fierce wolves will come in among you, not"/>
          <p:cNvSpPr txBox="1"/>
          <p:nvPr/>
        </p:nvSpPr>
        <p:spPr>
          <a:xfrm>
            <a:off x="482887" y="1207436"/>
            <a:ext cx="11554995"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FFFFFF"/>
                </a:solidFill>
                <a:latin typeface="Trade Gothic LT Std"/>
                <a:ea typeface="Trade Gothic LT Std"/>
                <a:cs typeface="Trade Gothic LT Std"/>
                <a:sym typeface="Trade Gothic LT Std"/>
              </a:defRPr>
            </a:pPr>
            <a:r>
              <a:rPr b="1"/>
              <a:t>28 </a:t>
            </a:r>
            <a:r>
              <a:t>Pay careful attention to yourselves and to all the flock, in which the Holy Spirit has made you overseers, to care for the church of God, which he obtained with his own blood. </a:t>
            </a:r>
            <a:r>
              <a:rPr b="1"/>
              <a:t>29 </a:t>
            </a:r>
            <a:r>
              <a:t>I know that after my departure fierce wolves will come in among you, not sparing the flock; </a:t>
            </a:r>
            <a:r>
              <a:rPr b="1"/>
              <a:t>30 </a:t>
            </a:r>
            <a:r>
              <a:t>and from among your own selves will arise men speaking twisted things, to draw away the disciples after them.</a:t>
            </a:r>
          </a:p>
        </p:txBody>
      </p:sp>
      <p:sp>
        <p:nvSpPr>
          <p:cNvPr id="32" name="Acts 20:28-30"/>
          <p:cNvSpPr txBox="1"/>
          <p:nvPr/>
        </p:nvSpPr>
        <p:spPr>
          <a:xfrm>
            <a:off x="435327" y="199374"/>
            <a:ext cx="7180899"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20:28-30</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1" name="Image Gallery"/>
          <p:cNvGrpSpPr/>
          <p:nvPr/>
        </p:nvGrpSpPr>
        <p:grpSpPr>
          <a:xfrm>
            <a:off x="-56967" y="-16253"/>
            <a:ext cx="12305934" cy="7489232"/>
            <a:chOff x="0" y="0"/>
            <a:chExt cx="12305933" cy="7489231"/>
          </a:xfrm>
        </p:grpSpPr>
        <p:pic>
          <p:nvPicPr>
            <p:cNvPr id="179" name="Untitled.jpg" descr="Untitled.jpg"/>
            <p:cNvPicPr>
              <a:picLocks noChangeAspect="1"/>
            </p:cNvPicPr>
            <p:nvPr/>
          </p:nvPicPr>
          <p:blipFill>
            <a:blip r:embed="rId3">
              <a:extLst/>
            </a:blip>
            <a:srcRect l="0" t="1369" r="0" b="1369"/>
            <a:stretch>
              <a:fillRect/>
            </a:stretch>
          </p:blipFill>
          <p:spPr>
            <a:xfrm>
              <a:off x="0" y="0"/>
              <a:ext cx="12305934" cy="6892332"/>
            </a:xfrm>
            <a:prstGeom prst="rect">
              <a:avLst/>
            </a:prstGeom>
            <a:ln w="12700" cap="flat">
              <a:noFill/>
              <a:miter lim="400000"/>
            </a:ln>
            <a:effectLst/>
          </p:spPr>
        </p:pic>
        <p:sp>
          <p:nvSpPr>
            <p:cNvPr id="18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82" name="Is your goal to love God and people more?…"/>
          <p:cNvSpPr txBox="1"/>
          <p:nvPr/>
        </p:nvSpPr>
        <p:spPr>
          <a:xfrm>
            <a:off x="453966" y="1686877"/>
            <a:ext cx="11284068" cy="339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Is your goal to love God and people more?</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Are you seeking God’s kingdom first? Or wandering / worrying?</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Is there a desire in your heart to be heard / seen by people? </a:t>
            </a:r>
          </a:p>
        </p:txBody>
      </p:sp>
      <p:sp>
        <p:nvSpPr>
          <p:cNvPr id="183" name="Prayer Points"/>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3288" y="-1"/>
            <a:ext cx="13107199" cy="8013247"/>
            <a:chOff x="0" y="0"/>
            <a:chExt cx="13107198" cy="801324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0"/>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1801938" y="7107479"/>
              <a:ext cx="1305261" cy="905767"/>
            </a:xfrm>
            <a:prstGeom prst="rect">
              <a:avLst/>
            </a:prstGeom>
            <a:ln w="12700" cap="flat">
              <a:noFill/>
              <a:miter lim="400000"/>
            </a:ln>
            <a:effectLst/>
          </p:spPr>
        </p:pic>
      </p:grpSp>
      <p:sp>
        <p:nvSpPr>
          <p:cNvPr id="39" name="Concerns for Pastoral Ministry…"/>
          <p:cNvSpPr txBox="1"/>
          <p:nvPr/>
        </p:nvSpPr>
        <p:spPr>
          <a:xfrm>
            <a:off x="1000068" y="4900858"/>
            <a:ext cx="9961345" cy="146720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Concerns for Pastoral Ministry</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 </a:t>
            </a:r>
          </a:p>
        </p:txBody>
      </p:sp>
      <p:sp>
        <p:nvSpPr>
          <p:cNvPr id="40" name="1 Tim 1:5-7"/>
          <p:cNvSpPr txBox="1"/>
          <p:nvPr/>
        </p:nvSpPr>
        <p:spPr>
          <a:xfrm>
            <a:off x="-781751" y="3857061"/>
            <a:ext cx="8792419" cy="112262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1:5-7</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 name="Group"/>
          <p:cNvGrpSpPr/>
          <p:nvPr/>
        </p:nvGrpSpPr>
        <p:grpSpPr>
          <a:xfrm>
            <a:off x="-781751" y="-1"/>
            <a:ext cx="13885662" cy="8013247"/>
            <a:chOff x="0" y="0"/>
            <a:chExt cx="13885661" cy="801324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778462" y="0"/>
              <a:ext cx="12143004" cy="6830440"/>
            </a:xfrm>
            <a:prstGeom prst="rect">
              <a:avLst/>
            </a:prstGeom>
            <a:ln w="12700" cap="flat">
              <a:noFill/>
              <a:miter lim="400000"/>
            </a:ln>
            <a:effectLst/>
          </p:spPr>
        </p:pic>
        <p:pic>
          <p:nvPicPr>
            <p:cNvPr id="45" name="logo_shofar orange.png" descr="logo_shofar orange.png"/>
            <p:cNvPicPr>
              <a:picLocks noChangeAspect="1"/>
            </p:cNvPicPr>
            <p:nvPr/>
          </p:nvPicPr>
          <p:blipFill>
            <a:blip r:embed="rId4">
              <a:extLst/>
            </a:blip>
            <a:stretch>
              <a:fillRect/>
            </a:stretch>
          </p:blipFill>
          <p:spPr>
            <a:xfrm>
              <a:off x="12580401" y="7107479"/>
              <a:ext cx="1305261" cy="905767"/>
            </a:xfrm>
            <a:prstGeom prst="rect">
              <a:avLst/>
            </a:prstGeom>
            <a:ln w="12700" cap="flat">
              <a:noFill/>
              <a:miter lim="400000"/>
            </a:ln>
            <a:effectLst/>
          </p:spPr>
        </p:pic>
        <p:sp>
          <p:nvSpPr>
            <p:cNvPr id="46" name="Concerns for Pastoral Ministry…"/>
            <p:cNvSpPr txBox="1"/>
            <p:nvPr/>
          </p:nvSpPr>
          <p:spPr>
            <a:xfrm>
              <a:off x="1781818" y="4900858"/>
              <a:ext cx="9961345" cy="146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Concerns for Pastoral Ministry</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 </a:t>
              </a:r>
            </a:p>
          </p:txBody>
        </p:sp>
        <p:sp>
          <p:nvSpPr>
            <p:cNvPr id="47" name="1 Tim 1:5-7"/>
            <p:cNvSpPr txBox="1"/>
            <p:nvPr/>
          </p:nvSpPr>
          <p:spPr>
            <a:xfrm>
              <a:off x="0" y="385706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1:5-7</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Group"/>
          <p:cNvGrpSpPr/>
          <p:nvPr/>
        </p:nvGrpSpPr>
        <p:grpSpPr>
          <a:xfrm>
            <a:off x="-781751" y="-1"/>
            <a:ext cx="13885662" cy="8013247"/>
            <a:chOff x="0" y="0"/>
            <a:chExt cx="13885661" cy="801324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778462" y="0"/>
              <a:ext cx="12143004" cy="6830440"/>
            </a:xfrm>
            <a:prstGeom prst="rect">
              <a:avLst/>
            </a:prstGeom>
            <a:ln w="12700" cap="flat">
              <a:noFill/>
              <a:miter lim="400000"/>
            </a:ln>
            <a:effectLst/>
          </p:spPr>
        </p:pic>
        <p:pic>
          <p:nvPicPr>
            <p:cNvPr id="53" name="logo_shofar orange.png" descr="logo_shofar orange.png"/>
            <p:cNvPicPr>
              <a:picLocks noChangeAspect="1"/>
            </p:cNvPicPr>
            <p:nvPr/>
          </p:nvPicPr>
          <p:blipFill>
            <a:blip r:embed="rId4">
              <a:extLst/>
            </a:blip>
            <a:stretch>
              <a:fillRect/>
            </a:stretch>
          </p:blipFill>
          <p:spPr>
            <a:xfrm>
              <a:off x="12580401" y="7107479"/>
              <a:ext cx="1305261" cy="905767"/>
            </a:xfrm>
            <a:prstGeom prst="rect">
              <a:avLst/>
            </a:prstGeom>
            <a:ln w="12700" cap="flat">
              <a:noFill/>
              <a:miter lim="400000"/>
            </a:ln>
            <a:effectLst/>
          </p:spPr>
        </p:pic>
        <p:sp>
          <p:nvSpPr>
            <p:cNvPr id="54" name="Concerns for Pastoral Ministry…"/>
            <p:cNvSpPr txBox="1"/>
            <p:nvPr/>
          </p:nvSpPr>
          <p:spPr>
            <a:xfrm>
              <a:off x="1781818" y="4900858"/>
              <a:ext cx="9961345" cy="146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Concerns for Pastoral Ministry</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 </a:t>
              </a:r>
            </a:p>
          </p:txBody>
        </p:sp>
        <p:sp>
          <p:nvSpPr>
            <p:cNvPr id="55" name="1 Tim 1:5-7"/>
            <p:cNvSpPr txBox="1"/>
            <p:nvPr/>
          </p:nvSpPr>
          <p:spPr>
            <a:xfrm>
              <a:off x="0" y="385706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1:5-7</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1" y="-4763"/>
            <a:ext cx="12192001" cy="6867526"/>
            <a:chOff x="0" y="0"/>
            <a:chExt cx="12192000" cy="6867525"/>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6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63" name="1: Urging Timothy to remain…"/>
          <p:cNvSpPr txBox="1"/>
          <p:nvPr/>
        </p:nvSpPr>
        <p:spPr>
          <a:xfrm>
            <a:off x="675965" y="1298504"/>
            <a:ext cx="11098438" cy="320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1: Urging Timothy to remain</a:t>
            </a:r>
            <a:endParaRPr b="1"/>
          </a:p>
          <a:p>
            <a:pPr>
              <a:defRPr sz="4100">
                <a:solidFill>
                  <a:srgbClr val="FFFFFF"/>
                </a:solidFill>
                <a:latin typeface="Trade Gothic LT Std"/>
                <a:ea typeface="Trade Gothic LT Std"/>
                <a:cs typeface="Trade Gothic LT Std"/>
                <a:sym typeface="Trade Gothic LT Std"/>
              </a:defRPr>
            </a:pPr>
            <a:r>
              <a:rPr b="1"/>
              <a:t>2: A Different doctrine being preached</a:t>
            </a:r>
            <a:endParaRPr b="1"/>
          </a:p>
          <a:p>
            <a:pPr>
              <a:defRPr sz="4100">
                <a:solidFill>
                  <a:srgbClr val="FFFFFF"/>
                </a:solidFill>
                <a:latin typeface="Trade Gothic LT Std"/>
                <a:ea typeface="Trade Gothic LT Std"/>
                <a:cs typeface="Trade Gothic LT Std"/>
                <a:sym typeface="Trade Gothic LT Std"/>
              </a:defRPr>
            </a:pPr>
            <a:r>
              <a:rPr b="1"/>
              <a:t>3: Neglecting to have spiritual goals</a:t>
            </a:r>
            <a:endParaRPr b="1"/>
          </a:p>
          <a:p>
            <a:pPr>
              <a:defRPr sz="4100">
                <a:solidFill>
                  <a:srgbClr val="FFFFFF"/>
                </a:solidFill>
                <a:latin typeface="Trade Gothic LT Std"/>
                <a:ea typeface="Trade Gothic LT Std"/>
                <a:cs typeface="Trade Gothic LT Std"/>
                <a:sym typeface="Trade Gothic LT Std"/>
              </a:defRPr>
            </a:pPr>
            <a:endParaRPr b="1"/>
          </a:p>
          <a:p>
            <a:pPr>
              <a:defRPr sz="4100">
                <a:solidFill>
                  <a:srgbClr val="FFFFFF"/>
                </a:solidFill>
                <a:latin typeface="Trade Gothic LT Std"/>
                <a:ea typeface="Trade Gothic LT Std"/>
                <a:cs typeface="Trade Gothic LT Std"/>
                <a:sym typeface="Trade Gothic LT Std"/>
              </a:defRPr>
            </a:pPr>
            <a:r>
              <a:rPr b="1"/>
              <a:t>4 &amp; 5 To be Discussed</a:t>
            </a:r>
          </a:p>
        </p:txBody>
      </p:sp>
      <p:sp>
        <p:nvSpPr>
          <p:cNvPr id="64" name="5 Concerns"/>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5 Concerns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1" y="-9525"/>
            <a:ext cx="12192001" cy="6867525"/>
            <a:chOff x="0" y="0"/>
            <a:chExt cx="12192000"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6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7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726640" y="1484312"/>
            <a:ext cx="11098438" cy="444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3 </a:t>
            </a:r>
            <a:r>
              <a:t>As I urged you when I was going to Macedonia, remain at Ephesus so that you may charge certain persons not to teach any different doctrine, </a:t>
            </a:r>
            <a:r>
              <a:rPr b="1"/>
              <a:t>4 </a:t>
            </a:r>
            <a:r>
              <a:t>nor to devote themselves to myths and endless genealogies, which promote speculations rather than the stewardship</a:t>
            </a:r>
            <a:r>
              <a:rPr>
                <a:uFill>
                  <a:solidFill>
                    <a:srgbClr val="4A4A4A"/>
                  </a:solidFill>
                </a:uFill>
              </a:rPr>
              <a:t> from God that is by faith</a:t>
            </a:r>
          </a:p>
        </p:txBody>
      </p:sp>
      <p:sp>
        <p:nvSpPr>
          <p:cNvPr id="72" name="1 Tim 1:3-7"/>
          <p:cNvSpPr txBox="1"/>
          <p:nvPr/>
        </p:nvSpPr>
        <p:spPr>
          <a:xfrm>
            <a:off x="669607" y="476250"/>
            <a:ext cx="7180898" cy="916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Group"/>
          <p:cNvGrpSpPr/>
          <p:nvPr/>
        </p:nvGrpSpPr>
        <p:grpSpPr>
          <a:xfrm>
            <a:off x="-1" y="-9525"/>
            <a:ext cx="12192001" cy="6867525"/>
            <a:chOff x="0" y="0"/>
            <a:chExt cx="12192000" cy="6867525"/>
          </a:xfrm>
        </p:grpSpPr>
        <p:pic>
          <p:nvPicPr>
            <p:cNvPr id="7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77"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7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1" y="1058349"/>
            <a:ext cx="11098438" cy="569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3 </a:t>
            </a:r>
            <a:r>
              <a:t>As I urged you when I was going to Macedonia, remain at Ephesus so that you may charge certain persons not to teach any different doctrine, </a:t>
            </a: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
        <p:nvSpPr>
          <p:cNvPr id="80" name="1 Tim 1:3-7"/>
          <p:cNvSpPr txBox="1"/>
          <p:nvPr/>
        </p:nvSpPr>
        <p:spPr>
          <a:xfrm>
            <a:off x="541818" y="196436"/>
            <a:ext cx="7180899"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1" y="-9525"/>
            <a:ext cx="12192001" cy="6867525"/>
            <a:chOff x="0" y="0"/>
            <a:chExt cx="12192000" cy="6867525"/>
          </a:xfrm>
        </p:grpSpPr>
        <p:pic>
          <p:nvPicPr>
            <p:cNvPr id="84"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1" cy="6858001"/>
            </a:xfrm>
            <a:prstGeom prst="rect">
              <a:avLst/>
            </a:prstGeom>
            <a:ln w="12700" cap="flat">
              <a:noFill/>
              <a:miter lim="400000"/>
            </a:ln>
            <a:effectLst/>
          </p:spPr>
        </p:pic>
        <p:sp>
          <p:nvSpPr>
            <p:cNvPr id="85"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87" name="6 Certain persons, by swerving from these, have wandered away into vain discussion, 7 desiring to be teachers of the law, without understanding either what they are saying or the things about which they make confident assertions."/>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6 </a:t>
            </a:r>
            <a:r>
              <a:t>Certain persons, by swerving from these, have wandered away into vain discussion, </a:t>
            </a:r>
            <a:r>
              <a:rPr b="1"/>
              <a:t>7 </a:t>
            </a:r>
            <a:r>
              <a:t>desiring to be teachers of the law, without understanding either what they are saying or the things about which they make confident assertions.</a:t>
            </a:r>
          </a:p>
        </p:txBody>
      </p:sp>
      <p:sp>
        <p:nvSpPr>
          <p:cNvPr id="88" name="1 Tim 1:3-7"/>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1:3-7</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