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24360"/>
            <a:ext cx="13334987" cy="8037606"/>
            <a:chOff x="0" y="0"/>
            <a:chExt cx="13334986" cy="8037605"/>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2:8-15"/>
            <p:cNvSpPr txBox="1"/>
            <p:nvPr/>
          </p:nvSpPr>
          <p:spPr>
            <a:xfrm>
              <a:off x="0" y="3702909"/>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2:8-15</a:t>
              </a:r>
            </a:p>
          </p:txBody>
        </p:sp>
        <p:pic>
          <p:nvPicPr>
            <p:cNvPr id="22" name="logo_shofar orange.png" descr="logo_shofar orange.png"/>
            <p:cNvPicPr>
              <a:picLocks noChangeAspect="1"/>
            </p:cNvPicPr>
            <p:nvPr/>
          </p:nvPicPr>
          <p:blipFill>
            <a:blip r:embed="rId3">
              <a:extLst/>
            </a:blip>
            <a:stretch>
              <a:fillRect/>
            </a:stretch>
          </p:blipFill>
          <p:spPr>
            <a:xfrm>
              <a:off x="12029726" y="7131839"/>
              <a:ext cx="1305261" cy="905767"/>
            </a:xfrm>
            <a:prstGeom prst="rect">
              <a:avLst/>
            </a:prstGeom>
            <a:ln w="12700" cap="flat">
              <a:noFill/>
              <a:miter lim="400000"/>
            </a:ln>
            <a:effectLst/>
          </p:spPr>
        </p:pic>
        <p:sp>
          <p:nvSpPr>
            <p:cNvPr id="23" name="Men, Women and Ministry"/>
            <p:cNvSpPr txBox="1"/>
            <p:nvPr/>
          </p:nvSpPr>
          <p:spPr>
            <a:xfrm>
              <a:off x="1149693" y="5265988"/>
              <a:ext cx="1068375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Men, Women and Ministry</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 name="Image Gallery"/>
          <p:cNvGrpSpPr/>
          <p:nvPr/>
        </p:nvGrpSpPr>
        <p:grpSpPr>
          <a:xfrm>
            <a:off x="-56967" y="-16253"/>
            <a:ext cx="12305934" cy="7489232"/>
            <a:chOff x="0" y="0"/>
            <a:chExt cx="12305933" cy="7489231"/>
          </a:xfrm>
        </p:grpSpPr>
        <p:pic>
          <p:nvPicPr>
            <p:cNvPr id="7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9" name="Men are we willing to embrace our God given roles and responsibilities?…"/>
          <p:cNvSpPr txBox="1"/>
          <p:nvPr/>
        </p:nvSpPr>
        <p:spPr>
          <a:xfrm>
            <a:off x="453966" y="2293361"/>
            <a:ext cx="11284068" cy="273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Men are we willing to embrace our God given roles and responsibilities?</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Women are we willing to embrace our God given roles and responsibilities?</a:t>
            </a:r>
          </a:p>
        </p:txBody>
      </p:sp>
      <p:sp>
        <p:nvSpPr>
          <p:cNvPr id="80" name="Men, Women and Ministry"/>
          <p:cNvSpPr txBox="1"/>
          <p:nvPr/>
        </p:nvSpPr>
        <p:spPr>
          <a:xfrm>
            <a:off x="382745" y="512245"/>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Men, Women and Ministry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2:8-15 (ESV)"/>
          <p:cNvSpPr txBox="1"/>
          <p:nvPr/>
        </p:nvSpPr>
        <p:spPr>
          <a:xfrm>
            <a:off x="473592" y="24310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2:8-15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193037"/>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8</a:t>
            </a:r>
            <a:r>
              <a:t>I desire then that in every place the men should pray, lifting holy hands without anger or quarreling; </a:t>
            </a:r>
            <a:r>
              <a:rPr baseline="31999"/>
              <a:t>9</a:t>
            </a:r>
            <a:r>
              <a:t>likewise also that women should adorn themselves in respectable apparel, with modesty and self-control, not with braided hair and gold or pearls or costly attire, </a:t>
            </a:r>
            <a:r>
              <a:rPr baseline="31999"/>
              <a:t>10</a:t>
            </a:r>
            <a:r>
              <a:t>but with what is proper for women who profess godliness—with good works.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2:8-15 (ESV)"/>
          <p:cNvSpPr txBox="1"/>
          <p:nvPr/>
        </p:nvSpPr>
        <p:spPr>
          <a:xfrm>
            <a:off x="473592" y="19446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2:8-15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047122"/>
            <a:ext cx="11645442"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t>Let a woman learn quietly with all submissiveness. </a:t>
            </a:r>
            <a:r>
              <a:rPr baseline="31999"/>
              <a:t>12</a:t>
            </a:r>
            <a:r>
              <a:t> I do not permit a woman to teach or to exercise authority over a man; rather, she is to remain quiet. </a:t>
            </a:r>
            <a:r>
              <a:rPr baseline="31999"/>
              <a:t>13</a:t>
            </a:r>
            <a:r>
              <a:t> For Adam was formed first, then Eve; </a:t>
            </a:r>
            <a:r>
              <a:rPr baseline="31999"/>
              <a:t>14</a:t>
            </a:r>
            <a:r>
              <a:t> and Adam was not deceived, but the woman was deceived and became a transgressor. </a:t>
            </a:r>
            <a:r>
              <a:rPr baseline="31999"/>
              <a:t>15</a:t>
            </a:r>
            <a:r>
              <a:t> Yet she will be saved through childbearing—if they continue in faith and love and holiness, with self-control.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4:11-13,16 (ESV)"/>
          <p:cNvSpPr txBox="1"/>
          <p:nvPr/>
        </p:nvSpPr>
        <p:spPr>
          <a:xfrm>
            <a:off x="473592" y="19446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4:11-13,16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063335"/>
            <a:ext cx="11645442"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11 </a:t>
            </a:r>
            <a:r>
              <a:rPr b="1" u="sng"/>
              <a:t>Command and teach</a:t>
            </a:r>
            <a:r>
              <a:t> these things. </a:t>
            </a:r>
            <a:r>
              <a:rPr b="1" baseline="31999"/>
              <a:t>12 </a:t>
            </a:r>
            <a:r>
              <a:t>Let no one despise you for your youth, but set the believers an example in speech, in conduct, in love, in faith, in purity. </a:t>
            </a:r>
            <a:r>
              <a:rPr b="1" baseline="31999"/>
              <a:t>13 </a:t>
            </a:r>
            <a:r>
              <a:t>Until I come, devote yourself to the </a:t>
            </a:r>
            <a:r>
              <a:rPr b="1" u="sng"/>
              <a:t>public</a:t>
            </a:r>
            <a:r>
              <a:t> reading of Scripture, to exhortation, </a:t>
            </a:r>
            <a:r>
              <a:rPr b="1" u="sng"/>
              <a:t>to teaching</a:t>
            </a:r>
            <a:r>
              <a:t>….</a:t>
            </a:r>
            <a:r>
              <a:rPr b="1" baseline="31999"/>
              <a:t>16 </a:t>
            </a:r>
            <a:r>
              <a:t>Keep a close watch on yourself and on the </a:t>
            </a:r>
            <a:r>
              <a:rPr b="1" u="sng"/>
              <a:t>teaching</a:t>
            </a:r>
            <a:r>
              <a:t>. Persist in this, for by so doing you will save both yourself and </a:t>
            </a:r>
            <a:r>
              <a:rPr b="1" u="sng"/>
              <a:t>your hearers</a:t>
            </a:r>
            <a:r>
              <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5:17 (ESV)"/>
          <p:cNvSpPr txBox="1"/>
          <p:nvPr/>
        </p:nvSpPr>
        <p:spPr>
          <a:xfrm>
            <a:off x="473592" y="19446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121254"/>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17 </a:t>
            </a:r>
            <a:r>
              <a:t>Let the elders who rule well be considered worthy of double honor, especially those who labor in preaching and teaching.</a:t>
            </a:r>
          </a:p>
        </p:txBody>
      </p:sp>
      <p:sp>
        <p:nvSpPr>
          <p:cNvPr id="49" name="1 Tim 6:2 (ESV)"/>
          <p:cNvSpPr txBox="1"/>
          <p:nvPr/>
        </p:nvSpPr>
        <p:spPr>
          <a:xfrm>
            <a:off x="473592" y="331471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6:2 (ESV)</a:t>
            </a:r>
          </a:p>
        </p:txBody>
      </p:sp>
      <p:sp>
        <p:nvSpPr>
          <p:cNvPr id="50" name="(Eccl 12:13-14) The end of the matter; all has been heard. Fear God and keep his commandments, for this is the whole duty of man. For God will bring every deed into judgment, with every secret thing, whether good or evil."/>
          <p:cNvSpPr txBox="1"/>
          <p:nvPr/>
        </p:nvSpPr>
        <p:spPr>
          <a:xfrm>
            <a:off x="273279" y="4408022"/>
            <a:ext cx="11645442" cy="683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a:t>
            </a:r>
            <a:r>
              <a:t>Teach and urge these things.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4" name="Image Gallery"/>
          <p:cNvGrpSpPr/>
          <p:nvPr/>
        </p:nvGrpSpPr>
        <p:grpSpPr>
          <a:xfrm>
            <a:off x="-56967" y="-17166"/>
            <a:ext cx="12305934" cy="7489232"/>
            <a:chOff x="0" y="0"/>
            <a:chExt cx="12305933" cy="7489231"/>
          </a:xfrm>
        </p:grpSpPr>
        <p:pic>
          <p:nvPicPr>
            <p:cNvPr id="5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5" name="1 Tim 2:8-10 (ESV)"/>
          <p:cNvSpPr txBox="1"/>
          <p:nvPr/>
        </p:nvSpPr>
        <p:spPr>
          <a:xfrm>
            <a:off x="473592" y="24310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2:8-10 (ESV)</a:t>
            </a:r>
          </a:p>
        </p:txBody>
      </p:sp>
      <p:sp>
        <p:nvSpPr>
          <p:cNvPr id="56" name="(Eccl 12:13-14) The end of the matter; all has been heard. Fear God and keep his commandments, for this is the whole duty of man. For God will bring every deed into judgment, with every secret thing, whether good or evil."/>
          <p:cNvSpPr txBox="1"/>
          <p:nvPr/>
        </p:nvSpPr>
        <p:spPr>
          <a:xfrm>
            <a:off x="273279" y="1193037"/>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8</a:t>
            </a:r>
            <a:r>
              <a:t>I desire then that </a:t>
            </a:r>
            <a:r>
              <a:rPr b="1" u="sng"/>
              <a:t>in every place the men</a:t>
            </a:r>
            <a:r>
              <a:t> should pray, lifting holy hands without anger or quarreling; </a:t>
            </a:r>
            <a:r>
              <a:rPr baseline="31999"/>
              <a:t>9</a:t>
            </a:r>
            <a:r>
              <a:rPr b="1" u="sng"/>
              <a:t>likewise also that women</a:t>
            </a:r>
            <a:r>
              <a:t> should adorn themselves in respectable apparel, with modesty and self-control, not with braided hair and gold or pearls or costly attire, </a:t>
            </a:r>
            <a:r>
              <a:rPr baseline="31999"/>
              <a:t>10</a:t>
            </a:r>
            <a:r>
              <a:t>but with what is proper for women who profess godliness—with good works.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0" name="Image Gallery"/>
          <p:cNvGrpSpPr/>
          <p:nvPr/>
        </p:nvGrpSpPr>
        <p:grpSpPr>
          <a:xfrm>
            <a:off x="-56967" y="-17166"/>
            <a:ext cx="12305934" cy="7489232"/>
            <a:chOff x="0" y="0"/>
            <a:chExt cx="12305933" cy="7489231"/>
          </a:xfrm>
        </p:grpSpPr>
        <p:pic>
          <p:nvPicPr>
            <p:cNvPr id="5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1" name="1 Tim 2:11-12 (ESV)"/>
          <p:cNvSpPr txBox="1"/>
          <p:nvPr/>
        </p:nvSpPr>
        <p:spPr>
          <a:xfrm>
            <a:off x="473592" y="29582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2:11-12 (ESV)</a:t>
            </a:r>
          </a:p>
        </p:txBody>
      </p:sp>
      <p:sp>
        <p:nvSpPr>
          <p:cNvPr id="62" name="(Eccl 12:13-14) The end of the matter; all has been heard. Fear God and keep his commandments, for this is the whole duty of man. For God will bring every deed into judgment, with every secret thing, whether good or evil."/>
          <p:cNvSpPr txBox="1"/>
          <p:nvPr/>
        </p:nvSpPr>
        <p:spPr>
          <a:xfrm>
            <a:off x="273279" y="1655274"/>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rPr b="1" u="sng"/>
              <a:t>Let</a:t>
            </a:r>
            <a:r>
              <a:t> a woman learn quietly with all submissiveness. </a:t>
            </a:r>
            <a:r>
              <a:rPr baseline="31999"/>
              <a:t>12</a:t>
            </a:r>
            <a:r>
              <a:t> </a:t>
            </a:r>
            <a:r>
              <a:rPr b="1" u="sng"/>
              <a:t>I do not permit</a:t>
            </a:r>
            <a:r>
              <a:t> a woman to </a:t>
            </a:r>
            <a:r>
              <a:rPr b="1" u="sng"/>
              <a:t>teach</a:t>
            </a:r>
            <a:r>
              <a:t> </a:t>
            </a:r>
            <a:r>
              <a:rPr b="1" u="sng"/>
              <a:t>or</a:t>
            </a:r>
            <a:r>
              <a:t> to </a:t>
            </a:r>
            <a:r>
              <a:rPr b="1" u="sng"/>
              <a:t>exercise authority</a:t>
            </a:r>
            <a:r>
              <a:t> over a man; </a:t>
            </a:r>
            <a:r>
              <a:rPr b="1" u="sng"/>
              <a:t>rather</a:t>
            </a:r>
            <a:r>
              <a:t>, she is to remain quiet.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6" name="Image Gallery"/>
          <p:cNvGrpSpPr/>
          <p:nvPr/>
        </p:nvGrpSpPr>
        <p:grpSpPr>
          <a:xfrm>
            <a:off x="-56967" y="-17166"/>
            <a:ext cx="12305934" cy="7489232"/>
            <a:chOff x="0" y="0"/>
            <a:chExt cx="12305933" cy="7489231"/>
          </a:xfrm>
        </p:grpSpPr>
        <p:pic>
          <p:nvPicPr>
            <p:cNvPr id="6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7" name="1 Tim 2:13-14 (ESV)"/>
          <p:cNvSpPr txBox="1"/>
          <p:nvPr/>
        </p:nvSpPr>
        <p:spPr>
          <a:xfrm>
            <a:off x="430153" y="38269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2:13-14 (ESV)</a:t>
            </a:r>
          </a:p>
        </p:txBody>
      </p:sp>
      <p:sp>
        <p:nvSpPr>
          <p:cNvPr id="68" name="(Eccl 12:13-14) The end of the matter; all has been heard. Fear God and keep his commandments, for this is the whole duty of man. For God will bring every deed into judgment, with every secret thing, whether good or evil."/>
          <p:cNvSpPr txBox="1"/>
          <p:nvPr/>
        </p:nvSpPr>
        <p:spPr>
          <a:xfrm>
            <a:off x="273279" y="2041039"/>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13</a:t>
            </a:r>
            <a:r>
              <a:t> </a:t>
            </a:r>
            <a:r>
              <a:rPr b="1" u="sng"/>
              <a:t>For</a:t>
            </a:r>
            <a:r>
              <a:t> Adam was formed first, then Eve; </a:t>
            </a:r>
            <a:r>
              <a:rPr baseline="31999"/>
              <a:t>14</a:t>
            </a:r>
            <a:r>
              <a:t> </a:t>
            </a:r>
            <a:r>
              <a:rPr b="1" u="sng"/>
              <a:t>and</a:t>
            </a:r>
            <a:r>
              <a:t> Adam was not deceived, but the woman was deceived and became a transgressor.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2" name="Image Gallery"/>
          <p:cNvGrpSpPr/>
          <p:nvPr/>
        </p:nvGrpSpPr>
        <p:grpSpPr>
          <a:xfrm>
            <a:off x="-56967" y="-17166"/>
            <a:ext cx="12305934" cy="7489232"/>
            <a:chOff x="0" y="0"/>
            <a:chExt cx="12305933" cy="7489231"/>
          </a:xfrm>
        </p:grpSpPr>
        <p:pic>
          <p:nvPicPr>
            <p:cNvPr id="7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3" name="1 Tim 2:15 (ESV)"/>
          <p:cNvSpPr txBox="1"/>
          <p:nvPr/>
        </p:nvSpPr>
        <p:spPr>
          <a:xfrm>
            <a:off x="430153" y="38269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2:15 (ESV)</a:t>
            </a:r>
          </a:p>
        </p:txBody>
      </p:sp>
      <p:sp>
        <p:nvSpPr>
          <p:cNvPr id="74" name="(Eccl 12:13-14) The end of the matter; all has been heard. Fear God and keep his commandments, for this is the whole duty of man. For God will bring every deed into judgment, with every secret thing, whether good or evil."/>
          <p:cNvSpPr txBox="1"/>
          <p:nvPr/>
        </p:nvSpPr>
        <p:spPr>
          <a:xfrm>
            <a:off x="273279" y="1867281"/>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15</a:t>
            </a:r>
            <a:r>
              <a:t> </a:t>
            </a:r>
            <a:r>
              <a:rPr b="1" u="sng"/>
              <a:t>Yet</a:t>
            </a:r>
            <a:r>
              <a:t> she will be saved </a:t>
            </a:r>
            <a:r>
              <a:rPr b="1" u="sng"/>
              <a:t>through</a:t>
            </a:r>
            <a:r>
              <a:t> childbearing—</a:t>
            </a:r>
            <a:r>
              <a:rPr b="1" u="sng"/>
              <a:t>if</a:t>
            </a:r>
            <a:r>
              <a:t> they continue in faith and love and holiness, with self-control.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