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1"/>
            <a:ext cx="13334987" cy="8013247"/>
            <a:chOff x="0" y="0"/>
            <a:chExt cx="13334986" cy="8013245"/>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227787" y="0"/>
              <a:ext cx="12198014" cy="6861382"/>
            </a:xfrm>
            <a:prstGeom prst="rect">
              <a:avLst/>
            </a:prstGeom>
            <a:ln w="12700" cap="flat">
              <a:noFill/>
              <a:miter lim="400000"/>
            </a:ln>
            <a:effectLst/>
          </p:spPr>
        </p:pic>
        <p:sp>
          <p:nvSpPr>
            <p:cNvPr id="21" name="1 Tim 1:12-17"/>
            <p:cNvSpPr txBox="1"/>
            <p:nvPr/>
          </p:nvSpPr>
          <p:spPr>
            <a:xfrm>
              <a:off x="0" y="3678550"/>
              <a:ext cx="8792419" cy="11226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1:12-17</a:t>
              </a:r>
            </a:p>
          </p:txBody>
        </p:sp>
        <p:pic>
          <p:nvPicPr>
            <p:cNvPr id="22" name="logo_shofar orange.png" descr="logo_shofar orange.png"/>
            <p:cNvPicPr>
              <a:picLocks noChangeAspect="1"/>
            </p:cNvPicPr>
            <p:nvPr/>
          </p:nvPicPr>
          <p:blipFill>
            <a:blip r:embed="rId3">
              <a:extLst/>
            </a:blip>
            <a:stretch>
              <a:fillRect/>
            </a:stretch>
          </p:blipFill>
          <p:spPr>
            <a:xfrm>
              <a:off x="12029726" y="7107479"/>
              <a:ext cx="1305261" cy="905767"/>
            </a:xfrm>
            <a:prstGeom prst="rect">
              <a:avLst/>
            </a:prstGeom>
            <a:ln w="12700" cap="flat">
              <a:noFill/>
              <a:miter lim="400000"/>
            </a:ln>
            <a:effectLst/>
          </p:spPr>
        </p:pic>
        <p:sp>
          <p:nvSpPr>
            <p:cNvPr id="23" name="Paul’s Testimony"/>
            <p:cNvSpPr txBox="1"/>
            <p:nvPr/>
          </p:nvSpPr>
          <p:spPr>
            <a:xfrm>
              <a:off x="2779213" y="5241628"/>
              <a:ext cx="9273475"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Paul’s Testimony</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967" y="-16253"/>
            <a:ext cx="12305934" cy="7489232"/>
            <a:chOff x="0" y="0"/>
            <a:chExt cx="12305933" cy="7489231"/>
          </a:xfrm>
        </p:grpSpPr>
        <p:pic>
          <p:nvPicPr>
            <p:cNvPr id="7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7" name="1 Tim 1:12"/>
          <p:cNvSpPr txBox="1"/>
          <p:nvPr/>
        </p:nvSpPr>
        <p:spPr>
          <a:xfrm>
            <a:off x="473592" y="345265"/>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1:12</a:t>
            </a:r>
          </a:p>
        </p:txBody>
      </p:sp>
      <p:sp>
        <p:nvSpPr>
          <p:cNvPr id="78" name="(Eccl 12:13-14) The end of the matter; all has been heard. Fear God and keep his commandments, for this is the whole duty of man. For God will bring every deed into judgment, with every secret thing, whether good or evil."/>
          <p:cNvSpPr txBox="1"/>
          <p:nvPr/>
        </p:nvSpPr>
        <p:spPr>
          <a:xfrm>
            <a:off x="457465" y="1541950"/>
            <a:ext cx="11277070"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12 </a:t>
            </a:r>
            <a:r>
              <a:rPr b="0"/>
              <a:t>I thank him </a:t>
            </a:r>
            <a:r>
              <a:rPr u="sng"/>
              <a:t>who has given me strength</a:t>
            </a:r>
            <a:r>
              <a:rPr b="0"/>
              <a:t>, Christ Jesus our Lord, because he judged me faithful, </a:t>
            </a:r>
            <a:r>
              <a:rPr u="sng"/>
              <a:t>appointing me to his service</a:t>
            </a:r>
            <a:r>
              <a:rPr b="0"/>
              <a: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967" y="-16253"/>
            <a:ext cx="12305934" cy="7489232"/>
            <a:chOff x="0" y="0"/>
            <a:chExt cx="12305933" cy="7489231"/>
          </a:xfrm>
        </p:grpSpPr>
        <p:pic>
          <p:nvPicPr>
            <p:cNvPr id="8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3" name="Jesus came into the world to save sinners.…"/>
          <p:cNvSpPr txBox="1"/>
          <p:nvPr/>
        </p:nvSpPr>
        <p:spPr>
          <a:xfrm>
            <a:off x="453966" y="1800632"/>
            <a:ext cx="11284068" cy="2733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rPr b="0"/>
              <a:t>Jesus came into the world to save sinners</a:t>
            </a:r>
            <a:r>
              <a:t>.</a:t>
            </a:r>
          </a:p>
          <a:p>
            <a:pPr marL="574842" indent="-574842" defTabSz="2239962">
              <a:buSzPct val="100000"/>
              <a:buAutoNum type="arabicPeriod" startAt="1"/>
              <a:defRPr sz="4300">
                <a:solidFill>
                  <a:srgbClr val="FFFFFF"/>
                </a:solidFill>
                <a:latin typeface="Trade Gothic LT Std"/>
                <a:ea typeface="Trade Gothic LT Std"/>
                <a:cs typeface="Trade Gothic LT Std"/>
                <a:sym typeface="Trade Gothic LT Std"/>
              </a:defRPr>
            </a:pPr>
            <a:r>
              <a:t>There is no salvation without sanctification.</a:t>
            </a:r>
          </a:p>
          <a:p>
            <a:pPr marL="574842" indent="-574842" defTabSz="2239962">
              <a:buSzPct val="100000"/>
              <a:buAutoNum type="arabicPeriod" startAt="1"/>
              <a:defRPr sz="4300">
                <a:solidFill>
                  <a:srgbClr val="FFFFFF"/>
                </a:solidFill>
                <a:latin typeface="Trade Gothic LT Std"/>
                <a:ea typeface="Trade Gothic LT Std"/>
                <a:cs typeface="Trade Gothic LT Std"/>
                <a:sym typeface="Trade Gothic LT Std"/>
              </a:defRPr>
            </a:pPr>
            <a:r>
              <a:t>God is the one who empowers us for Ministry.</a:t>
            </a:r>
          </a:p>
        </p:txBody>
      </p:sp>
      <p:sp>
        <p:nvSpPr>
          <p:cNvPr id="84" name="Paul’s Testimony"/>
          <p:cNvSpPr txBox="1"/>
          <p:nvPr/>
        </p:nvSpPr>
        <p:spPr>
          <a:xfrm>
            <a:off x="382745" y="496032"/>
            <a:ext cx="11426510"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2239962">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Paul’s Testimony</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 name="Image Gallery"/>
          <p:cNvGrpSpPr/>
          <p:nvPr/>
        </p:nvGrpSpPr>
        <p:grpSpPr>
          <a:xfrm>
            <a:off x="-56967" y="-16253"/>
            <a:ext cx="12305934" cy="7489232"/>
            <a:chOff x="0" y="0"/>
            <a:chExt cx="12305933" cy="7489231"/>
          </a:xfrm>
        </p:grpSpPr>
        <p:pic>
          <p:nvPicPr>
            <p:cNvPr id="8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9" name="(Eccl 12:13-14) The end of the matter; all has been heard. Fear God and keep his commandments, for this is the whole duty of man. For God will bring every deed into judgment, with every secret thing, whether good or evil."/>
          <p:cNvSpPr txBox="1"/>
          <p:nvPr/>
        </p:nvSpPr>
        <p:spPr>
          <a:xfrm>
            <a:off x="242728" y="1659911"/>
            <a:ext cx="11706545"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5 </a:t>
            </a:r>
            <a:r>
              <a:t>even when we were dead in our trespasses, made us alive together with Christ—by grace you have been saved— </a:t>
            </a:r>
            <a:r>
              <a:rPr baseline="31999"/>
              <a:t>6 </a:t>
            </a:r>
            <a:r>
              <a:t>and raised us up with him and seated us with him in the heavenly places in Christ Jesus, </a:t>
            </a:r>
            <a:r>
              <a:rPr baseline="31999"/>
              <a:t>7 </a:t>
            </a:r>
            <a:r>
              <a:rPr b="1" u="sng"/>
              <a:t>so that</a:t>
            </a:r>
            <a:r>
              <a:t> in the coming ages he might show the immeasurable riches of his grace in kindness toward us in Christ Jesus.</a:t>
            </a:r>
          </a:p>
        </p:txBody>
      </p:sp>
      <p:sp>
        <p:nvSpPr>
          <p:cNvPr id="90" name="Eph 2:5-7"/>
          <p:cNvSpPr txBox="1"/>
          <p:nvPr/>
        </p:nvSpPr>
        <p:spPr>
          <a:xfrm>
            <a:off x="473592" y="345265"/>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Eph 2:5-7</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4" name="Image Gallery"/>
          <p:cNvGrpSpPr/>
          <p:nvPr/>
        </p:nvGrpSpPr>
        <p:grpSpPr>
          <a:xfrm>
            <a:off x="-56967" y="-16253"/>
            <a:ext cx="12305934" cy="7489232"/>
            <a:chOff x="0" y="0"/>
            <a:chExt cx="12305933" cy="7489231"/>
          </a:xfrm>
        </p:grpSpPr>
        <p:pic>
          <p:nvPicPr>
            <p:cNvPr id="9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95" name="Paul’s Testimony"/>
          <p:cNvSpPr txBox="1"/>
          <p:nvPr/>
        </p:nvSpPr>
        <p:spPr>
          <a:xfrm>
            <a:off x="382745" y="290976"/>
            <a:ext cx="11426510"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2239962">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Paul’s Testimony</a:t>
            </a:r>
          </a:p>
        </p:txBody>
      </p:sp>
      <p:sp>
        <p:nvSpPr>
          <p:cNvPr id="96" name="Jesus came into the world to save sinners.…"/>
          <p:cNvSpPr txBox="1"/>
          <p:nvPr/>
        </p:nvSpPr>
        <p:spPr>
          <a:xfrm>
            <a:off x="453966" y="1652704"/>
            <a:ext cx="11284068" cy="405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rPr b="0"/>
              <a:t>Jesus came into the world to save sinners</a:t>
            </a:r>
            <a:r>
              <a:t>.</a:t>
            </a:r>
          </a:p>
          <a:p>
            <a:pPr marL="574842" indent="-574842" defTabSz="2239962">
              <a:buSzPct val="100000"/>
              <a:buAutoNum type="arabicPeriod" startAt="1"/>
              <a:defRPr sz="4300">
                <a:solidFill>
                  <a:srgbClr val="FFFFFF"/>
                </a:solidFill>
                <a:latin typeface="Trade Gothic LT Std"/>
                <a:ea typeface="Trade Gothic LT Std"/>
                <a:cs typeface="Trade Gothic LT Std"/>
                <a:sym typeface="Trade Gothic LT Std"/>
              </a:defRPr>
            </a:pPr>
            <a:r>
              <a:t>There is no salvation without sanctification.</a:t>
            </a:r>
          </a:p>
          <a:p>
            <a:pPr marL="574842" indent="-574842" defTabSz="2239962">
              <a:buSzPct val="100000"/>
              <a:buAutoNum type="arabicPeriod" startAt="1"/>
              <a:defRPr sz="4300">
                <a:solidFill>
                  <a:srgbClr val="FFFFFF"/>
                </a:solidFill>
                <a:latin typeface="Trade Gothic LT Std"/>
                <a:ea typeface="Trade Gothic LT Std"/>
                <a:cs typeface="Trade Gothic LT Std"/>
                <a:sym typeface="Trade Gothic LT Std"/>
              </a:defRPr>
            </a:pPr>
            <a:r>
              <a:t>God is the one who empowers us for Ministry.</a:t>
            </a:r>
          </a:p>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rPr b="0"/>
              <a:t>Our personal salvation should testify of the same.</a:t>
            </a:r>
            <a:r>
              <a:t>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0" name="Image Gallery"/>
          <p:cNvGrpSpPr/>
          <p:nvPr/>
        </p:nvGrpSpPr>
        <p:grpSpPr>
          <a:xfrm>
            <a:off x="-56967" y="-16253"/>
            <a:ext cx="12305934" cy="7489232"/>
            <a:chOff x="0" y="0"/>
            <a:chExt cx="12305933" cy="7489231"/>
          </a:xfrm>
        </p:grpSpPr>
        <p:pic>
          <p:nvPicPr>
            <p:cNvPr id="9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101" name="1 Tim 1:12/17"/>
          <p:cNvSpPr txBox="1"/>
          <p:nvPr/>
        </p:nvSpPr>
        <p:spPr>
          <a:xfrm>
            <a:off x="473592" y="345265"/>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1:12/17</a:t>
            </a:r>
          </a:p>
        </p:txBody>
      </p:sp>
      <p:sp>
        <p:nvSpPr>
          <p:cNvPr id="102" name="(Eccl 12:13-14) The end of the matter; all has been heard. Fear God and keep his commandments, for this is the whole duty of man. For God will bring every deed into judgment, with every secret thing, whether good or evil."/>
          <p:cNvSpPr txBox="1"/>
          <p:nvPr/>
        </p:nvSpPr>
        <p:spPr>
          <a:xfrm>
            <a:off x="457465" y="1541950"/>
            <a:ext cx="11277070"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12 </a:t>
            </a:r>
            <a:r>
              <a:rPr b="0"/>
              <a:t>I thank him who has given me strength, Christ Jesus our Lord</a:t>
            </a:r>
            <a:endParaRPr b="0"/>
          </a:p>
          <a:p>
            <a:pPr defTabSz="2239961">
              <a:defRPr sz="4200">
                <a:solidFill>
                  <a:srgbClr val="FFFFFF"/>
                </a:solidFill>
                <a:latin typeface="+mj-lt"/>
                <a:ea typeface="+mj-ea"/>
                <a:cs typeface="+mj-cs"/>
                <a:sym typeface="Arial"/>
              </a:defRPr>
            </a:pPr>
            <a:r>
              <a:rPr baseline="31999"/>
              <a:t>17 </a:t>
            </a:r>
            <a:r>
              <a:t>To the King of the ages, immortal, invisible, the only God, be honor and glory forever and ever. Amen.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6253"/>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1 Tim 1:12-17"/>
          <p:cNvSpPr txBox="1"/>
          <p:nvPr/>
        </p:nvSpPr>
        <p:spPr>
          <a:xfrm>
            <a:off x="473592" y="345265"/>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1:12-17</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457465" y="1541950"/>
            <a:ext cx="11277070"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12 </a:t>
            </a:r>
            <a:r>
              <a:rPr b="0"/>
              <a:t>I thank him who has given me strength, Christ Jesus our Lord, because he judged me faithful, appointing me to his service, </a:t>
            </a:r>
            <a:r>
              <a:rPr b="0" baseline="31999"/>
              <a:t>13 </a:t>
            </a:r>
            <a:r>
              <a:rPr b="0"/>
              <a:t>though formerly I was a blasphemer, persecutor, and insolent opponent. But I received mercy because I had acted ignorantly in unbelief,</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6253"/>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1 Tim 1:12-17"/>
          <p:cNvSpPr txBox="1"/>
          <p:nvPr/>
        </p:nvSpPr>
        <p:spPr>
          <a:xfrm>
            <a:off x="473592" y="345265"/>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1:12-17</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457465" y="1724222"/>
            <a:ext cx="11277070"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14 </a:t>
            </a:r>
            <a:r>
              <a:t>and the grace of our Lord overflowed for me with the faith and love that are in Christ Jesus. </a:t>
            </a:r>
            <a:r>
              <a:rPr baseline="31999"/>
              <a:t>15 </a:t>
            </a:r>
            <a:r>
              <a:t>The saying is trustworthy and deserving of full acceptance, that Christ Jesus came into the world to save sinners, of whom I am the foremost.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6253"/>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1 Tim 1:12-17"/>
          <p:cNvSpPr txBox="1"/>
          <p:nvPr/>
        </p:nvSpPr>
        <p:spPr>
          <a:xfrm>
            <a:off x="473592" y="345265"/>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1:12-17</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457465" y="1496382"/>
            <a:ext cx="11277070"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16 </a:t>
            </a:r>
            <a:r>
              <a:t>But I received mercy for this reason, that in me, as the foremost, Jesus Christ might display his perfect patience as an example to those who were to believe in him for eternal life. </a:t>
            </a:r>
            <a:r>
              <a:rPr baseline="31999"/>
              <a:t>17 </a:t>
            </a:r>
            <a:r>
              <a:t>To the King of the ages, immortal, invisible, the only God, be honor and glory forever and ever. Amen.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6253"/>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1 Tim 1:16"/>
          <p:cNvSpPr txBox="1"/>
          <p:nvPr/>
        </p:nvSpPr>
        <p:spPr>
          <a:xfrm>
            <a:off x="473592" y="345265"/>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1:16</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457465" y="1496382"/>
            <a:ext cx="11277070"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16 </a:t>
            </a:r>
            <a:r>
              <a:t>But I received mercy </a:t>
            </a:r>
            <a:r>
              <a:rPr b="1" u="sng"/>
              <a:t>for this reason</a:t>
            </a:r>
            <a:r>
              <a:t>, that in me, as the foremost, Jesus Christ might display his perfect patience </a:t>
            </a:r>
            <a:r>
              <a:rPr b="1" u="sng"/>
              <a:t>as an example to those who were to believe in him for eternal life.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6253"/>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1 Tim 1:15"/>
          <p:cNvSpPr txBox="1"/>
          <p:nvPr/>
        </p:nvSpPr>
        <p:spPr>
          <a:xfrm>
            <a:off x="473592" y="345265"/>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1:15</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457465" y="1678654"/>
            <a:ext cx="11277070"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15 </a:t>
            </a:r>
            <a:r>
              <a:t>The saying is trustworthy and deserving of full acceptance, </a:t>
            </a:r>
            <a:r>
              <a:rPr b="1" u="sng"/>
              <a:t>that Christ Jesus came into the world to save sinners</a:t>
            </a:r>
            <a:r>
              <a:t>, of whom I am the foremost.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6253"/>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Jesus came into the world to save sinners."/>
          <p:cNvSpPr txBox="1"/>
          <p:nvPr/>
        </p:nvSpPr>
        <p:spPr>
          <a:xfrm>
            <a:off x="453966" y="2260936"/>
            <a:ext cx="11284068" cy="751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rPr b="0"/>
              <a:t>Jesus came into the world to save sinners</a:t>
            </a:r>
            <a:r>
              <a:t>.</a:t>
            </a:r>
          </a:p>
        </p:txBody>
      </p:sp>
      <p:sp>
        <p:nvSpPr>
          <p:cNvPr id="60" name="Paul’s Testimony"/>
          <p:cNvSpPr txBox="1"/>
          <p:nvPr/>
        </p:nvSpPr>
        <p:spPr>
          <a:xfrm>
            <a:off x="382745" y="496032"/>
            <a:ext cx="11426510"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2239962">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Paul’s Testimony</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6253"/>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1 Tim 1:13-14"/>
          <p:cNvSpPr txBox="1"/>
          <p:nvPr/>
        </p:nvSpPr>
        <p:spPr>
          <a:xfrm>
            <a:off x="473592" y="345265"/>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1:13-14</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457465" y="1496382"/>
            <a:ext cx="11277070"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13</a:t>
            </a:r>
            <a:r>
              <a:rPr baseline="31999" u="sng"/>
              <a:t> </a:t>
            </a:r>
            <a:r>
              <a:rPr u="sng"/>
              <a:t>though formerly</a:t>
            </a:r>
            <a:r>
              <a:rPr b="0"/>
              <a:t> I was a </a:t>
            </a:r>
            <a:r>
              <a:rPr u="sng"/>
              <a:t>blasphemer</a:t>
            </a:r>
            <a:r>
              <a:rPr b="0"/>
              <a:t>, </a:t>
            </a:r>
            <a:r>
              <a:rPr u="sng"/>
              <a:t>persecutor</a:t>
            </a:r>
            <a:r>
              <a:rPr b="0"/>
              <a:t>, and </a:t>
            </a:r>
            <a:r>
              <a:rPr u="sng"/>
              <a:t>insolent opponent</a:t>
            </a:r>
            <a:r>
              <a:rPr b="0"/>
              <a:t>. </a:t>
            </a:r>
            <a:r>
              <a:rPr u="sng"/>
              <a:t>But I received mercy</a:t>
            </a:r>
            <a:r>
              <a:rPr b="0"/>
              <a:t> because I had acted ignorantly in unbelief, </a:t>
            </a:r>
            <a:r>
              <a:rPr b="0" baseline="31999"/>
              <a:t>14 </a:t>
            </a:r>
            <a:r>
              <a:rPr b="0"/>
              <a:t>and the </a:t>
            </a:r>
            <a:r>
              <a:rPr u="sng"/>
              <a:t>grace</a:t>
            </a:r>
            <a:r>
              <a:rPr b="0"/>
              <a:t> of our Lord </a:t>
            </a:r>
            <a:r>
              <a:rPr u="sng"/>
              <a:t>overflowed</a:t>
            </a:r>
            <a:r>
              <a:rPr b="0"/>
              <a:t> for me with the </a:t>
            </a:r>
            <a:r>
              <a:rPr u="sng"/>
              <a:t>faith</a:t>
            </a:r>
            <a:r>
              <a:rPr b="0"/>
              <a:t> and </a:t>
            </a:r>
            <a:r>
              <a:rPr u="sng"/>
              <a:t>love</a:t>
            </a:r>
            <a:r>
              <a:rPr b="0"/>
              <a:t> that are </a:t>
            </a:r>
            <a:r>
              <a:rPr u="sng"/>
              <a:t>in Christ Jesus</a:t>
            </a:r>
            <a:r>
              <a:rPr b="0"/>
              <a:t>.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6253"/>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Jesus came into the world to save sinners.…"/>
          <p:cNvSpPr txBox="1"/>
          <p:nvPr/>
        </p:nvSpPr>
        <p:spPr>
          <a:xfrm>
            <a:off x="453966" y="2233191"/>
            <a:ext cx="11284068" cy="1412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rPr b="0"/>
              <a:t>Jesus came into the world to save sinners</a:t>
            </a:r>
            <a:r>
              <a:t>.</a:t>
            </a:r>
          </a:p>
          <a:p>
            <a:pPr marL="574842" indent="-574842" defTabSz="2239962">
              <a:buSzPct val="100000"/>
              <a:buAutoNum type="arabicPeriod" startAt="1"/>
              <a:defRPr sz="4300">
                <a:solidFill>
                  <a:srgbClr val="FFFFFF"/>
                </a:solidFill>
                <a:latin typeface="Trade Gothic LT Std"/>
                <a:ea typeface="Trade Gothic LT Std"/>
                <a:cs typeface="Trade Gothic LT Std"/>
                <a:sym typeface="Trade Gothic LT Std"/>
              </a:defRPr>
            </a:pPr>
            <a:r>
              <a:t>There is no salvation without sanctification.</a:t>
            </a:r>
          </a:p>
        </p:txBody>
      </p:sp>
      <p:sp>
        <p:nvSpPr>
          <p:cNvPr id="72" name="Paul’s Testimony"/>
          <p:cNvSpPr txBox="1"/>
          <p:nvPr/>
        </p:nvSpPr>
        <p:spPr>
          <a:xfrm>
            <a:off x="382745" y="496032"/>
            <a:ext cx="11426510"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2239962">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Paul’s Testimony</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