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1"/>
            <a:ext cx="13334987" cy="8013247"/>
            <a:chOff x="0" y="0"/>
            <a:chExt cx="13334986" cy="8013245"/>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227787" y="0"/>
              <a:ext cx="12198014" cy="6861382"/>
            </a:xfrm>
            <a:prstGeom prst="rect">
              <a:avLst/>
            </a:prstGeom>
            <a:ln w="12700" cap="flat">
              <a:noFill/>
              <a:miter lim="400000"/>
            </a:ln>
            <a:effectLst/>
          </p:spPr>
        </p:pic>
        <p:sp>
          <p:nvSpPr>
            <p:cNvPr id="21" name="1 Tim 1:8-11"/>
            <p:cNvSpPr txBox="1"/>
            <p:nvPr/>
          </p:nvSpPr>
          <p:spPr>
            <a:xfrm>
              <a:off x="0" y="3678550"/>
              <a:ext cx="8792419" cy="11226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1:8-11</a:t>
              </a:r>
            </a:p>
          </p:txBody>
        </p:sp>
        <p:pic>
          <p:nvPicPr>
            <p:cNvPr id="22" name="logo_shofar orange.png" descr="logo_shofar orange.png"/>
            <p:cNvPicPr>
              <a:picLocks noChangeAspect="1"/>
            </p:cNvPicPr>
            <p:nvPr/>
          </p:nvPicPr>
          <p:blipFill>
            <a:blip r:embed="rId3">
              <a:extLst/>
            </a:blip>
            <a:stretch>
              <a:fillRect/>
            </a:stretch>
          </p:blipFill>
          <p:spPr>
            <a:xfrm>
              <a:off x="12029726" y="7107479"/>
              <a:ext cx="1305261" cy="905767"/>
            </a:xfrm>
            <a:prstGeom prst="rect">
              <a:avLst/>
            </a:prstGeom>
            <a:ln w="12700" cap="flat">
              <a:noFill/>
              <a:miter lim="400000"/>
            </a:ln>
            <a:effectLst/>
          </p:spPr>
        </p:pic>
        <p:sp>
          <p:nvSpPr>
            <p:cNvPr id="23" name="Die Wet en die Evangelie"/>
            <p:cNvSpPr txBox="1"/>
            <p:nvPr/>
          </p:nvSpPr>
          <p:spPr>
            <a:xfrm>
              <a:off x="2779213" y="5241628"/>
              <a:ext cx="9273475"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Die Wet en die Evangelie</a:t>
              </a:r>
            </a:p>
          </p:txBody>
        </p:sp>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6253"/>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1 Tim 1:8-11"/>
          <p:cNvSpPr txBox="1"/>
          <p:nvPr/>
        </p:nvSpPr>
        <p:spPr>
          <a:xfrm>
            <a:off x="473592" y="436401"/>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1:8-11</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457465" y="1564734"/>
            <a:ext cx="11277070"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rPr b="0" baseline="31999"/>
              <a:t>8 </a:t>
            </a:r>
            <a:r>
              <a:rPr b="0"/>
              <a:t>﻿Maar ons weet dat die wet goed is as iemand dit wettiglik gebruik </a:t>
            </a:r>
            <a:r>
              <a:rPr b="0" baseline="31999"/>
              <a:t>9</a:t>
            </a:r>
            <a:r>
              <a:rPr b="0"/>
              <a:t>﻿en as hy weet dat die wet nie gegee is vir die regverdige nie, maar vir die wettelose en tugtelose mense, goddelose en sondaars, onheiliges en ongewydes, vadermoorders en moeder-moorders, moordenaars,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6253"/>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1 Tim 1:8-11"/>
          <p:cNvSpPr txBox="1"/>
          <p:nvPr/>
        </p:nvSpPr>
        <p:spPr>
          <a:xfrm>
            <a:off x="473592" y="436401"/>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1:8-11</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457465" y="1563205"/>
            <a:ext cx="11277070"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rPr b="0" baseline="31999"/>
              <a:t>10 </a:t>
            </a:r>
            <a:r>
              <a:rPr b="0"/>
              <a:t>﻿hoereerders, sodomiete, mensediewe, leuenaars, meinediges en wat daar anders met die gesonde leer in stryd is,</a:t>
            </a:r>
            <a:r>
              <a:rPr b="0" baseline="31999"/>
              <a:t>11 </a:t>
            </a:r>
            <a:r>
              <a:rPr b="0"/>
              <a:t>﻿volgens die evangelie van die heerlikheid van die salige God wat aan my toevertrou is.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6253"/>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1 Tim 1:8"/>
          <p:cNvSpPr txBox="1"/>
          <p:nvPr/>
        </p:nvSpPr>
        <p:spPr>
          <a:xfrm>
            <a:off x="473592" y="436401"/>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1:8</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457465" y="2083542"/>
            <a:ext cx="11277070"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rPr b="0" baseline="31999"/>
              <a:t>8 </a:t>
            </a:r>
            <a:r>
              <a:rPr b="0"/>
              <a:t>﻿Maar ons weet dat </a:t>
            </a:r>
            <a:r>
              <a:t>die wet goed is </a:t>
            </a:r>
            <a:r>
              <a:rPr u="sng"/>
              <a:t>as</a:t>
            </a:r>
            <a:r>
              <a:t> iemand dit wettiglik gebruik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6253"/>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1 Tim 1:9-10"/>
          <p:cNvSpPr txBox="1"/>
          <p:nvPr/>
        </p:nvSpPr>
        <p:spPr>
          <a:xfrm>
            <a:off x="473592" y="436401"/>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1:9-10</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457465" y="1370127"/>
            <a:ext cx="11277070" cy="49507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rPr b="0" baseline="31999"/>
              <a:t>9</a:t>
            </a:r>
            <a:r>
              <a:rPr b="0"/>
              <a:t>﻿en as hy weet dat </a:t>
            </a:r>
            <a:r>
              <a:t>die wet </a:t>
            </a:r>
            <a:r>
              <a:rPr u="sng"/>
              <a:t>nie</a:t>
            </a:r>
            <a:r>
              <a:t> gegee is </a:t>
            </a:r>
            <a:r>
              <a:rPr u="sng"/>
              <a:t>vir </a:t>
            </a:r>
            <a:r>
              <a:rPr b="0"/>
              <a:t>die regverdige</a:t>
            </a:r>
            <a:r>
              <a:t> </a:t>
            </a:r>
            <a:r>
              <a:rPr b="0"/>
              <a:t>nie</a:t>
            </a:r>
            <a:r>
              <a:t>, </a:t>
            </a:r>
            <a:r>
              <a:rPr u="sng"/>
              <a:t>maar vir</a:t>
            </a:r>
            <a:r>
              <a:t> </a:t>
            </a:r>
            <a:r>
              <a:rPr b="0"/>
              <a:t>die wettelose</a:t>
            </a:r>
            <a:r>
              <a:t> </a:t>
            </a:r>
            <a:r>
              <a:rPr u="sng"/>
              <a:t>en</a:t>
            </a:r>
            <a:r>
              <a:t> </a:t>
            </a:r>
            <a:r>
              <a:rPr b="0"/>
              <a:t>tugtelose mense, goddelose </a:t>
            </a:r>
            <a:r>
              <a:rPr u="sng"/>
              <a:t>en</a:t>
            </a:r>
            <a:r>
              <a:rPr b="0"/>
              <a:t> sondaars, onheiliges </a:t>
            </a:r>
            <a:r>
              <a:rPr u="sng"/>
              <a:t>en</a:t>
            </a:r>
            <a:r>
              <a:rPr b="0"/>
              <a:t> ongewydes, vadermoorders </a:t>
            </a:r>
            <a:r>
              <a:rPr b="0" u="sng"/>
              <a:t>en</a:t>
            </a:r>
            <a:r>
              <a:rPr b="0"/>
              <a:t> moeder-moorders, moordenaars, </a:t>
            </a:r>
            <a:r>
              <a:rPr b="0" baseline="31999"/>
              <a:t>10 </a:t>
            </a:r>
            <a:r>
              <a:rPr b="0"/>
              <a:t>﻿hoereerders, sodomiete, mensediewe, leuenaars, meinediges </a:t>
            </a:r>
            <a:r>
              <a:rPr u="sng"/>
              <a:t>en</a:t>
            </a:r>
            <a:r>
              <a:rPr b="0"/>
              <a:t> wat daar anders met die gesonde leer in stryd is,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6253"/>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Eccl 12:13-14) The end of the matter; all has been heard. Fear God and keep his commandments, for this is the whole duty of man. For God will bring every deed into judgment, with every secret thing, whether good or evil."/>
          <p:cNvSpPr txBox="1"/>
          <p:nvPr/>
        </p:nvSpPr>
        <p:spPr>
          <a:xfrm>
            <a:off x="242728" y="344006"/>
            <a:ext cx="11706545" cy="6169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t>(Rom 3:19)</a:t>
            </a:r>
            <a:r>
              <a:rPr b="0"/>
              <a:t> </a:t>
            </a:r>
            <a:r>
              <a:rPr b="0" baseline="31999"/>
              <a:t>19</a:t>
            </a:r>
            <a:r>
              <a:rPr b="0"/>
              <a:t>”Ons weet dat alles wat die wet sê, gerig is aan diegene wat onder die wet staan, </a:t>
            </a:r>
            <a:r>
              <a:rPr u="sng"/>
              <a:t>sodat</a:t>
            </a:r>
            <a:r>
              <a:rPr b="0"/>
              <a:t> elke mond die swye opgelê kan word, en die hele wêreld hulle voor God moet verantwoord.“</a:t>
            </a:r>
            <a:endParaRPr b="0"/>
          </a:p>
          <a:p>
            <a:pPr defTabSz="2239961">
              <a:defRPr b="1" sz="4200">
                <a:solidFill>
                  <a:srgbClr val="FFFFFF"/>
                </a:solidFill>
                <a:latin typeface="+mj-lt"/>
                <a:ea typeface="+mj-ea"/>
                <a:cs typeface="+mj-cs"/>
                <a:sym typeface="Arial"/>
              </a:defRPr>
            </a:pPr>
            <a:r>
              <a:t>(Rom 7:7) </a:t>
            </a:r>
            <a:r>
              <a:rPr b="0" baseline="31999"/>
              <a:t>7</a:t>
            </a:r>
            <a:r>
              <a:rPr b="0"/>
              <a:t>” sal ons sê dat die wet sonde is? Hoegenaamd nie! Trouens, ek sou nie die sonde geken het as dit nie deur die wet was nie. Ek sou immers nie geweet het wat begeerte is as die wet nie gesê het: “Jy mag nie begeer nie.”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7" name="Image Gallery"/>
          <p:cNvGrpSpPr/>
          <p:nvPr/>
        </p:nvGrpSpPr>
        <p:grpSpPr>
          <a:xfrm>
            <a:off x="-56967" y="-16253"/>
            <a:ext cx="12305934" cy="7489232"/>
            <a:chOff x="0" y="0"/>
            <a:chExt cx="12305933" cy="7489231"/>
          </a:xfrm>
        </p:grpSpPr>
        <p:pic>
          <p:nvPicPr>
            <p:cNvPr id="55"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6"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8" name="1 Tim 1:10-11"/>
          <p:cNvSpPr txBox="1"/>
          <p:nvPr/>
        </p:nvSpPr>
        <p:spPr>
          <a:xfrm>
            <a:off x="473592" y="436401"/>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1:10-11</a:t>
            </a:r>
          </a:p>
        </p:txBody>
      </p:sp>
      <p:sp>
        <p:nvSpPr>
          <p:cNvPr id="59" name="(Eccl 12:13-14) The end of the matter; all has been heard. Fear God and keep his commandments, for this is the whole duty of man. For God will bring every deed into judgment, with every secret thing, whether good or evil."/>
          <p:cNvSpPr txBox="1"/>
          <p:nvPr/>
        </p:nvSpPr>
        <p:spPr>
          <a:xfrm>
            <a:off x="457465" y="1563205"/>
            <a:ext cx="11277070"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rPr b="0" baseline="31999"/>
              <a:t>10 </a:t>
            </a:r>
            <a:r>
              <a:rPr b="0"/>
              <a:t>﻿hoereerders, sodomiete, mensediewe, leuenaars, meinediges en wat daar anders met die </a:t>
            </a:r>
            <a:r>
              <a:rPr u="sng"/>
              <a:t>gesonde leer in stryd is,</a:t>
            </a:r>
            <a:r>
              <a:rPr baseline="31999" u="sng"/>
              <a:t>11 </a:t>
            </a:r>
            <a:r>
              <a:rPr u="sng"/>
              <a:t>﻿volgens die evangelie</a:t>
            </a:r>
            <a:r>
              <a:rPr b="0"/>
              <a:t> van die heerlikheid van die salige God wat aan my toevertrou is.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3" name="Image Gallery"/>
          <p:cNvGrpSpPr/>
          <p:nvPr/>
        </p:nvGrpSpPr>
        <p:grpSpPr>
          <a:xfrm>
            <a:off x="-56967" y="-16253"/>
            <a:ext cx="12305934" cy="7489232"/>
            <a:chOff x="0" y="0"/>
            <a:chExt cx="12305933" cy="7489231"/>
          </a:xfrm>
        </p:grpSpPr>
        <p:pic>
          <p:nvPicPr>
            <p:cNvPr id="61"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2"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4" name="Esegiël 36:26-27"/>
          <p:cNvSpPr txBox="1"/>
          <p:nvPr/>
        </p:nvSpPr>
        <p:spPr>
          <a:xfrm>
            <a:off x="491825" y="436401"/>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Esegiël 36:26-27</a:t>
            </a:r>
          </a:p>
        </p:txBody>
      </p:sp>
      <p:sp>
        <p:nvSpPr>
          <p:cNvPr id="65" name="(Eccl 12:13-14) The end of the matter; all has been heard. Fear God and keep his commandments, for this is the whole duty of man. For God will bring every deed into judgment, with every secret thing, whether good or evil."/>
          <p:cNvSpPr txBox="1"/>
          <p:nvPr/>
        </p:nvSpPr>
        <p:spPr>
          <a:xfrm>
            <a:off x="457465" y="1856564"/>
            <a:ext cx="11277070" cy="4341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rPr b="0" baseline="31999"/>
              <a:t>26 </a:t>
            </a:r>
            <a:r>
              <a:rPr b="0"/>
              <a:t>Ek sal vir julle 'n nuwe hart gee, 'n nuwe gees sal Ek in julle binneste gee; Ek sal die hart van klip uit julle liggame verwyder en vir julle 'n hart van vlees gee. </a:t>
            </a:r>
            <a:r>
              <a:rPr b="0" baseline="31999"/>
              <a:t>27</a:t>
            </a:r>
            <a:r>
              <a:rPr b="0"/>
              <a:t>My Gees sal Ek in julle binneste gee. Ek sal daarvoor sorg dat julle my vaste voorskrifte volg en dat julle my bepalings nakom en uitvoer.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9" name="Image Gallery"/>
          <p:cNvGrpSpPr/>
          <p:nvPr/>
        </p:nvGrpSpPr>
        <p:grpSpPr>
          <a:xfrm>
            <a:off x="-56967" y="-16253"/>
            <a:ext cx="12305934" cy="7489232"/>
            <a:chOff x="0" y="0"/>
            <a:chExt cx="12305933" cy="7489231"/>
          </a:xfrm>
        </p:grpSpPr>
        <p:pic>
          <p:nvPicPr>
            <p:cNvPr id="67"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8"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0" name="Lewe jy volgens die wet of volgens die Evangelie?…"/>
          <p:cNvSpPr txBox="1"/>
          <p:nvPr/>
        </p:nvSpPr>
        <p:spPr>
          <a:xfrm>
            <a:off x="453966" y="2602697"/>
            <a:ext cx="11284068" cy="207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4842" indent="-574842" defTabSz="2239962">
              <a:buSzPct val="100000"/>
              <a:buAutoNum type="arabicPeriod" startAt="1"/>
              <a:defRPr sz="4300">
                <a:solidFill>
                  <a:srgbClr val="FFFFFF"/>
                </a:solidFill>
                <a:latin typeface="Trade Gothic LT Std"/>
                <a:ea typeface="Trade Gothic LT Std"/>
                <a:cs typeface="Trade Gothic LT Std"/>
                <a:sym typeface="Trade Gothic LT Std"/>
              </a:defRPr>
            </a:pPr>
            <a:r>
              <a:t>Lewe jy volgens die wet of volgens die Evangelie?</a:t>
            </a:r>
          </a:p>
          <a:p>
            <a:pPr marL="574842" indent="-574842" defTabSz="2239962">
              <a:buSzPct val="100000"/>
              <a:buAutoNum type="arabicPeriod" startAt="1"/>
              <a:defRPr sz="4300">
                <a:solidFill>
                  <a:srgbClr val="FFFFFF"/>
                </a:solidFill>
                <a:latin typeface="Trade Gothic LT Std"/>
                <a:ea typeface="Trade Gothic LT Std"/>
                <a:cs typeface="Trade Gothic LT Std"/>
                <a:sym typeface="Trade Gothic LT Std"/>
              </a:defRPr>
            </a:pPr>
            <a:r>
              <a:t>Hoe lyk die Evangelie wat jy verkondig?</a:t>
            </a:r>
          </a:p>
        </p:txBody>
      </p:sp>
      <p:sp>
        <p:nvSpPr>
          <p:cNvPr id="71" name="Die Wet en Die Evangelie"/>
          <p:cNvSpPr txBox="1"/>
          <p:nvPr/>
        </p:nvSpPr>
        <p:spPr>
          <a:xfrm>
            <a:off x="382745" y="496032"/>
            <a:ext cx="11426510"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2239962">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Die Wet en Die Evangelie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