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1"/>
            <a:ext cx="13334987" cy="8013247"/>
            <a:chOff x="0" y="0"/>
            <a:chExt cx="13334986" cy="8013245"/>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227787" y="0"/>
              <a:ext cx="12198014" cy="6861382"/>
            </a:xfrm>
            <a:prstGeom prst="rect">
              <a:avLst/>
            </a:prstGeom>
            <a:ln w="12700" cap="flat">
              <a:noFill/>
              <a:miter lim="400000"/>
            </a:ln>
            <a:effectLst/>
          </p:spPr>
        </p:pic>
        <p:sp>
          <p:nvSpPr>
            <p:cNvPr id="21" name="1 Tim 1:8-11"/>
            <p:cNvSpPr txBox="1"/>
            <p:nvPr/>
          </p:nvSpPr>
          <p:spPr>
            <a:xfrm>
              <a:off x="0" y="3678550"/>
              <a:ext cx="8792419" cy="1122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1 Tim 1:8-11</a:t>
              </a:r>
            </a:p>
          </p:txBody>
        </p:sp>
        <p:pic>
          <p:nvPicPr>
            <p:cNvPr id="22" name="logo_shofar orange.png" descr="logo_shofar orange.png"/>
            <p:cNvPicPr>
              <a:picLocks noChangeAspect="1"/>
            </p:cNvPicPr>
            <p:nvPr/>
          </p:nvPicPr>
          <p:blipFill>
            <a:blip r:embed="rId3">
              <a:extLst/>
            </a:blip>
            <a:stretch>
              <a:fillRect/>
            </a:stretch>
          </p:blipFill>
          <p:spPr>
            <a:xfrm>
              <a:off x="12029726" y="7107479"/>
              <a:ext cx="1305261" cy="905767"/>
            </a:xfrm>
            <a:prstGeom prst="rect">
              <a:avLst/>
            </a:prstGeom>
            <a:ln w="12700" cap="flat">
              <a:noFill/>
              <a:miter lim="400000"/>
            </a:ln>
            <a:effectLst/>
          </p:spPr>
        </p:pic>
        <p:sp>
          <p:nvSpPr>
            <p:cNvPr id="23" name="The Law and The Gospel"/>
            <p:cNvSpPr txBox="1"/>
            <p:nvPr/>
          </p:nvSpPr>
          <p:spPr>
            <a:xfrm>
              <a:off x="2779213" y="5241628"/>
              <a:ext cx="9273476"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The Law and The Gospel</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6253"/>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1 Tim 1:8-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1:8-11</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457465" y="1564734"/>
            <a:ext cx="11277070"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8 </a:t>
            </a:r>
            <a:r>
              <a:rPr b="0"/>
              <a:t>Now we know that the law is good, if one uses it lawfully, </a:t>
            </a:r>
            <a:r>
              <a:rPr b="0" baseline="31999"/>
              <a:t>9 </a:t>
            </a:r>
            <a:r>
              <a:rPr b="0"/>
              <a:t>understanding this, that the law is not laid down for the just but for the lawless and disobedient, for the ungodly and sinners, for the unholy and profane, for those who strike their fathers and mothers, for murderers,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6253"/>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1 Tim 1:8-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1:8-11</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457465" y="1563205"/>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10 </a:t>
            </a:r>
            <a:r>
              <a:rPr b="0"/>
              <a:t>the sexually immoral, men who practice homosexuality, enslavers, liars, perjurers, and whatever else is contrary to sound doctrine, </a:t>
            </a:r>
            <a:r>
              <a:rPr b="0" baseline="31999"/>
              <a:t>11 </a:t>
            </a:r>
            <a:r>
              <a:rPr b="0"/>
              <a:t>in accordance with the gospel of the glory of the</a:t>
            </a:r>
            <a:r>
              <a:t> </a:t>
            </a:r>
            <a:r>
              <a:rPr b="0"/>
              <a:t>blessed God with which I have been entrusted.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6253"/>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1 Tim 1:8"/>
          <p:cNvSpPr txBox="1"/>
          <p:nvPr/>
        </p:nvSpPr>
        <p:spPr>
          <a:xfrm>
            <a:off x="496376" y="527538"/>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1:8</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457465" y="2083542"/>
            <a:ext cx="11277070"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8 </a:t>
            </a:r>
            <a:r>
              <a:rPr b="0"/>
              <a:t>Now we know that the </a:t>
            </a:r>
            <a:r>
              <a:t>law is good, </a:t>
            </a:r>
            <a:r>
              <a:rPr u="sng"/>
              <a:t>if</a:t>
            </a:r>
            <a:r>
              <a:t> one uses it lawfully,</a:t>
            </a:r>
            <a:r>
              <a:rPr b="0"/>
              <a:t>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6253"/>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1 Tim 1:9-10"/>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1:9-10</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457465" y="1370127"/>
            <a:ext cx="11277070" cy="4950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a:t> </a:t>
            </a:r>
            <a:r>
              <a:rPr b="0" baseline="31999"/>
              <a:t>9 </a:t>
            </a:r>
            <a:r>
              <a:rPr b="0"/>
              <a:t>understanding this, </a:t>
            </a:r>
            <a:r>
              <a:t>that the law is not laid down for the just </a:t>
            </a:r>
            <a:r>
              <a:rPr u="sng"/>
              <a:t>but for</a:t>
            </a:r>
            <a:r>
              <a:t> the lawless and disobedient, </a:t>
            </a:r>
            <a:r>
              <a:rPr u="sng"/>
              <a:t>for</a:t>
            </a:r>
            <a:r>
              <a:t> the ungodly and sinners, </a:t>
            </a:r>
            <a:r>
              <a:rPr u="sng"/>
              <a:t>for</a:t>
            </a:r>
            <a:r>
              <a:t> the unholy and profane</a:t>
            </a:r>
            <a:r>
              <a:rPr b="0"/>
              <a:t>,</a:t>
            </a:r>
            <a:r>
              <a:t> </a:t>
            </a:r>
            <a:r>
              <a:rPr u="sng"/>
              <a:t>for</a:t>
            </a:r>
            <a:r>
              <a:rPr b="0"/>
              <a:t> those who strike their fathers and mothers, </a:t>
            </a:r>
            <a:r>
              <a:rPr u="sng"/>
              <a:t>for</a:t>
            </a:r>
            <a:r>
              <a:rPr b="0"/>
              <a:t> murderers, </a:t>
            </a:r>
            <a:r>
              <a:rPr b="0" baseline="31999"/>
              <a:t>10 </a:t>
            </a:r>
            <a:r>
              <a:rPr b="0"/>
              <a:t>the sexually immoral, men who practice homosexuality, enslavers, liars, perjurers, </a:t>
            </a:r>
            <a:r>
              <a:rPr u="sng"/>
              <a:t>and</a:t>
            </a:r>
            <a:r>
              <a:rPr b="0"/>
              <a:t> whatever else is contrary to sound doctrine,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6253"/>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457465" y="344006"/>
            <a:ext cx="11277070" cy="6169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t>(Rom 3:19)</a:t>
            </a:r>
            <a:r>
              <a:rPr b="0"/>
              <a:t> </a:t>
            </a:r>
            <a:r>
              <a:rPr b="0" baseline="31999"/>
              <a:t>19 </a:t>
            </a:r>
            <a:r>
              <a:rPr b="0"/>
              <a:t>Now we know that whatever the law says it speaks to those who are under the law, </a:t>
            </a:r>
            <a:r>
              <a:rPr u="sng"/>
              <a:t>so that</a:t>
            </a:r>
            <a:r>
              <a:rPr b="0"/>
              <a:t> every mouth may be stopped, and the whole world may be held accountable to God.</a:t>
            </a:r>
            <a:endParaRPr b="0"/>
          </a:p>
          <a:p>
            <a:pPr defTabSz="2239961">
              <a:defRPr b="1" sz="4200">
                <a:solidFill>
                  <a:srgbClr val="FFFFFF"/>
                </a:solidFill>
                <a:latin typeface="+mj-lt"/>
                <a:ea typeface="+mj-ea"/>
                <a:cs typeface="+mj-cs"/>
                <a:sym typeface="Arial"/>
              </a:defRPr>
            </a:pPr>
            <a:r>
              <a:t>(Rom 7:7) </a:t>
            </a:r>
            <a:r>
              <a:rPr b="0" baseline="31999"/>
              <a:t>7 </a:t>
            </a:r>
            <a:r>
              <a:rPr b="0"/>
              <a:t>What then shall we say? That the law is sin? By no means! Yet if it had not been for the law, I would not have known sin. </a:t>
            </a:r>
            <a:r>
              <a:rPr u="sng"/>
              <a:t>For</a:t>
            </a:r>
            <a:r>
              <a:rPr b="0"/>
              <a:t> I would not have known what it is to covet if the law had not said, “You shall not covet.”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7" name="Image Gallery"/>
          <p:cNvGrpSpPr/>
          <p:nvPr/>
        </p:nvGrpSpPr>
        <p:grpSpPr>
          <a:xfrm>
            <a:off x="-56967" y="-16253"/>
            <a:ext cx="12305934" cy="7489232"/>
            <a:chOff x="0" y="0"/>
            <a:chExt cx="12305933" cy="7489231"/>
          </a:xfrm>
        </p:grpSpPr>
        <p:pic>
          <p:nvPicPr>
            <p:cNvPr id="5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8" name="1 Tim 1:10-11"/>
          <p:cNvSpPr txBox="1"/>
          <p:nvPr/>
        </p:nvSpPr>
        <p:spPr>
          <a:xfrm>
            <a:off x="473592"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1 Tim 1:10-11</a:t>
            </a:r>
          </a:p>
        </p:txBody>
      </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457465" y="1563205"/>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10 </a:t>
            </a:r>
            <a:r>
              <a:rPr b="0"/>
              <a:t>the sexually immoral, men who practice homosexuality, enslavers, liars, perjurers, </a:t>
            </a:r>
            <a:r>
              <a:t>and whatever else </a:t>
            </a:r>
            <a:r>
              <a:rPr u="sng"/>
              <a:t>is contrary to sound doctrine, </a:t>
            </a:r>
            <a:r>
              <a:rPr baseline="31999" u="sng"/>
              <a:t>11 </a:t>
            </a:r>
            <a:r>
              <a:rPr u="sng"/>
              <a:t>in accordance with the gospel</a:t>
            </a:r>
            <a:r>
              <a:rPr b="0"/>
              <a:t> of the glory of the</a:t>
            </a:r>
            <a:r>
              <a:t> </a:t>
            </a:r>
            <a:r>
              <a:rPr b="0"/>
              <a:t>blessed God with which I have been entrusted.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3" name="Image Gallery"/>
          <p:cNvGrpSpPr/>
          <p:nvPr/>
        </p:nvGrpSpPr>
        <p:grpSpPr>
          <a:xfrm>
            <a:off x="-56967" y="-16253"/>
            <a:ext cx="12305934" cy="7489232"/>
            <a:chOff x="0" y="0"/>
            <a:chExt cx="12305933" cy="7489231"/>
          </a:xfrm>
        </p:grpSpPr>
        <p:pic>
          <p:nvPicPr>
            <p:cNvPr id="6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4" name="Ezekiel 36:26-27"/>
          <p:cNvSpPr txBox="1"/>
          <p:nvPr/>
        </p:nvSpPr>
        <p:spPr>
          <a:xfrm>
            <a:off x="491825" y="436401"/>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Ezekiel 36:26-27</a:t>
            </a:r>
          </a:p>
        </p:txBody>
      </p:sp>
      <p:sp>
        <p:nvSpPr>
          <p:cNvPr id="65" name="(Eccl 12:13-14) The end of the matter; all has been heard. Fear God and keep his commandments, for this is the whole duty of man. For God will bring every deed into judgment, with every secret thing, whether good or evil."/>
          <p:cNvSpPr txBox="1"/>
          <p:nvPr/>
        </p:nvSpPr>
        <p:spPr>
          <a:xfrm>
            <a:off x="457465" y="1787350"/>
            <a:ext cx="11277070"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b="1" sz="4200">
                <a:solidFill>
                  <a:srgbClr val="FFFFFF"/>
                </a:solidFill>
                <a:latin typeface="+mj-lt"/>
                <a:ea typeface="+mj-ea"/>
                <a:cs typeface="+mj-cs"/>
                <a:sym typeface="Arial"/>
              </a:defRPr>
            </a:pPr>
            <a:r>
              <a:rPr b="0" baseline="31999"/>
              <a:t>26 </a:t>
            </a:r>
            <a:r>
              <a:rPr b="0"/>
              <a:t> And I will give you a new heart, and a new spirit I will put within you. And I will remove the heart of stone from your flesh and give you a heart of flesh. </a:t>
            </a:r>
            <a:r>
              <a:rPr b="0" baseline="31999"/>
              <a:t>27</a:t>
            </a:r>
            <a:r>
              <a:rPr b="0"/>
              <a:t> And I will put my Spirit within you, and cause you to walk in my statutes and be careful to obey my rules.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9" name="Image Gallery"/>
          <p:cNvGrpSpPr/>
          <p:nvPr/>
        </p:nvGrpSpPr>
        <p:grpSpPr>
          <a:xfrm>
            <a:off x="-56967" y="-16253"/>
            <a:ext cx="12305934" cy="7489232"/>
            <a:chOff x="0" y="0"/>
            <a:chExt cx="12305933" cy="7489231"/>
          </a:xfrm>
        </p:grpSpPr>
        <p:pic>
          <p:nvPicPr>
            <p:cNvPr id="67"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8"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0" name="The Law and The Gospel"/>
          <p:cNvSpPr txBox="1"/>
          <p:nvPr/>
        </p:nvSpPr>
        <p:spPr>
          <a:xfrm>
            <a:off x="382745" y="496032"/>
            <a:ext cx="11426510"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2239962">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The Law and The Gospel</a:t>
            </a:r>
          </a:p>
        </p:txBody>
      </p:sp>
      <p:sp>
        <p:nvSpPr>
          <p:cNvPr id="71" name="Are you living according to the law or according to the Gospel?…"/>
          <p:cNvSpPr txBox="1"/>
          <p:nvPr/>
        </p:nvSpPr>
        <p:spPr>
          <a:xfrm>
            <a:off x="453966" y="2602697"/>
            <a:ext cx="11284068" cy="207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Are you living according to the law or according to the Gospel?</a:t>
            </a:r>
          </a:p>
          <a:p>
            <a:pPr marL="574842" indent="-574842" defTabSz="2239962">
              <a:buSzPct val="100000"/>
              <a:buAutoNum type="arabicPeriod" startAt="1"/>
              <a:defRPr sz="4300">
                <a:solidFill>
                  <a:srgbClr val="FFFFFF"/>
                </a:solidFill>
                <a:latin typeface="Trade Gothic LT Std"/>
                <a:ea typeface="Trade Gothic LT Std"/>
                <a:cs typeface="Trade Gothic LT Std"/>
                <a:sym typeface="Trade Gothic LT Std"/>
              </a:defRPr>
            </a:pPr>
            <a:r>
              <a:t>What type of Gospel are you preaching?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