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1pPr>
    <a:lvl2pPr marL="0" marR="0" indent="4572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2pPr>
    <a:lvl3pPr marL="0" marR="0" indent="9144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3pPr>
    <a:lvl4pPr marL="0" marR="0" indent="13716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4pPr>
    <a:lvl5pPr marL="0" marR="0" indent="18288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5pPr>
    <a:lvl6pPr marL="0" marR="0" indent="22860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6pPr>
    <a:lvl7pPr marL="0" marR="0" indent="27432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7pPr>
    <a:lvl8pPr marL="0" marR="0" indent="32004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8pPr>
    <a:lvl9pPr marL="0" marR="0" indent="365760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61" name="Shape 261"/>
          <p:cNvSpPr/>
          <p:nvPr>
            <p:ph type="sldImg"/>
          </p:nvPr>
        </p:nvSpPr>
        <p:spPr>
          <a:xfrm>
            <a:off x="1143000" y="685800"/>
            <a:ext cx="4572000" cy="3429000"/>
          </a:xfrm>
          <a:prstGeom prst="rect">
            <a:avLst/>
          </a:prstGeom>
        </p:spPr>
        <p:txBody>
          <a:bodyPr/>
          <a:lstStyle/>
          <a:p>
            <a:pPr/>
          </a:p>
        </p:txBody>
      </p:sp>
      <p:sp>
        <p:nvSpPr>
          <p:cNvPr id="262" name="Shape 2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600">
        <a:latin typeface="+mn-lt"/>
        <a:ea typeface="+mn-ea"/>
        <a:cs typeface="+mn-cs"/>
        <a:sym typeface="Arial"/>
      </a:defRPr>
    </a:lvl1pPr>
    <a:lvl2pPr indent="228600" latinLnBrk="0">
      <a:defRPr sz="1600">
        <a:latin typeface="+mn-lt"/>
        <a:ea typeface="+mn-ea"/>
        <a:cs typeface="+mn-cs"/>
        <a:sym typeface="Arial"/>
      </a:defRPr>
    </a:lvl2pPr>
    <a:lvl3pPr indent="457200" latinLnBrk="0">
      <a:defRPr sz="1600">
        <a:latin typeface="+mn-lt"/>
        <a:ea typeface="+mn-ea"/>
        <a:cs typeface="+mn-cs"/>
        <a:sym typeface="Arial"/>
      </a:defRPr>
    </a:lvl3pPr>
    <a:lvl4pPr indent="685800" latinLnBrk="0">
      <a:defRPr sz="1600">
        <a:latin typeface="+mn-lt"/>
        <a:ea typeface="+mn-ea"/>
        <a:cs typeface="+mn-cs"/>
        <a:sym typeface="Arial"/>
      </a:defRPr>
    </a:lvl4pPr>
    <a:lvl5pPr indent="914400" latinLnBrk="0">
      <a:defRPr sz="1600">
        <a:latin typeface="+mn-lt"/>
        <a:ea typeface="+mn-ea"/>
        <a:cs typeface="+mn-cs"/>
        <a:sym typeface="Arial"/>
      </a:defRPr>
    </a:lvl5pPr>
    <a:lvl6pPr indent="1143000" latinLnBrk="0">
      <a:defRPr sz="1600">
        <a:latin typeface="+mn-lt"/>
        <a:ea typeface="+mn-ea"/>
        <a:cs typeface="+mn-cs"/>
        <a:sym typeface="Arial"/>
      </a:defRPr>
    </a:lvl6pPr>
    <a:lvl7pPr indent="1371600" latinLnBrk="0">
      <a:defRPr sz="1600">
        <a:latin typeface="+mn-lt"/>
        <a:ea typeface="+mn-ea"/>
        <a:cs typeface="+mn-cs"/>
        <a:sym typeface="Arial"/>
      </a:defRPr>
    </a:lvl7pPr>
    <a:lvl8pPr indent="1600200" latinLnBrk="0">
      <a:defRPr sz="1600">
        <a:latin typeface="+mn-lt"/>
        <a:ea typeface="+mn-ea"/>
        <a:cs typeface="+mn-cs"/>
        <a:sym typeface="Arial"/>
      </a:defRPr>
    </a:lvl8pPr>
    <a:lvl9pPr indent="1828800" latinLnBrk="0">
      <a:defRPr sz="16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defRPr sz="1700"/>
            </a:pPr>
            <a:r>
              <a:t>Werries intro this can be the same. </a:t>
            </a:r>
          </a:p>
          <a:p>
            <a:pPr>
              <a:defRPr sz="1700"/>
            </a:pPr>
            <a:r>
              <a:t>How do we know that we are not serving a made up Jesus?</a:t>
            </a:r>
          </a:p>
          <a:p>
            <a:pPr>
              <a:defRPr sz="1700"/>
            </a:pPr>
            <a:r>
              <a:t>Who do people say Jesus is who do you say Jesus is?</a:t>
            </a:r>
          </a:p>
          <a:p>
            <a:pPr>
              <a:defRPr sz="1700"/>
            </a:pPr>
            <a:r>
              <a:t>This effects every part of our lives.</a:t>
            </a:r>
          </a:p>
          <a:p>
            <a:pPr>
              <a:defRPr sz="1700"/>
            </a:pPr>
            <a:r>
              <a:t>the wrong idea of God or seeking him for the wrong things leads to different places.</a:t>
            </a:r>
          </a:p>
          <a:p>
            <a:pPr>
              <a:defRPr sz="1700"/>
            </a:pPr>
            <a:r>
              <a:t>When ever we encounter and except the real Jesus we will joyfully surrender everything we are to Him.</a:t>
            </a:r>
          </a:p>
          <a:p>
            <a:pPr>
              <a:defRPr sz="17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hape 342"/>
          <p:cNvSpPr/>
          <p:nvPr>
            <p:ph type="sldImg"/>
          </p:nvPr>
        </p:nvSpPr>
        <p:spPr>
          <a:prstGeom prst="rect">
            <a:avLst/>
          </a:prstGeom>
        </p:spPr>
        <p:txBody>
          <a:bodyPr/>
          <a:lstStyle/>
          <a:p>
            <a:pPr/>
          </a:p>
        </p:txBody>
      </p:sp>
      <p:sp>
        <p:nvSpPr>
          <p:cNvPr id="343" name="Shape 343"/>
          <p:cNvSpPr/>
          <p:nvPr>
            <p:ph type="body" sz="quarter" idx="1"/>
          </p:nvPr>
        </p:nvSpPr>
        <p:spPr>
          <a:prstGeom prst="rect">
            <a:avLst/>
          </a:prstGeom>
        </p:spPr>
        <p:txBody>
          <a:bodyPr/>
          <a:lstStyle/>
          <a:p>
            <a:pPr>
              <a:defRPr sz="1700"/>
            </a:pPr>
            <a:r>
              <a:t>The Jesus of tradition only demands one days.</a:t>
            </a:r>
          </a:p>
          <a:p>
            <a:pPr>
              <a:defRPr sz="1700"/>
            </a:pPr>
            <a:r>
              <a:t>It sounds harsh but only in giving everything do we truly find life.</a:t>
            </a:r>
          </a:p>
          <a:p>
            <a:pPr>
              <a:defRPr sz="1700"/>
            </a:pPr>
            <a:r>
              <a:t>if your faith is build on the things of man you will sing this but not live it.</a:t>
            </a:r>
          </a:p>
          <a:p>
            <a:pPr>
              <a:defRPr sz="1700"/>
            </a:pPr>
            <a:r>
              <a:t>1 Of 2 things will happen. You will either walk away sad or joyfully give everything to Jesus.</a:t>
            </a:r>
          </a:p>
          <a:p>
            <a:pPr>
              <a:defRPr sz="1700"/>
            </a:pPr>
            <a:r>
              <a:t>Rich young ruler luke 18:22</a:t>
            </a:r>
          </a:p>
          <a:p>
            <a:pPr>
              <a:defRPr sz="1700"/>
            </a:pPr>
            <a:r>
              <a:t>Jesus does not negotiate or bargain with us.</a:t>
            </a:r>
          </a:p>
          <a:p>
            <a:pPr>
              <a:defRPr sz="1700"/>
            </a:pPr>
            <a:r>
              <a:t>It is all or nothing.</a:t>
            </a:r>
          </a:p>
          <a:p>
            <a:pPr>
              <a:defRPr sz="1700"/>
            </a:pPr>
            <a:r>
              <a:t>2 Cor 5:14-15.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a:p>
        </p:txBody>
      </p:sp>
      <p:sp>
        <p:nvSpPr>
          <p:cNvPr id="300" name="Shape 300"/>
          <p:cNvSpPr/>
          <p:nvPr>
            <p:ph type="body" sz="quarter" idx="1"/>
          </p:nvPr>
        </p:nvSpPr>
        <p:spPr>
          <a:prstGeom prst="rect">
            <a:avLst/>
          </a:prstGeom>
        </p:spPr>
        <p:txBody>
          <a:bodyPr/>
          <a:lstStyle/>
          <a:p>
            <a:pPr>
              <a:defRPr sz="1700"/>
            </a:pPr>
            <a:r>
              <a:t>Werries focused on 3 leavens this morning their is a lot.</a:t>
            </a:r>
          </a:p>
          <a:p>
            <a:pPr>
              <a:defRPr sz="1700"/>
            </a:pPr>
            <a:r>
              <a:t>2 Cor 11:13-14.</a:t>
            </a:r>
          </a:p>
          <a:p>
            <a:pPr>
              <a:defRPr sz="1700"/>
            </a:pPr>
            <a:r>
              <a:t>But at the root of most leavens is our own passions either the preacher or the listener.</a:t>
            </a:r>
          </a:p>
          <a:p>
            <a:pPr>
              <a:defRPr sz="1700"/>
            </a:pPr>
            <a:r>
              <a:t>People do church shopping. </a:t>
            </a:r>
          </a:p>
          <a:p>
            <a:pPr>
              <a:defRPr sz="1700"/>
            </a:pPr>
            <a:r>
              <a:t>Their is one reason I am in this church and there will be only one that makes me move.</a:t>
            </a:r>
          </a:p>
          <a:p>
            <a:pPr>
              <a:defRPr sz="1700"/>
            </a:pPr>
            <a:r>
              <a:t>Tonight we will focus on the leaven concerning God. the greatest being God my quick fix.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a:defRPr sz="1700"/>
            </a:pPr>
            <a:r>
              <a:t>Context of this passage demon, Heals many, feeds 4000.</a:t>
            </a:r>
          </a:p>
          <a:p>
            <a:pPr>
              <a:defRPr sz="1700"/>
            </a:pPr>
            <a:r>
              <a:t>You see the problem comes when we approach God with the things of man in mind, </a:t>
            </a:r>
          </a:p>
          <a:p>
            <a:pPr>
              <a:defRPr sz="1700"/>
            </a:pPr>
            <a:r>
              <a:t>we are to focused on the things of man.</a:t>
            </a:r>
          </a:p>
          <a:p>
            <a:pPr>
              <a:defRPr sz="1700"/>
            </a:pPr>
            <a:r>
              <a:t>What are the things of Man Health wealth and prosperity. Not that God is against it.</a:t>
            </a:r>
          </a:p>
          <a:p>
            <a:pPr>
              <a:defRPr sz="1700"/>
            </a:pPr>
            <a:r>
              <a:t>The prosperity church invitation, breakthrough, business, finances, heath, relationships. </a:t>
            </a:r>
          </a:p>
          <a:p>
            <a:pPr>
              <a:defRPr sz="1700"/>
            </a:pPr>
            <a:r>
              <a:t>We cannot place the gifts above the giver. </a:t>
            </a:r>
          </a:p>
          <a:p>
            <a:pPr>
              <a:defRPr sz="1700"/>
            </a:pPr>
            <a:r>
              <a:t>The disciples again was concerned with physical things bread. </a:t>
            </a:r>
          </a:p>
          <a:p>
            <a:pPr>
              <a:defRPr sz="1700"/>
            </a:pPr>
            <a:r>
              <a:t>We should first see what we are feeding ourselves with spiritual before the physical.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Shape 310"/>
          <p:cNvSpPr/>
          <p:nvPr>
            <p:ph type="sldImg"/>
          </p:nvPr>
        </p:nvSpPr>
        <p:spPr>
          <a:prstGeom prst="rect">
            <a:avLst/>
          </a:prstGeom>
        </p:spPr>
        <p:txBody>
          <a:bodyPr/>
          <a:lstStyle/>
          <a:p>
            <a:pPr/>
          </a:p>
        </p:txBody>
      </p:sp>
      <p:sp>
        <p:nvSpPr>
          <p:cNvPr id="311" name="Shape 311"/>
          <p:cNvSpPr/>
          <p:nvPr>
            <p:ph type="body" sz="quarter" idx="1"/>
          </p:nvPr>
        </p:nvSpPr>
        <p:spPr>
          <a:prstGeom prst="rect">
            <a:avLst/>
          </a:prstGeom>
        </p:spPr>
        <p:txBody>
          <a:bodyPr/>
          <a:lstStyle/>
          <a:p>
            <a:pPr>
              <a:defRPr sz="1700"/>
            </a:pPr>
            <a:r>
              <a:t>Seeking the things of man, or believing the things people say.</a:t>
            </a:r>
          </a:p>
          <a:p>
            <a:pPr>
              <a:defRPr sz="1700"/>
            </a:pPr>
            <a:r>
              <a:t>The issue with coming to God and seeking a sign is God is on trail?</a:t>
            </a:r>
          </a:p>
          <a:p>
            <a:pPr>
              <a:defRPr sz="1700"/>
            </a:pPr>
            <a:r>
              <a:t>And the problem is the moment God does that He is not God we if we dictate.</a:t>
            </a:r>
          </a:p>
          <a:p>
            <a:pPr>
              <a:defRPr sz="1700"/>
            </a:pPr>
            <a:r>
              <a:t>Lets see if you are who you say you are. No sign will do</a:t>
            </a:r>
          </a:p>
          <a:p>
            <a:pPr>
              <a:defRPr sz="1700"/>
            </a:pPr>
            <a:r>
              <a:t>Even if Dan 3:16-18. I know God is able but even if he doesn’t.</a:t>
            </a:r>
          </a:p>
          <a:p>
            <a:pPr>
              <a:defRPr sz="1700"/>
            </a:pPr>
            <a:r>
              <a:t>The view the people had was not a bad view is did not describe a bad man.</a:t>
            </a:r>
          </a:p>
          <a:p>
            <a:pPr>
              <a:defRPr sz="1700"/>
            </a:pPr>
            <a:r>
              <a:t>Why are you here, why do you believe what you believe, tradition maybe?</a:t>
            </a:r>
          </a:p>
          <a:p>
            <a:pPr>
              <a:defRPr sz="1700"/>
            </a:pPr>
            <a:r>
              <a:t>Transition: We need to move past flesh and blood.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defRPr sz="1700"/>
            </a:pPr>
            <a:r>
              <a:t>If your view of Jesus is the same as the worlds view of Him you are in trouble. Phillipi context.</a:t>
            </a:r>
          </a:p>
          <a:p>
            <a:pPr>
              <a:defRPr sz="1700"/>
            </a:pPr>
            <a:r>
              <a:t>Who do people say Jesus is and is that the foundation of your faith?</a:t>
            </a:r>
          </a:p>
          <a:p>
            <a:pPr>
              <a:defRPr sz="1700"/>
            </a:pPr>
            <a:r>
              <a:t>Again your idea of Jesus might be a good one but is it a true one?</a:t>
            </a:r>
          </a:p>
          <a:p>
            <a:pPr>
              <a:defRPr sz="1700"/>
            </a:pPr>
            <a:r>
              <a:t>Where did we get our view of God?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defRPr sz="1700"/>
            </a:pPr>
            <a:r>
              <a:t>We need to get our revelation of God from God. 1 Cor 2:10-13</a:t>
            </a:r>
          </a:p>
          <a:p>
            <a:pPr>
              <a:defRPr sz="1700"/>
            </a:pPr>
            <a:r>
              <a:t>We need to spend time with God in the Word.</a:t>
            </a:r>
          </a:p>
          <a:p>
            <a:pPr>
              <a:defRPr sz="1700"/>
            </a:pPr>
            <a:r>
              <a:t>On this revelation Jesus builds his church </a:t>
            </a:r>
          </a:p>
          <a:p>
            <a:pPr>
              <a:defRPr sz="1700"/>
            </a:pPr>
            <a:r>
              <a:t>seventh day adventist, Jehovah witness not the church </a:t>
            </a:r>
          </a:p>
          <a:p>
            <a:pPr>
              <a:defRPr sz="1700"/>
            </a:pPr>
            <a:r>
              <a:t>point number 2</a:t>
            </a:r>
          </a:p>
          <a:p>
            <a:pPr>
              <a:defRPr sz="1700"/>
            </a:pPr>
            <a:r>
              <a:t> </a:t>
            </a:r>
          </a:p>
          <a:p>
            <a:pPr>
              <a:defRPr sz="17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defRPr sz="1700"/>
            </a:pPr>
            <a:r>
              <a:t>Seeking the things of man, or believing the things people say.</a:t>
            </a:r>
          </a:p>
          <a:p>
            <a:pPr>
              <a:defRPr sz="1700"/>
            </a:pPr>
            <a:r>
              <a:t>The issue with coming to God and seeking a sign is God is on trail?</a:t>
            </a:r>
          </a:p>
          <a:p>
            <a:pPr>
              <a:defRPr sz="1700"/>
            </a:pPr>
            <a:r>
              <a:t>And the problem is the moment God does that He is not God we if we dictate.</a:t>
            </a:r>
          </a:p>
          <a:p>
            <a:pPr>
              <a:defRPr sz="1700"/>
            </a:pPr>
            <a:r>
              <a:t>Lets see if you are who you say you are. No sign will do</a:t>
            </a:r>
          </a:p>
          <a:p>
            <a:pPr>
              <a:defRPr sz="1700"/>
            </a:pPr>
            <a:r>
              <a:t>Even if Dan 3:16-18. I know God is able but even if he doesn’t.</a:t>
            </a:r>
          </a:p>
          <a:p>
            <a:pPr>
              <a:defRPr sz="1700"/>
            </a:pPr>
            <a:r>
              <a:t>The view the people had was not a bad view is did not describe a bad man.</a:t>
            </a:r>
          </a:p>
          <a:p>
            <a:pPr>
              <a:defRPr sz="1700"/>
            </a:pPr>
            <a:r>
              <a:t>Why are you here, why do you believe what you believe, tradition maybe?</a:t>
            </a:r>
          </a:p>
          <a:p>
            <a:pPr>
              <a:defRPr sz="1700"/>
            </a:pPr>
            <a:r>
              <a:t>Transition: We need to move past flesh and blood.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defRPr sz="1700"/>
            </a:pPr>
            <a:r>
              <a:t>Jesus explains i have not come to deliver you from roman oppression </a:t>
            </a:r>
          </a:p>
          <a:p>
            <a:pPr>
              <a:defRPr sz="1700"/>
            </a:pPr>
            <a:r>
              <a:t>I lay it down you lay it down.</a:t>
            </a:r>
          </a:p>
          <a:p>
            <a:pPr>
              <a:defRPr sz="1700"/>
            </a:pPr>
            <a:r>
              <a:t>When we encounter the real Jesus we can rightly represent Him. Mark 10:45</a:t>
            </a:r>
          </a:p>
          <a:p>
            <a:pPr>
              <a:defRPr sz="1700"/>
            </a:pPr>
            <a:r>
              <a:t>He will set the example we are called to follow.</a:t>
            </a:r>
          </a:p>
          <a:p>
            <a:pPr>
              <a:defRPr sz="1700"/>
            </a:pPr>
            <a:r>
              <a:t>Many people don’t encounter this Jesus, only saviour and friend.</a:t>
            </a:r>
          </a:p>
          <a:p>
            <a:pPr>
              <a:defRPr sz="1700"/>
            </a:pPr>
            <a:r>
              <a:t>He is also lord and teacher.</a:t>
            </a:r>
          </a:p>
          <a:p>
            <a:pPr>
              <a:defRPr sz="1700"/>
            </a:pPr>
            <a:r>
              <a:t>only in surrendering our lives to Jesus do we truly find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defRPr sz="1700"/>
            </a:pPr>
            <a:r>
              <a:t>The same as last week the whole world will not satisfy.</a:t>
            </a:r>
          </a:p>
          <a:p>
            <a:pPr>
              <a:defRPr sz="1700"/>
            </a:pPr>
            <a:r>
              <a:t>A conservative view of Jesus sings this but they don’t live it out.</a:t>
            </a:r>
          </a:p>
          <a:p>
            <a:pPr>
              <a:defRPr sz="1700"/>
            </a:pPr>
            <a:r>
              <a:t>What is truly best for us. </a:t>
            </a:r>
          </a:p>
          <a:p>
            <a:pPr>
              <a:defRPr sz="1700"/>
            </a:pPr>
            <a:r>
              <a:t>Wium example </a:t>
            </a:r>
          </a:p>
          <a:p>
            <a:pPr>
              <a:defRPr sz="1700"/>
            </a:pPr>
            <a:r>
              <a:t>Fan vs follower example.</a:t>
            </a:r>
          </a:p>
          <a:p>
            <a:pPr>
              <a:defRPr sz="1700"/>
            </a:pPr>
            <a:r>
              <a:t>Set your mind on the things of God. Jesus did not come for earthly wealth and prosperity.</a:t>
            </a:r>
          </a:p>
          <a:p>
            <a:pPr>
              <a:defRPr sz="1700"/>
            </a:pPr>
            <a:r>
              <a:t>He came for heavenly and eternal wealth and prosperity.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2" name="Picture Placeholder 6"/>
          <p:cNvSpPr/>
          <p:nvPr>
            <p:ph type="pic" sz="quarter" idx="21"/>
          </p:nvPr>
        </p:nvSpPr>
        <p:spPr>
          <a:xfrm>
            <a:off x="4623961" y="3122341"/>
            <a:ext cx="2944079" cy="2944079"/>
          </a:xfrm>
          <a:prstGeom prst="rect">
            <a:avLst/>
          </a:prstGeom>
        </p:spPr>
        <p:txBody>
          <a:bodyPr lIns="91439" rIns="91439"/>
          <a:lstStyle/>
          <a:p>
            <a:pP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sp>
        <p:nvSpPr>
          <p:cNvPr id="92"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93"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00" name="Title Text"/>
          <p:cNvSpPr txBox="1"/>
          <p:nvPr>
            <p:ph type="title"/>
          </p:nvPr>
        </p:nvSpPr>
        <p:spPr>
          <a:xfrm>
            <a:off x="1524000" y="1122362"/>
            <a:ext cx="9144000" cy="2387601"/>
          </a:xfrm>
          <a:prstGeom prst="rect">
            <a:avLst/>
          </a:prstGeom>
        </p:spPr>
        <p:txBody>
          <a:bodyPr anchor="b">
            <a:normAutofit fontScale="100000" lnSpcReduction="0"/>
          </a:bodyPr>
          <a:lstStyle>
            <a:lvl1pPr algn="ctr">
              <a:defRPr sz="6000"/>
            </a:lvl1pPr>
          </a:lstStyle>
          <a:p>
            <a:pPr/>
            <a:r>
              <a:t>Title Text</a:t>
            </a:r>
          </a:p>
        </p:txBody>
      </p:sp>
      <p:sp>
        <p:nvSpPr>
          <p:cNvPr id="101"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09"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10"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118"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119"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127"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28"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136" name="Title Text"/>
          <p:cNvSpPr txBox="1"/>
          <p:nvPr>
            <p:ph type="title"/>
          </p:nvPr>
        </p:nvSpPr>
        <p:spPr>
          <a:xfrm>
            <a:off x="839787" y="365125"/>
            <a:ext cx="10515601" cy="1325563"/>
          </a:xfrm>
          <a:prstGeom prst="rect">
            <a:avLst/>
          </a:prstGeom>
        </p:spPr>
        <p:txBody>
          <a:bodyPr>
            <a:normAutofit fontScale="100000" lnSpcReduction="0"/>
          </a:bodyPr>
          <a:lstStyle/>
          <a:p>
            <a:pPr/>
            <a:r>
              <a:t>Title Text</a:t>
            </a:r>
          </a:p>
        </p:txBody>
      </p:sp>
      <p:sp>
        <p:nvSpPr>
          <p:cNvPr id="137"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8"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139"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146"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47"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161"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162"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63"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16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71"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172" name="Picture Placeholder 2"/>
          <p:cNvSpPr/>
          <p:nvPr>
            <p:ph type="pic" sz="half" idx="21"/>
          </p:nvPr>
        </p:nvSpPr>
        <p:spPr>
          <a:xfrm>
            <a:off x="5183187" y="987425"/>
            <a:ext cx="6172201" cy="4873625"/>
          </a:xfrm>
          <a:prstGeom prst="rect">
            <a:avLst/>
          </a:prstGeom>
        </p:spPr>
        <p:txBody>
          <a:bodyPr lIns="91439" rIns="91439"/>
          <a:lstStyle/>
          <a:p>
            <a:pPr/>
          </a:p>
        </p:txBody>
      </p:sp>
      <p:sp>
        <p:nvSpPr>
          <p:cNvPr id="173"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74"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21"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81" name="Title Text"/>
          <p:cNvSpPr txBox="1"/>
          <p:nvPr>
            <p:ph type="title"/>
          </p:nvPr>
        </p:nvSpPr>
        <p:spPr>
          <a:xfrm>
            <a:off x="1524000" y="1122362"/>
            <a:ext cx="9144000" cy="2387601"/>
          </a:xfrm>
          <a:prstGeom prst="rect">
            <a:avLst/>
          </a:prstGeom>
        </p:spPr>
        <p:txBody>
          <a:bodyPr anchor="b">
            <a:normAutofit fontScale="100000" lnSpcReduction="0"/>
          </a:bodyPr>
          <a:lstStyle>
            <a:lvl1pPr algn="ctr">
              <a:defRPr sz="6000"/>
            </a:lvl1pPr>
          </a:lstStyle>
          <a:p>
            <a:pPr/>
            <a:r>
              <a:t>Title Text</a:t>
            </a:r>
          </a:p>
        </p:txBody>
      </p:sp>
      <p:sp>
        <p:nvSpPr>
          <p:cNvPr id="182" name="Body Level One…"/>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83"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90"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191" name="Body Level One…"/>
          <p:cNvSpPr txBox="1"/>
          <p:nvPr>
            <p:ph type="body" idx="1"/>
          </p:nvPr>
        </p:nvSpPr>
        <p:spPr>
          <a:xfrm>
            <a:off x="838200" y="1825625"/>
            <a:ext cx="10515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199"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200"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01"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208"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209"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1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217" name="Title Text"/>
          <p:cNvSpPr txBox="1"/>
          <p:nvPr>
            <p:ph type="title"/>
          </p:nvPr>
        </p:nvSpPr>
        <p:spPr>
          <a:xfrm>
            <a:off x="839787" y="365125"/>
            <a:ext cx="10515601" cy="1325563"/>
          </a:xfrm>
          <a:prstGeom prst="rect">
            <a:avLst/>
          </a:prstGeom>
        </p:spPr>
        <p:txBody>
          <a:bodyPr>
            <a:normAutofit fontScale="100000" lnSpcReduction="0"/>
          </a:bodyPr>
          <a:lstStyle/>
          <a:p>
            <a:pPr/>
            <a:r>
              <a:t>Title Text</a:t>
            </a:r>
          </a:p>
        </p:txBody>
      </p:sp>
      <p:sp>
        <p:nvSpPr>
          <p:cNvPr id="218"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19"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220"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227" name="Title Text"/>
          <p:cNvSpPr txBox="1"/>
          <p:nvPr>
            <p:ph type="title"/>
          </p:nvPr>
        </p:nvSpPr>
        <p:spPr>
          <a:xfrm>
            <a:off x="838200" y="365125"/>
            <a:ext cx="10515600" cy="1325563"/>
          </a:xfrm>
          <a:prstGeom prst="rect">
            <a:avLst/>
          </a:prstGeom>
        </p:spPr>
        <p:txBody>
          <a:bodyPr>
            <a:normAutofit fontScale="100000" lnSpcReduction="0"/>
          </a:bodyPr>
          <a:lstStyle/>
          <a:p>
            <a:pPr/>
            <a:r>
              <a:t>Title Text</a:t>
            </a:r>
          </a:p>
        </p:txBody>
      </p:sp>
      <p:sp>
        <p:nvSpPr>
          <p:cNvPr id="228"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23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24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243"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244"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24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25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253" name="Picture Placeholder 2"/>
          <p:cNvSpPr/>
          <p:nvPr>
            <p:ph type="pic" sz="half" idx="21"/>
          </p:nvPr>
        </p:nvSpPr>
        <p:spPr>
          <a:xfrm>
            <a:off x="5183187" y="987425"/>
            <a:ext cx="6172201" cy="4873625"/>
          </a:xfrm>
          <a:prstGeom prst="rect">
            <a:avLst/>
          </a:prstGeom>
        </p:spPr>
        <p:txBody>
          <a:bodyPr lIns="91439" rIns="91439"/>
          <a:lstStyle/>
          <a:p>
            <a:pPr/>
          </a:p>
        </p:txBody>
      </p:sp>
      <p:sp>
        <p:nvSpPr>
          <p:cNvPr id="254"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55" name="Slide Number"/>
          <p:cNvSpPr txBox="1"/>
          <p:nvPr>
            <p:ph type="sldNum" sz="quarter" idx="2"/>
          </p:nvPr>
        </p:nvSpPr>
        <p:spPr>
          <a:xfrm>
            <a:off x="11089818" y="6404292"/>
            <a:ext cx="263983"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normAutofit fontScale="100000" lnSpcReduction="0"/>
          </a:bodyPr>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normAutofit fontScale="100000" lnSpcReduction="0"/>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nchor="t">
            <a:normAutofit fontScale="100000" lnSpcReduction="0"/>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normAutofit fontScale="100000" lnSpcReduction="0"/>
          </a:bodyPr>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normAutofit fontScale="100000" lnSpcReduction="0"/>
          </a:bodyPr>
          <a:lstStyle/>
          <a:p>
            <a:pPr marL="0" indent="0">
              <a:buSzTx/>
              <a:buFontTx/>
              <a:buNone/>
              <a:defRPr b="1" sz="2400"/>
            </a:pPr>
          </a:p>
        </p:txBody>
      </p:sp>
      <p:sp>
        <p:nvSpPr>
          <p:cNvPr id="50"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838200" y="365125"/>
            <a:ext cx="10515600" cy="1325563"/>
          </a:xfrm>
          <a:prstGeom prst="rect">
            <a:avLst/>
          </a:prstGeom>
        </p:spPr>
        <p:txBody>
          <a:bodyPr anchor="t">
            <a:normAutofit fontScale="100000" lnSpcReduction="0"/>
          </a:bodyPr>
          <a:lstStyle/>
          <a:p>
            <a:pPr/>
            <a:r>
              <a:t>Title Text</a:t>
            </a:r>
          </a:p>
        </p:txBody>
      </p:sp>
      <p:sp>
        <p:nvSpPr>
          <p:cNvPr id="58"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normAutofit fontScale="100000" lnSpcReduction="0"/>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normAutofit fontScale="100000" lnSpcReduction="0"/>
          </a:bodyPr>
          <a:lstStyle/>
          <a:p>
            <a:pPr marL="0" indent="0">
              <a:buSzTx/>
              <a:buFontTx/>
              <a:buNone/>
              <a:defRPr sz="1600"/>
            </a:pPr>
          </a:p>
        </p:txBody>
      </p:sp>
      <p:sp>
        <p:nvSpPr>
          <p:cNvPr id="75"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normAutofit fontScale="100000" lnSpcReduction="0"/>
          </a:bodyPr>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lstStyle/>
          <a:p>
            <a:pPr/>
          </a:p>
        </p:txBody>
      </p:sp>
      <p:sp>
        <p:nvSpPr>
          <p:cNvPr id="84" name="Body Level One…"/>
          <p:cNvSpPr txBox="1"/>
          <p:nvPr>
            <p:ph type="body" sz="quarter" idx="1"/>
          </p:nvPr>
        </p:nvSpPr>
        <p:spPr>
          <a:xfrm>
            <a:off x="839787" y="2057400"/>
            <a:ext cx="3932239" cy="3811588"/>
          </a:xfrm>
          <a:prstGeom prst="rect">
            <a:avLst/>
          </a:prstGeom>
        </p:spPr>
        <p:txBody>
          <a:bodyPr>
            <a:normAutofit fontScale="100000" lnSpcReduction="0"/>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xfrm>
            <a:off x="8610600" y="6356350"/>
            <a:ext cx="343903" cy="358140"/>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nk 17" descr="Ink 17"/>
          <p:cNvPicPr>
            <a:picLocks noChangeAspect="1"/>
          </p:cNvPicPr>
          <p:nvPr/>
        </p:nvPicPr>
        <p:blipFill>
          <a:blip r:embed="rId3">
            <a:extLst/>
          </a:blip>
          <a:stretch>
            <a:fillRect/>
          </a:stretch>
        </p:blipFill>
        <p:spPr>
          <a:xfrm>
            <a:off x="4879597" y="4832860"/>
            <a:ext cx="36001" cy="33481"/>
          </a:xfrm>
          <a:prstGeom prst="rect">
            <a:avLst/>
          </a:prstGeom>
          <a:ln w="12700">
            <a:miter lim="400000"/>
          </a:ln>
        </p:spPr>
      </p:pic>
      <p:sp>
        <p:nvSpPr>
          <p:cNvPr id="3"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lnSpc>
                <a:spcPct val="100000"/>
              </a:lnSpc>
              <a:defRPr sz="1200">
                <a:solidFill>
                  <a:srgbClr val="000000"/>
                </a:solidFill>
                <a:latin typeface="Calibri"/>
                <a:ea typeface="Calibri"/>
                <a:cs typeface="Calibri"/>
                <a:sym typeface="Calibri"/>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Picture 14" descr="Picture 14"/>
          <p:cNvPicPr>
            <a:picLocks noChangeAspect="1"/>
          </p:cNvPicPr>
          <p:nvPr/>
        </p:nvPicPr>
        <p:blipFill>
          <a:blip r:embed="rId3">
            <a:extLst/>
          </a:blip>
          <a:stretch>
            <a:fillRect/>
          </a:stretch>
        </p:blipFill>
        <p:spPr>
          <a:xfrm>
            <a:off x="5246296" y="2380872"/>
            <a:ext cx="1699409" cy="911692"/>
          </a:xfrm>
          <a:prstGeom prst="rect">
            <a:avLst/>
          </a:prstGeom>
          <a:ln w="12700">
            <a:miter lim="400000"/>
          </a:ln>
        </p:spPr>
      </p:pic>
      <p:pic>
        <p:nvPicPr>
          <p:cNvPr id="265" name="Picture 6" descr="Picture 6"/>
          <p:cNvPicPr>
            <a:picLocks noChangeAspect="1"/>
          </p:cNvPicPr>
          <p:nvPr/>
        </p:nvPicPr>
        <p:blipFill>
          <a:blip r:embed="rId4">
            <a:extLst/>
          </a:blip>
          <a:stretch>
            <a:fillRect/>
          </a:stretch>
        </p:blipFill>
        <p:spPr>
          <a:xfrm>
            <a:off x="0" y="5130139"/>
            <a:ext cx="1077371" cy="1727861"/>
          </a:xfrm>
          <a:prstGeom prst="rect">
            <a:avLst/>
          </a:prstGeom>
          <a:ln w="12700">
            <a:miter lim="400000"/>
          </a:ln>
        </p:spPr>
      </p:pic>
      <p:sp>
        <p:nvSpPr>
          <p:cNvPr id="266" name="Who do you say I am?"/>
          <p:cNvSpPr txBox="1"/>
          <p:nvPr>
            <p:ph type="title" idx="4294967295"/>
          </p:nvPr>
        </p:nvSpPr>
        <p:spPr>
          <a:xfrm>
            <a:off x="838200" y="2631281"/>
            <a:ext cx="10515600" cy="1595438"/>
          </a:xfrm>
          <a:prstGeom prst="rect">
            <a:avLst/>
          </a:prstGeom>
        </p:spPr>
        <p:txBody>
          <a:bodyPr>
            <a:normAutofit fontScale="100000" lnSpcReduction="0"/>
          </a:bodyPr>
          <a:lstStyle>
            <a:lvl1pPr algn="ctr">
              <a:defRPr b="1">
                <a:solidFill>
                  <a:srgbClr val="FFFFFF"/>
                </a:solidFill>
              </a:defRPr>
            </a:lvl1pPr>
          </a:lstStyle>
          <a:p>
            <a:pPr/>
            <a:r>
              <a:t>Who do you say I am?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5" name="TextBox 5"/>
          <p:cNvSpPr txBox="1"/>
          <p:nvPr/>
        </p:nvSpPr>
        <p:spPr>
          <a:xfrm>
            <a:off x="490714" y="623569"/>
            <a:ext cx="11210572"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3800">
                <a:latin typeface="Trade Gothic LT Std Bold Conden"/>
                <a:ea typeface="Trade Gothic LT Std Bold Conden"/>
                <a:cs typeface="Trade Gothic LT Std Bold Conden"/>
                <a:sym typeface="Trade Gothic LT Std Bold Conden"/>
              </a:defRPr>
            </a:lvl1pPr>
          </a:lstStyle>
          <a:p>
            <a:pPr/>
            <a:r>
              <a:t>(Matt 16:25-27) For whoever would save his life will lose it, but whoever loses his life for my sake will find it.For what will it profit a man if he gains the whole world and forfeits his soul? Or what shall a man give in return for his soul? For the Son of Man is going to come with his angels in the glory of his Father, and then he will repay each person according to what he has done.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8" name="TextBox 5"/>
          <p:cNvSpPr txBox="1"/>
          <p:nvPr/>
        </p:nvSpPr>
        <p:spPr>
          <a:xfrm>
            <a:off x="436143" y="287019"/>
            <a:ext cx="11319714" cy="6283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(Matt 16:6) Jesus said to them, “Watch and beware of the leaven of the Pharisees and Sadducees.”</a:t>
            </a:r>
          </a:p>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(Gal 5:9) A little bit of leaven leavens the whole lump</a:t>
            </a:r>
          </a:p>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(2 Tim 4:3) For the time is coming when people will not endure sound teaching, but having itching ears they will accumulate for themselves teachers to suit their own passions,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03" name="TextBox 5"/>
          <p:cNvSpPr txBox="1"/>
          <p:nvPr/>
        </p:nvSpPr>
        <p:spPr>
          <a:xfrm>
            <a:off x="679975" y="637539"/>
            <a:ext cx="10832050"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(Matt 16:1) And the Pharisees and Sadducees came, and to test him they asked him to show them a sign from heaven.</a:t>
            </a:r>
          </a:p>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(Matt 16:23) But he turned and said to Peter, “Get behind me, Satan! You are a hindrance to me. For </a:t>
            </a:r>
            <a:r>
              <a:rPr b="1"/>
              <a:t>you are not setting your mind on the things of God, but on the things of man.”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08" name="Beware of building your faith on the things of man."/>
          <p:cNvSpPr txBox="1"/>
          <p:nvPr>
            <p:ph type="body" sz="half" idx="4294967295"/>
          </p:nvPr>
        </p:nvSpPr>
        <p:spPr>
          <a:xfrm>
            <a:off x="988248" y="2337630"/>
            <a:ext cx="10215504" cy="3173015"/>
          </a:xfrm>
          <a:prstGeom prst="rect">
            <a:avLst/>
          </a:prstGeom>
        </p:spPr>
        <p:txBody>
          <a:bodyPr>
            <a:normAutofit fontScale="100000" lnSpcReduction="0"/>
          </a:bodyPr>
          <a:lstStyle>
            <a:lvl1pPr marL="374315" indent="-374315">
              <a:lnSpc>
                <a:spcPct val="120000"/>
              </a:lnSpc>
              <a:buFontTx/>
              <a:buAutoNum type="arabicPeriod" startAt="1"/>
              <a:defRPr sz="3800">
                <a:solidFill>
                  <a:srgbClr val="FFFFFF"/>
                </a:solidFill>
              </a:defRPr>
            </a:lvl1pPr>
          </a:lstStyle>
          <a:p>
            <a:pPr/>
            <a:r>
              <a:t> Beware of building your faith on the things of man.</a:t>
            </a:r>
          </a:p>
        </p:txBody>
      </p:sp>
      <p:sp>
        <p:nvSpPr>
          <p:cNvPr id="309" name="Who do you say I am?"/>
          <p:cNvSpPr txBox="1"/>
          <p:nvPr>
            <p:ph type="title" idx="4294967295"/>
          </p:nvPr>
        </p:nvSpPr>
        <p:spPr>
          <a:xfrm>
            <a:off x="838200" y="624522"/>
            <a:ext cx="10515600" cy="1595439"/>
          </a:xfrm>
          <a:prstGeom prst="rect">
            <a:avLst/>
          </a:prstGeom>
        </p:spPr>
        <p:txBody>
          <a:bodyPr>
            <a:normAutofit fontScale="100000" lnSpcReduction="0"/>
          </a:bodyPr>
          <a:lstStyle>
            <a:lvl1pPr algn="ctr">
              <a:defRPr b="1">
                <a:solidFill>
                  <a:srgbClr val="FFFFFF"/>
                </a:solidFill>
              </a:defRPr>
            </a:lvl1pPr>
          </a:lstStyle>
          <a:p>
            <a:pPr/>
            <a:r>
              <a:t>Who do you say I am?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14" name="TextBox 5"/>
          <p:cNvSpPr txBox="1"/>
          <p:nvPr/>
        </p:nvSpPr>
        <p:spPr>
          <a:xfrm>
            <a:off x="1131450" y="590688"/>
            <a:ext cx="9929100" cy="2077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(Matt 16:15) He said to them, “But who do you say that I am?”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19" name="TextBox 5"/>
          <p:cNvSpPr txBox="1"/>
          <p:nvPr/>
        </p:nvSpPr>
        <p:spPr>
          <a:xfrm>
            <a:off x="474724" y="637539"/>
            <a:ext cx="11242552"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(Matt 16:16-18) Simon Peter replied, “You are the Christ, the Son of the living God.” And Jesus answered him, “Blessed are you, Simon Bar-Jonah! </a:t>
            </a:r>
            <a:r>
              <a:rPr b="1"/>
              <a:t>For flesh and blood has not revealed this to you</a:t>
            </a:r>
            <a:r>
              <a:t>, </a:t>
            </a:r>
            <a:r>
              <a:rPr b="1"/>
              <a:t>but my Father who is in heaven. </a:t>
            </a:r>
            <a:r>
              <a:t>And I tell you, you are Peter, and on this rock I will build my church, and the gates of hell shall not prevail against it.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24" name="Beware of building your faith on the things of man.…"/>
          <p:cNvSpPr txBox="1"/>
          <p:nvPr>
            <p:ph type="body" sz="half" idx="4294967295"/>
          </p:nvPr>
        </p:nvSpPr>
        <p:spPr>
          <a:xfrm>
            <a:off x="988248" y="2337630"/>
            <a:ext cx="10215504" cy="3173015"/>
          </a:xfrm>
          <a:prstGeom prst="rect">
            <a:avLst/>
          </a:prstGeom>
        </p:spPr>
        <p:txBody>
          <a:bodyPr>
            <a:normAutofit fontScale="100000" lnSpcReduction="0"/>
          </a:bodyPr>
          <a:lstStyle/>
          <a:p>
            <a:pPr marL="374315" indent="-374315">
              <a:lnSpc>
                <a:spcPct val="120000"/>
              </a:lnSpc>
              <a:buFontTx/>
              <a:buAutoNum type="arabicPeriod" startAt="1"/>
              <a:defRPr sz="3800">
                <a:solidFill>
                  <a:srgbClr val="FFFFFF"/>
                </a:solidFill>
              </a:defRPr>
            </a:pPr>
            <a:r>
              <a:t> Beware of building your faith on the things of man. </a:t>
            </a:r>
          </a:p>
          <a:p>
            <a:pPr marL="374315" indent="-374315">
              <a:lnSpc>
                <a:spcPct val="120000"/>
              </a:lnSpc>
              <a:buFontTx/>
              <a:buAutoNum type="arabicPeriod" startAt="1"/>
              <a:defRPr sz="3800">
                <a:solidFill>
                  <a:srgbClr val="FFFFFF"/>
                </a:solidFill>
              </a:defRPr>
            </a:pPr>
            <a:r>
              <a:t>We need to move past flesh and blood.</a:t>
            </a:r>
          </a:p>
        </p:txBody>
      </p:sp>
      <p:sp>
        <p:nvSpPr>
          <p:cNvPr id="325" name="Who do you say I am?"/>
          <p:cNvSpPr txBox="1"/>
          <p:nvPr>
            <p:ph type="title" idx="4294967295"/>
          </p:nvPr>
        </p:nvSpPr>
        <p:spPr>
          <a:xfrm>
            <a:off x="838200" y="624522"/>
            <a:ext cx="10515600" cy="1595439"/>
          </a:xfrm>
          <a:prstGeom prst="rect">
            <a:avLst/>
          </a:prstGeom>
        </p:spPr>
        <p:txBody>
          <a:bodyPr>
            <a:normAutofit fontScale="100000" lnSpcReduction="0"/>
          </a:bodyPr>
          <a:lstStyle>
            <a:lvl1pPr algn="ctr">
              <a:defRPr b="1">
                <a:solidFill>
                  <a:srgbClr val="FFFFFF"/>
                </a:solidFill>
              </a:defRPr>
            </a:lvl1pPr>
          </a:lstStyle>
          <a:p>
            <a:pPr/>
            <a:r>
              <a:t>Who do you say I am?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30" name="TextBox 5"/>
          <p:cNvSpPr txBox="1"/>
          <p:nvPr/>
        </p:nvSpPr>
        <p:spPr>
          <a:xfrm>
            <a:off x="319357" y="511473"/>
            <a:ext cx="11553286" cy="5582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(Matt 16:21) From that time Jesus began to show his disciples that he must go to Jerusalem and suffer many things from the elders and chief priests and scribes, and be killed, and on the third day be raised.</a:t>
            </a:r>
          </a:p>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(Matt 16:24) Then Jesus told his disciples, “If anyone would come after me, let him deny himself and take up his cross and follow me.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35" name="TextBox 5"/>
          <p:cNvSpPr txBox="1"/>
          <p:nvPr/>
        </p:nvSpPr>
        <p:spPr>
          <a:xfrm>
            <a:off x="729762" y="767181"/>
            <a:ext cx="10891930" cy="48818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(Matt 16:25) For whoever would save his life will lose it, but whoever loses his life for my sake will find it.</a:t>
            </a:r>
          </a:p>
          <a:p>
            <a:pPr algn="l">
              <a:defRPr sz="3800">
                <a:latin typeface="Trade Gothic LT Std Bold Conden"/>
                <a:ea typeface="Trade Gothic LT Std Bold Conden"/>
                <a:cs typeface="Trade Gothic LT Std Bold Conden"/>
                <a:sym typeface="Trade Gothic LT Std Bold Conden"/>
              </a:defRPr>
            </a:pPr>
          </a:p>
          <a:p>
            <a:pPr algn="l">
              <a:defRPr sz="3800">
                <a:latin typeface="Trade Gothic LT Std Bold Conden"/>
                <a:ea typeface="Trade Gothic LT Std Bold Conden"/>
                <a:cs typeface="Trade Gothic LT Std Bold Conden"/>
                <a:sym typeface="Trade Gothic LT Std Bold Conden"/>
              </a:defRPr>
            </a:pPr>
            <a:r>
              <a:t>(Matt 16:26) For what will it profit a man if he gains the whole world and forfeits his soul? Or what shall a man give in return for his soul?</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340" name="Who do you say I am?"/>
          <p:cNvSpPr txBox="1"/>
          <p:nvPr>
            <p:ph type="title" idx="4294967295"/>
          </p:nvPr>
        </p:nvSpPr>
        <p:spPr>
          <a:xfrm>
            <a:off x="838200" y="624522"/>
            <a:ext cx="10515600" cy="1595439"/>
          </a:xfrm>
          <a:prstGeom prst="rect">
            <a:avLst/>
          </a:prstGeom>
        </p:spPr>
        <p:txBody>
          <a:bodyPr>
            <a:normAutofit fontScale="100000" lnSpcReduction="0"/>
          </a:bodyPr>
          <a:lstStyle>
            <a:lvl1pPr algn="ctr">
              <a:defRPr b="1">
                <a:solidFill>
                  <a:srgbClr val="FFFFFF"/>
                </a:solidFill>
              </a:defRPr>
            </a:lvl1pPr>
          </a:lstStyle>
          <a:p>
            <a:pPr/>
            <a:r>
              <a:t>Who do you say I am?</a:t>
            </a:r>
          </a:p>
        </p:txBody>
      </p:sp>
      <p:sp>
        <p:nvSpPr>
          <p:cNvPr id="341" name="Beware of building your faith on the things of man.…"/>
          <p:cNvSpPr txBox="1"/>
          <p:nvPr>
            <p:ph type="body" idx="4294967295"/>
          </p:nvPr>
        </p:nvSpPr>
        <p:spPr>
          <a:xfrm>
            <a:off x="988248" y="2337630"/>
            <a:ext cx="10215504" cy="4215170"/>
          </a:xfrm>
          <a:prstGeom prst="rect">
            <a:avLst/>
          </a:prstGeom>
        </p:spPr>
        <p:txBody>
          <a:bodyPr>
            <a:normAutofit fontScale="100000" lnSpcReduction="0"/>
          </a:bodyPr>
          <a:lstStyle/>
          <a:p>
            <a:pPr marL="374315" indent="-374315">
              <a:lnSpc>
                <a:spcPct val="120000"/>
              </a:lnSpc>
              <a:buFontTx/>
              <a:buAutoNum type="arabicPeriod" startAt="1"/>
              <a:defRPr sz="3800">
                <a:solidFill>
                  <a:srgbClr val="FFFFFF"/>
                </a:solidFill>
              </a:defRPr>
            </a:pPr>
            <a:r>
              <a:t> Beware of building your faith on the things of man. </a:t>
            </a:r>
          </a:p>
          <a:p>
            <a:pPr marL="374315" indent="-374315">
              <a:lnSpc>
                <a:spcPct val="120000"/>
              </a:lnSpc>
              <a:buFontTx/>
              <a:buAutoNum type="arabicPeriod" startAt="1"/>
              <a:defRPr sz="3800">
                <a:solidFill>
                  <a:srgbClr val="FFFFFF"/>
                </a:solidFill>
              </a:defRPr>
            </a:pPr>
            <a:r>
              <a:t>We need to move past flesh and blood. </a:t>
            </a:r>
          </a:p>
          <a:p>
            <a:pPr marL="374315" indent="-374315">
              <a:lnSpc>
                <a:spcPct val="120000"/>
              </a:lnSpc>
              <a:buFontTx/>
              <a:buAutoNum type="arabicPeriod" startAt="1"/>
              <a:defRPr sz="3800">
                <a:solidFill>
                  <a:srgbClr val="FFFFFF"/>
                </a:solidFill>
              </a:defRPr>
            </a:pPr>
            <a:r>
              <a:t>A true revelation of Jesus leads us to surrender completely to Him.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71" name="TextBox 5"/>
          <p:cNvSpPr txBox="1"/>
          <p:nvPr/>
        </p:nvSpPr>
        <p:spPr>
          <a:xfrm>
            <a:off x="551545" y="540262"/>
            <a:ext cx="11088910" cy="5582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3800">
                <a:latin typeface="Trade Gothic LT Std Bold Conden"/>
                <a:ea typeface="Trade Gothic LT Std Bold Conden"/>
                <a:cs typeface="Trade Gothic LT Std Bold Conden"/>
                <a:sym typeface="Trade Gothic LT Std Bold Conden"/>
              </a:defRPr>
            </a:pPr>
            <a:r>
              <a:t>(Matt 16:1-3) And the Pharisees and Sadducees came, and to test him they asked him to show them a sign from heaven. He answered them,</a:t>
            </a:r>
            <a:r>
              <a:rPr baseline="31999" i="1">
                <a:solidFill>
                  <a:srgbClr val="72ABBF"/>
                </a:solidFill>
              </a:rPr>
              <a:t> </a:t>
            </a:r>
            <a:r>
              <a:t>“When it is evening, you say, ‘It will be fair weather, for the sky is red.’ And in the morning, ‘It will be stormy today, for the sky is red and threatening.’ You know how to interpret the appearance of the sky, but you cannot interpret the signs of the times.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5"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46" name="Picture 2" descr="Picture 2"/>
          <p:cNvPicPr>
            <a:picLocks noChangeAspect="1"/>
          </p:cNvPicPr>
          <p:nvPr/>
        </p:nvPicPr>
        <p:blipFill>
          <a:blip r:embed="rId3">
            <a:extLst/>
          </a:blip>
          <a:stretch>
            <a:fillRect/>
          </a:stretch>
        </p:blipFill>
        <p:spPr>
          <a:xfrm>
            <a:off x="1686295" y="1547491"/>
            <a:ext cx="8819410" cy="1763882"/>
          </a:xfrm>
          <a:prstGeom prst="rect">
            <a:avLst/>
          </a:prstGeom>
          <a:ln w="12700">
            <a:miter lim="400000"/>
          </a:ln>
        </p:spPr>
      </p:pic>
      <p:pic>
        <p:nvPicPr>
          <p:cNvPr id="347" name="Picture 14" descr="Picture 14"/>
          <p:cNvPicPr>
            <a:picLocks noChangeAspect="1"/>
          </p:cNvPicPr>
          <p:nvPr/>
        </p:nvPicPr>
        <p:blipFill>
          <a:blip r:embed="rId4">
            <a:extLst/>
          </a:blip>
          <a:stretch>
            <a:fillRect/>
          </a:stretch>
        </p:blipFill>
        <p:spPr>
          <a:xfrm>
            <a:off x="5246294" y="878773"/>
            <a:ext cx="1699409" cy="91169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9"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50" name="Picture 14" descr="Picture 14"/>
          <p:cNvPicPr>
            <a:picLocks noChangeAspect="1"/>
          </p:cNvPicPr>
          <p:nvPr/>
        </p:nvPicPr>
        <p:blipFill>
          <a:blip r:embed="rId3">
            <a:extLst/>
          </a:blip>
          <a:stretch>
            <a:fillRect/>
          </a:stretch>
        </p:blipFill>
        <p:spPr>
          <a:xfrm>
            <a:off x="5246296" y="1710046"/>
            <a:ext cx="1699409" cy="911692"/>
          </a:xfrm>
          <a:prstGeom prst="rect">
            <a:avLst/>
          </a:prstGeom>
          <a:ln w="12700">
            <a:miter lim="400000"/>
          </a:ln>
        </p:spPr>
      </p:pic>
      <p:pic>
        <p:nvPicPr>
          <p:cNvPr id="351" name="Picture 2" descr="Picture 2"/>
          <p:cNvPicPr>
            <a:picLocks noChangeAspect="1"/>
          </p:cNvPicPr>
          <p:nvPr/>
        </p:nvPicPr>
        <p:blipFill>
          <a:blip r:embed="rId4">
            <a:extLst/>
          </a:blip>
          <a:stretch>
            <a:fillRect/>
          </a:stretch>
        </p:blipFill>
        <p:spPr>
          <a:xfrm>
            <a:off x="3907661" y="791028"/>
            <a:ext cx="4376676" cy="2218733"/>
          </a:xfrm>
          <a:prstGeom prst="rect">
            <a:avLst/>
          </a:prstGeom>
          <a:ln w="12700">
            <a:miter lim="400000"/>
          </a:ln>
        </p:spPr>
      </p:pic>
      <p:pic>
        <p:nvPicPr>
          <p:cNvPr id="352" name="Picture 13" descr="Picture 13"/>
          <p:cNvPicPr>
            <a:picLocks noChangeAspect="1"/>
          </p:cNvPicPr>
          <p:nvPr/>
        </p:nvPicPr>
        <p:blipFill>
          <a:blip r:embed="rId5">
            <a:extLst/>
          </a:blip>
          <a:stretch>
            <a:fillRect/>
          </a:stretch>
        </p:blipFill>
        <p:spPr>
          <a:xfrm rot="21157842">
            <a:off x="2262991" y="2141798"/>
            <a:ext cx="7666017" cy="331798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4" name="Picture 6" descr="Picture 6"/>
          <p:cNvPicPr>
            <a:picLocks noChangeAspect="1"/>
          </p:cNvPicPr>
          <p:nvPr/>
        </p:nvPicPr>
        <p:blipFill>
          <a:blip r:embed="rId2">
            <a:extLst/>
          </a:blip>
          <a:stretch>
            <a:fillRect/>
          </a:stretch>
        </p:blipFill>
        <p:spPr>
          <a:xfrm>
            <a:off x="0" y="5130139"/>
            <a:ext cx="1077371" cy="1727861"/>
          </a:xfrm>
          <a:prstGeom prst="rect">
            <a:avLst/>
          </a:prstGeom>
          <a:ln w="12700">
            <a:miter lim="400000"/>
          </a:ln>
        </p:spPr>
      </p:pic>
      <p:pic>
        <p:nvPicPr>
          <p:cNvPr id="355" name="Picture 3" descr="Picture 3"/>
          <p:cNvPicPr>
            <a:picLocks noChangeAspect="1"/>
          </p:cNvPicPr>
          <p:nvPr/>
        </p:nvPicPr>
        <p:blipFill>
          <a:blip r:embed="rId3">
            <a:extLst/>
          </a:blip>
          <a:stretch>
            <a:fillRect/>
          </a:stretch>
        </p:blipFill>
        <p:spPr>
          <a:xfrm>
            <a:off x="2015835" y="1917611"/>
            <a:ext cx="8160327" cy="1496806"/>
          </a:xfrm>
          <a:prstGeom prst="rect">
            <a:avLst/>
          </a:prstGeom>
          <a:ln w="12700">
            <a:miter lim="400000"/>
          </a:ln>
        </p:spPr>
      </p:pic>
      <p:pic>
        <p:nvPicPr>
          <p:cNvPr id="356" name="Picture 14" descr="Picture 14"/>
          <p:cNvPicPr>
            <a:picLocks noChangeAspect="1"/>
          </p:cNvPicPr>
          <p:nvPr/>
        </p:nvPicPr>
        <p:blipFill>
          <a:blip r:embed="rId4">
            <a:extLst/>
          </a:blip>
          <a:stretch>
            <a:fillRect/>
          </a:stretch>
        </p:blipFill>
        <p:spPr>
          <a:xfrm>
            <a:off x="5246294" y="878773"/>
            <a:ext cx="1699409" cy="91169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74" name="TextBox 5"/>
          <p:cNvSpPr txBox="1"/>
          <p:nvPr/>
        </p:nvSpPr>
        <p:spPr>
          <a:xfrm>
            <a:off x="685885" y="628276"/>
            <a:ext cx="10820230" cy="49860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3900">
                <a:latin typeface="Trade Gothic LT Std Bold Conden"/>
                <a:ea typeface="Trade Gothic LT Std Bold Conden"/>
                <a:cs typeface="Trade Gothic LT Std Bold Conden"/>
                <a:sym typeface="Trade Gothic LT Std Bold Conden"/>
              </a:defRPr>
            </a:lvl1pPr>
          </a:lstStyle>
          <a:p>
            <a:pPr/>
            <a:r>
              <a:t>(Matt 16:4-6) An evil and adulterous generation seeks for a sign, but no sign will be given to it except the sign of Jonah.” So he left them and departed. When the disciples reached the other side, they had forgotten to bring any bread. Jesus said to them, “Watch and beware of the leaven of the Pharisees and Sadducees.”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77" name="TextBox 5"/>
          <p:cNvSpPr txBox="1"/>
          <p:nvPr/>
        </p:nvSpPr>
        <p:spPr>
          <a:xfrm>
            <a:off x="636837" y="488725"/>
            <a:ext cx="10918326" cy="48818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3800">
                <a:latin typeface="Trade Gothic LT Std Bold Conden"/>
                <a:ea typeface="Trade Gothic LT Std Bold Conden"/>
                <a:cs typeface="Trade Gothic LT Std Bold Conden"/>
                <a:sym typeface="Trade Gothic LT Std Bold Conden"/>
              </a:defRPr>
            </a:lvl1pPr>
          </a:lstStyle>
          <a:p>
            <a:pPr/>
            <a:r>
              <a:t>(Matt 16:7-9) And they began discussing it among themselves, saying, “We brought no bread.” But Jesus, aware of this, said, “O you of little faith, why are you discussing among yourselves the fact that you have no bread? Do you not yet perceive? Do you not remember the five loaves for the five thousand, and how many baskets you gathered?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0" name="TextBox 5"/>
          <p:cNvSpPr txBox="1"/>
          <p:nvPr/>
        </p:nvSpPr>
        <p:spPr>
          <a:xfrm>
            <a:off x="728038" y="637539"/>
            <a:ext cx="10735924"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3800">
                <a:latin typeface="Trade Gothic LT Std Bold Conden"/>
                <a:ea typeface="Trade Gothic LT Std Bold Conden"/>
                <a:cs typeface="Trade Gothic LT Std Bold Conden"/>
                <a:sym typeface="Trade Gothic LT Std Bold Conden"/>
              </a:defRPr>
            </a:lvl1pPr>
          </a:lstStyle>
          <a:p>
            <a:pPr/>
            <a:r>
              <a:t>(Matt 16:10-12) Or the seven loaves for the four thousand, and how many baskets you gathered How is it that you fail to understand that I did not speak about bread? Beware of the leaven of the Pharisees and Sadducees.” Then they understood that he did not tell them to beware of the leaven of bread, but of the teaching of the Pharisees and Sadducees.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3" name="TextBox 5"/>
          <p:cNvSpPr txBox="1"/>
          <p:nvPr/>
        </p:nvSpPr>
        <p:spPr>
          <a:xfrm>
            <a:off x="803677" y="678702"/>
            <a:ext cx="10584645" cy="49860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3900">
                <a:latin typeface="Trade Gothic LT Std Bold Conden"/>
                <a:ea typeface="Trade Gothic LT Std Bold Conden"/>
                <a:cs typeface="Trade Gothic LT Std Bold Conden"/>
                <a:sym typeface="Trade Gothic LT Std Bold Conden"/>
              </a:defRPr>
            </a:lvl1pPr>
          </a:lstStyle>
          <a:p>
            <a:pPr/>
            <a:r>
              <a:t>(Matt 16:13-15) Now when Jesus came into the district of Caesarea Philippi, he asked his disciples, “Who do people say that the Son of Man is?” And they said, “Some say John the Baptist, others say Elijah, and others Jeremiah or one of the prophets.” He said to them, “But who do you say that I am?”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6" name="TextBox 5"/>
          <p:cNvSpPr txBox="1"/>
          <p:nvPr/>
        </p:nvSpPr>
        <p:spPr>
          <a:xfrm>
            <a:off x="535541" y="637539"/>
            <a:ext cx="11120918" cy="5582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3800">
                <a:latin typeface="Trade Gothic LT Std Bold Conden"/>
                <a:ea typeface="Trade Gothic LT Std Bold Conden"/>
                <a:cs typeface="Trade Gothic LT Std Bold Conden"/>
                <a:sym typeface="Trade Gothic LT Std Bold Conden"/>
              </a:defRPr>
            </a:lvl1pPr>
          </a:lstStyle>
          <a:p>
            <a:pPr/>
            <a:r>
              <a:t>(Matt 16:16-19) Simon Peter replied, “You are the Christ, the Son of the living God.” And Jesus answered him, “Blessed are you, Simon Bar-Jonah! For flesh and blood has not revealed this to you, but my Father who is in heaven. And I tell you, you are Peter, and on this rock I will build my church, and the gates of hell shall not prevail against it. I will give you the keys of the kingdom of heaven,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89" name="TextBox 5"/>
          <p:cNvSpPr txBox="1"/>
          <p:nvPr/>
        </p:nvSpPr>
        <p:spPr>
          <a:xfrm>
            <a:off x="525014" y="412002"/>
            <a:ext cx="11141972" cy="62839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3800">
                <a:latin typeface="Trade Gothic LT Std Bold Conden"/>
                <a:ea typeface="Trade Gothic LT Std Bold Conden"/>
                <a:cs typeface="Trade Gothic LT Std Bold Conden"/>
                <a:sym typeface="Trade Gothic LT Std Bold Conden"/>
              </a:defRPr>
            </a:lvl1pPr>
          </a:lstStyle>
          <a:p>
            <a:pPr/>
            <a:r>
              <a:t>(Matt 16:19-21) and whatever you bind on earth shall be bound in heaven, and whatever you loose on earth shall be loosed in heaven.” Then he strictly charged the disciples to tell no one that he was the Christ. From that time Jesus began to show his disciples that he must go to Jerusalem and suffer many things from the elders and chief priests and scribes, and be killed, and on the third day be raised.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9" rIns="45719" anchor="ctr"/>
          <a:lstStyle/>
          <a:p>
            <a:pPr algn="ctr">
              <a:lnSpc>
                <a:spcPct val="100000"/>
              </a:lnSpc>
              <a:defRPr sz="1800">
                <a:latin typeface="Calibri"/>
                <a:ea typeface="Calibri"/>
                <a:cs typeface="Calibri"/>
                <a:sym typeface="Calibri"/>
              </a:defRPr>
            </a:pPr>
          </a:p>
        </p:txBody>
      </p:sp>
      <p:sp>
        <p:nvSpPr>
          <p:cNvPr id="292" name="TextBox 5"/>
          <p:cNvSpPr txBox="1"/>
          <p:nvPr/>
        </p:nvSpPr>
        <p:spPr>
          <a:xfrm>
            <a:off x="404501" y="361576"/>
            <a:ext cx="11382998" cy="6283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3800">
                <a:latin typeface="Trade Gothic LT Std Bold Conden"/>
                <a:ea typeface="Trade Gothic LT Std Bold Conden"/>
                <a:cs typeface="Trade Gothic LT Std Bold Conden"/>
                <a:sym typeface="Trade Gothic LT Std Bold Conden"/>
              </a:defRPr>
            </a:lvl1pPr>
          </a:lstStyle>
          <a:p>
            <a:pPr/>
            <a:r>
              <a:t>(Matt 16:22-24) And Peter took him aside and began to rebuke him, saying, “Far be it from you, Lord! This shall never happen to you.” But he turned and said to Peter, “Get behind me, Satan! You are a hindrance to me. For you are not setting your mind on the things of God, but on the things of man.” Then Jesus told his disciples, “If anyone would come after me, let him deny himself and take up his cross and follow me.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just" defTabSz="9144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