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25400" cap="flat">
              <a:noFill/>
              <a:miter lim="400000"/>
            </a:ln>
          </a:left>
          <a:right>
            <a:ln w="25400" cap="flat">
              <a:noFill/>
              <a:miter lim="400000"/>
            </a:ln>
          </a:right>
          <a:top>
            <a:ln w="25400" cap="flat">
              <a:noFill/>
              <a:miter lim="400000"/>
            </a:ln>
          </a:top>
          <a:bottom>
            <a:ln w="25400" cap="flat">
              <a:noFill/>
              <a:miter lim="400000"/>
            </a:ln>
          </a:bottom>
          <a:insideH>
            <a:ln w="25400" cap="flat">
              <a:noFill/>
              <a:miter lim="400000"/>
            </a:ln>
          </a:insideH>
          <a:insideV>
            <a:ln w="254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25400" cap="flat">
              <a:noFill/>
              <a:miter lim="400000"/>
            </a:ln>
          </a:left>
          <a:right>
            <a:ln w="25400" cap="flat">
              <a:noFill/>
              <a:miter lim="400000"/>
            </a:ln>
          </a:right>
          <a:top>
            <a:ln w="25400" cap="flat">
              <a:noFill/>
              <a:miter lim="400000"/>
            </a:ln>
          </a:top>
          <a:bottom>
            <a:ln w="25400" cap="flat">
              <a:noFill/>
              <a:miter lim="400000"/>
            </a:ln>
          </a:bottom>
          <a:insideH>
            <a:ln w="25400" cap="flat">
              <a:noFill/>
              <a:miter lim="400000"/>
            </a:ln>
          </a:insideH>
          <a:insideV>
            <a:ln w="25400" cap="flat">
              <a:noFill/>
              <a:miter lim="400000"/>
            </a:ln>
          </a:insideV>
        </a:tcBdr>
        <a:fill>
          <a:solidFill>
            <a:schemeClr val="accent1"/>
          </a:solidFill>
        </a:fill>
      </a:tcStyle>
    </a:firstCol>
    <a:lastRow>
      <a:tcTxStyle b="on" i="off">
        <a:fontRef idx="major">
          <a:srgbClr val="000000"/>
        </a:fontRef>
        <a:srgbClr val="000000"/>
      </a:tcTxStyle>
      <a:tcStyle>
        <a:tcBdr>
          <a:left>
            <a:ln w="25400" cap="flat">
              <a:noFill/>
              <a:miter lim="400000"/>
            </a:ln>
          </a:left>
          <a:right>
            <a:ln w="25400" cap="flat">
              <a:noFill/>
              <a:miter lim="400000"/>
            </a:ln>
          </a:right>
          <a:top>
            <a:ln w="101600" cap="flat">
              <a:solidFill>
                <a:srgbClr val="000000"/>
              </a:solidFill>
              <a:prstDash val="solid"/>
              <a:round/>
            </a:ln>
          </a:top>
          <a:bottom>
            <a:ln w="50800" cap="flat">
              <a:solidFill>
                <a:srgbClr val="000000"/>
              </a:solidFill>
              <a:prstDash val="solid"/>
              <a:round/>
            </a:ln>
          </a:bottom>
          <a:insideH>
            <a:ln w="25400" cap="flat">
              <a:noFill/>
              <a:miter lim="400000"/>
            </a:ln>
          </a:insideH>
          <a:insideV>
            <a:ln w="25400" cap="flat">
              <a:noFill/>
              <a:miter lim="400000"/>
            </a:ln>
          </a:insideV>
        </a:tcBdr>
        <a:fill>
          <a:solidFill>
            <a:srgbClr val="FFFFFF"/>
          </a:solidFill>
        </a:fill>
      </a:tcStyle>
    </a:lastRow>
    <a:firstRow>
      <a:tcTxStyle b="on" i="off">
        <a:fontRef idx="major">
          <a:srgbClr val="FFFFFF"/>
        </a:fontRef>
        <a:srgbClr val="FFFFFF"/>
      </a:tcTxStyle>
      <a:tcStyle>
        <a:tcBdr>
          <a:left>
            <a:ln w="25400" cap="flat">
              <a:noFill/>
              <a:miter lim="400000"/>
            </a:ln>
          </a:left>
          <a:right>
            <a:ln w="25400" cap="flat">
              <a:noFill/>
              <a:miter lim="400000"/>
            </a:ln>
          </a:right>
          <a:top>
            <a:ln w="50800" cap="flat">
              <a:solidFill>
                <a:srgbClr val="000000"/>
              </a:solidFill>
              <a:prstDash val="solid"/>
              <a:round/>
            </a:ln>
          </a:top>
          <a:bottom>
            <a:ln w="50800" cap="flat">
              <a:solidFill>
                <a:srgbClr val="000000"/>
              </a:solidFill>
              <a:prstDash val="solid"/>
              <a:round/>
            </a:ln>
          </a:bottom>
          <a:insideH>
            <a:ln w="25400" cap="flat">
              <a:noFill/>
              <a:miter lim="400000"/>
            </a:ln>
          </a:insideH>
          <a:insideV>
            <a:ln w="254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1016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noFill/>
        </a:fill>
      </a:tcStyle>
    </a:lastRow>
    <a:firstRow>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508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828800" latinLnBrk="0">
      <a:defRPr sz="2400">
        <a:latin typeface="+mj-lt"/>
        <a:ea typeface="+mj-ea"/>
        <a:cs typeface="+mj-cs"/>
        <a:sym typeface="Calibri"/>
      </a:defRPr>
    </a:lvl1pPr>
    <a:lvl2pPr indent="228600" defTabSz="1828800" latinLnBrk="0">
      <a:defRPr sz="2400">
        <a:latin typeface="+mj-lt"/>
        <a:ea typeface="+mj-ea"/>
        <a:cs typeface="+mj-cs"/>
        <a:sym typeface="Calibri"/>
      </a:defRPr>
    </a:lvl2pPr>
    <a:lvl3pPr indent="457200" defTabSz="1828800" latinLnBrk="0">
      <a:defRPr sz="2400">
        <a:latin typeface="+mj-lt"/>
        <a:ea typeface="+mj-ea"/>
        <a:cs typeface="+mj-cs"/>
        <a:sym typeface="Calibri"/>
      </a:defRPr>
    </a:lvl3pPr>
    <a:lvl4pPr indent="685800" defTabSz="1828800" latinLnBrk="0">
      <a:defRPr sz="2400">
        <a:latin typeface="+mj-lt"/>
        <a:ea typeface="+mj-ea"/>
        <a:cs typeface="+mj-cs"/>
        <a:sym typeface="Calibri"/>
      </a:defRPr>
    </a:lvl4pPr>
    <a:lvl5pPr indent="914400" defTabSz="1828800" latinLnBrk="0">
      <a:defRPr sz="2400">
        <a:latin typeface="+mj-lt"/>
        <a:ea typeface="+mj-ea"/>
        <a:cs typeface="+mj-cs"/>
        <a:sym typeface="Calibri"/>
      </a:defRPr>
    </a:lvl5pPr>
    <a:lvl6pPr indent="1143000" defTabSz="1828800" latinLnBrk="0">
      <a:defRPr sz="2400">
        <a:latin typeface="+mj-lt"/>
        <a:ea typeface="+mj-ea"/>
        <a:cs typeface="+mj-cs"/>
        <a:sym typeface="Calibri"/>
      </a:defRPr>
    </a:lvl6pPr>
    <a:lvl7pPr indent="1371600" defTabSz="1828800" latinLnBrk="0">
      <a:defRPr sz="2400">
        <a:latin typeface="+mj-lt"/>
        <a:ea typeface="+mj-ea"/>
        <a:cs typeface="+mj-cs"/>
        <a:sym typeface="Calibri"/>
      </a:defRPr>
    </a:lvl7pPr>
    <a:lvl8pPr indent="1600200" defTabSz="1828800" latinLnBrk="0">
      <a:defRPr sz="2400">
        <a:latin typeface="+mj-lt"/>
        <a:ea typeface="+mj-ea"/>
        <a:cs typeface="+mj-cs"/>
        <a:sym typeface="Calibri"/>
      </a:defRPr>
    </a:lvl8pPr>
    <a:lvl9pPr indent="1828800" defTabSz="1828800" latinLnBrk="0">
      <a:defRPr sz="2400">
        <a:latin typeface="+mj-lt"/>
        <a:ea typeface="+mj-ea"/>
        <a:cs typeface="+mj-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5.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 name="Shape 37"/>
          <p:cNvSpPr/>
          <p:nvPr>
            <p:ph type="sldImg"/>
          </p:nvPr>
        </p:nvSpPr>
        <p:spPr>
          <a:prstGeom prst="rect">
            <a:avLst/>
          </a:prstGeom>
        </p:spPr>
        <p:txBody>
          <a:bodyPr/>
          <a:lstStyle/>
          <a:p>
            <a:pPr/>
          </a:p>
        </p:txBody>
      </p:sp>
      <p:sp>
        <p:nvSpPr>
          <p:cNvPr id="38" name="Shape 38"/>
          <p:cNvSpPr/>
          <p:nvPr>
            <p:ph type="body" sz="quarter" idx="1"/>
          </p:nvPr>
        </p:nvSpPr>
        <p:spPr>
          <a:prstGeom prst="rect">
            <a:avLst/>
          </a:prstGeom>
        </p:spPr>
        <p:txBody>
          <a:bodyPr/>
          <a:lstStyle/>
          <a:p>
            <a:pPr defTabSz="457200">
              <a:lnSpc>
                <a:spcPct val="117999"/>
              </a:lnSpc>
              <a:defRPr sz="1900">
                <a:latin typeface="Helvetica Neue"/>
                <a:ea typeface="Helvetica Neue"/>
                <a:cs typeface="Helvetica Neue"/>
                <a:sym typeface="Helvetica Neue"/>
              </a:defRPr>
            </a:pPr>
            <a:r>
              <a:t>Bid </a:t>
            </a:r>
          </a:p>
          <a:p>
            <a:pPr defTabSz="457200">
              <a:lnSpc>
                <a:spcPct val="117999"/>
              </a:lnSpc>
              <a:defRPr sz="1900">
                <a:latin typeface="Helvetica Neue"/>
                <a:ea typeface="Helvetica Neue"/>
                <a:cs typeface="Helvetica Neue"/>
                <a:sym typeface="Helvetica Neue"/>
              </a:defRPr>
            </a:pPr>
          </a:p>
          <a:p>
            <a:pPr defTabSz="457200">
              <a:lnSpc>
                <a:spcPct val="117999"/>
              </a:lnSpc>
              <a:defRPr b="1" sz="1900" u="sng">
                <a:solidFill>
                  <a:srgbClr val="FFBD16"/>
                </a:solidFill>
                <a:latin typeface="Helvetica Neue"/>
                <a:ea typeface="Helvetica Neue"/>
                <a:cs typeface="Helvetica Neue"/>
                <a:sym typeface="Helvetica Neue"/>
              </a:defRPr>
            </a:pPr>
            <a:r>
              <a:t>Encounter 2 focus more on Biblical church.</a:t>
            </a:r>
          </a:p>
          <a:p>
            <a:pPr defTabSz="457200">
              <a:lnSpc>
                <a:spcPct val="117999"/>
              </a:lnSpc>
              <a:defRPr sz="1900">
                <a:latin typeface="Helvetica Neue"/>
                <a:ea typeface="Helvetica Neue"/>
                <a:cs typeface="Helvetica Neue"/>
                <a:sym typeface="Helvetica Neue"/>
              </a:defRPr>
            </a:pPr>
          </a:p>
          <a:p>
            <a:pPr defTabSz="457200">
              <a:lnSpc>
                <a:spcPct val="117999"/>
              </a:lnSpc>
              <a:defRPr sz="1900">
                <a:latin typeface="Helvetica Neue"/>
                <a:ea typeface="Helvetica Neue"/>
                <a:cs typeface="Helvetica Neue"/>
                <a:sym typeface="Helvetica Neue"/>
              </a:defRPr>
            </a:pPr>
            <a:r>
              <a:t>But really open invitation, we run over huge topics quickly, this is not a full sermon on all, therefore if you need to </a:t>
            </a:r>
            <a:r>
              <a:rPr b="1" u="sng">
                <a:solidFill>
                  <a:srgbClr val="FFBD16"/>
                </a:solidFill>
              </a:rPr>
              <a:t>chat about something, or you are unsure afterwards</a:t>
            </a:r>
            <a:r>
              <a:t>, please come.</a:t>
            </a:r>
          </a:p>
          <a:p>
            <a:pPr defTabSz="457200">
              <a:lnSpc>
                <a:spcPct val="117999"/>
              </a:lnSpc>
              <a:defRPr sz="1900">
                <a:latin typeface="Helvetica Neue"/>
                <a:ea typeface="Helvetica Neue"/>
                <a:cs typeface="Helvetica Neue"/>
                <a:sym typeface="Helvetica Neue"/>
              </a:defRPr>
            </a:pPr>
          </a:p>
          <a:p>
            <a:pPr defTabSz="914400">
              <a:spcBef>
                <a:spcPts val="400"/>
              </a:spcBef>
              <a:defRPr sz="1800">
                <a:latin typeface="Arial"/>
                <a:ea typeface="Arial"/>
                <a:cs typeface="Arial"/>
                <a:sym typeface="Arial"/>
              </a:defRPr>
            </a:pPr>
            <a:r>
              <a:t>And the reason why this is so crucial is </a:t>
            </a:r>
            <a:r>
              <a:rPr b="1" u="sng">
                <a:solidFill>
                  <a:schemeClr val="accent4"/>
                </a:solidFill>
              </a:rPr>
              <a:t>because we see in life,</a:t>
            </a:r>
            <a:r>
              <a:t> everything is </a:t>
            </a:r>
            <a:r>
              <a:rPr b="1" u="sng">
                <a:solidFill>
                  <a:schemeClr val="accent4"/>
                </a:solidFill>
              </a:rPr>
              <a:t>built around the consumer. </a:t>
            </a:r>
            <a:r>
              <a:t>We are also taught that to sit back and </a:t>
            </a:r>
            <a:r>
              <a:rPr b="1" u="sng">
                <a:solidFill>
                  <a:schemeClr val="accent4"/>
                </a:solidFill>
              </a:rPr>
              <a:t>do as little as possible</a:t>
            </a:r>
            <a:r>
              <a:t> is the best thing. Even if you look at billboards or advertisements, its always someone laying somewhere </a:t>
            </a:r>
            <a:r>
              <a:rPr b="1" u="sng">
                <a:solidFill>
                  <a:schemeClr val="accent4"/>
                </a:solidFill>
              </a:rPr>
              <a:t>on a Beach with a Pina - colada</a:t>
            </a:r>
            <a:r>
              <a:t> in the hand and we should be entertained. The other way around in the body of Christ. </a:t>
            </a:r>
          </a:p>
          <a:p>
            <a:pPr defTabSz="914400">
              <a:spcBef>
                <a:spcPts val="400"/>
              </a:spcBef>
              <a:defRPr sz="1800">
                <a:latin typeface="Arial"/>
                <a:ea typeface="Arial"/>
                <a:cs typeface="Arial"/>
                <a:sym typeface="Arial"/>
              </a:defRPr>
            </a:pPr>
          </a:p>
          <a:p>
            <a:pPr defTabSz="914400">
              <a:spcBef>
                <a:spcPts val="400"/>
              </a:spcBef>
              <a:defRPr sz="1800">
                <a:latin typeface="Arial"/>
                <a:ea typeface="Arial"/>
                <a:cs typeface="Arial"/>
                <a:sym typeface="Arial"/>
              </a:defRPr>
            </a:pPr>
            <a:r>
              <a:t>And today </a:t>
            </a:r>
            <a:r>
              <a:rPr b="1" u="sng">
                <a:solidFill>
                  <a:schemeClr val="accent4"/>
                </a:solidFill>
              </a:rPr>
              <a:t>we want to look at a Biblical way to DO church</a:t>
            </a:r>
            <a:r>
              <a:t>. A while ago Hendri shared on Biblical church today we will look at how </a:t>
            </a:r>
            <a:r>
              <a:rPr b="1" u="sng">
                <a:solidFill>
                  <a:schemeClr val="accent4"/>
                </a:solidFill>
              </a:rPr>
              <a:t>we actually do biblical church</a:t>
            </a:r>
            <a:r>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Shape 88"/>
          <p:cNvSpPr/>
          <p:nvPr>
            <p:ph type="sldImg"/>
          </p:nvPr>
        </p:nvSpPr>
        <p:spPr>
          <a:prstGeom prst="rect">
            <a:avLst/>
          </a:prstGeom>
        </p:spPr>
        <p:txBody>
          <a:bodyPr/>
          <a:lstStyle/>
          <a:p>
            <a:pPr/>
          </a:p>
        </p:txBody>
      </p:sp>
      <p:sp>
        <p:nvSpPr>
          <p:cNvPr id="89" name="Shape 89"/>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And Now the Question </a:t>
            </a:r>
            <a:r>
              <a:rPr b="1" u="sng">
                <a:solidFill>
                  <a:srgbClr val="FFBD16"/>
                </a:solidFill>
              </a:rPr>
              <a:t>how does Shofar do it? What Forms does Shofar us?</a:t>
            </a:r>
          </a:p>
          <a:p>
            <a:pPr defTabSz="457200">
              <a:lnSpc>
                <a:spcPct val="117999"/>
              </a:lnSpc>
              <a:defRPr sz="1700">
                <a:latin typeface="Helvetica Neue"/>
                <a:ea typeface="Helvetica Neue"/>
                <a:cs typeface="Helvetica Neue"/>
                <a:sym typeface="Helvetica Neue"/>
              </a:defRPr>
            </a:pPr>
            <a:r>
              <a:t>We like to use CSSS</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Dis hoe ons dit doen. Ons </a:t>
            </a:r>
            <a:r>
              <a:rPr b="1" u="sng">
                <a:solidFill>
                  <a:srgbClr val="FFBD16"/>
                </a:solidFill>
              </a:rPr>
              <a:t>sien dit in die Woord.</a:t>
            </a:r>
            <a:endParaRPr b="1" u="sng">
              <a:solidFill>
                <a:srgbClr val="FFBD16"/>
              </a:solidFill>
            </a:endParaRPr>
          </a:p>
          <a:p>
            <a:pPr defTabSz="457200">
              <a:lnSpc>
                <a:spcPct val="117999"/>
              </a:lnSpc>
              <a:defRPr sz="1800">
                <a:latin typeface="Helvetica Neue"/>
                <a:ea typeface="Helvetica Neue"/>
                <a:cs typeface="Helvetica Neue"/>
                <a:sym typeface="Helvetica Neue"/>
              </a:defRPr>
            </a:pPr>
            <a:r>
              <a:t>As ons gevul is met die Heilige Gees is die </a:t>
            </a:r>
            <a:r>
              <a:rPr b="1" u="sng">
                <a:solidFill>
                  <a:srgbClr val="FFBD16"/>
                </a:solidFill>
              </a:rPr>
              <a:t>natuurlik uitvloei om te gather. </a:t>
            </a:r>
          </a:p>
          <a:p>
            <a:pPr defTabSz="457200">
              <a:lnSpc>
                <a:spcPct val="117999"/>
              </a:lnSpc>
              <a:defRPr sz="1800">
                <a:latin typeface="Helvetica Neue"/>
                <a:ea typeface="Helvetica Neue"/>
                <a:cs typeface="Helvetica Neue"/>
                <a:sym typeface="Helvetica Neue"/>
              </a:defRPr>
            </a:pPr>
            <a:r>
              <a:t>Gifts werk net wanneer ons </a:t>
            </a:r>
            <a:r>
              <a:rPr b="1" u="sng">
                <a:solidFill>
                  <a:srgbClr val="FFBD16"/>
                </a:solidFill>
              </a:rPr>
              <a:t>saam in community is</a:t>
            </a:r>
            <a:r>
              <a:t>. </a:t>
            </a:r>
          </a:p>
          <a:p>
            <a:pPr defTabSz="457200">
              <a:lnSpc>
                <a:spcPct val="117999"/>
              </a:lnSpc>
              <a:defRPr sz="1800">
                <a:latin typeface="Helvetica Neue"/>
                <a:ea typeface="Helvetica Neue"/>
                <a:cs typeface="Helvetica Neue"/>
                <a:sym typeface="Helvetica Neue"/>
              </a:defRPr>
            </a:pPr>
            <a:r>
              <a:t>Kan nie </a:t>
            </a:r>
            <a:r>
              <a:rPr b="1" u="sng">
                <a:solidFill>
                  <a:srgbClr val="FFBD16"/>
                </a:solidFill>
              </a:rPr>
              <a:t>alleen vir my self prophesy nie. We need to bear fruit for others. </a:t>
            </a:r>
            <a:endParaRPr b="1" u="sng">
              <a:solidFill>
                <a:srgbClr val="FFBD16"/>
              </a:solidFill>
            </a:endParaRP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God dien, mekaar dien, die wereld dien. </a:t>
            </a:r>
          </a:p>
          <a:p>
            <a:pPr defTabSz="457200">
              <a:lnSpc>
                <a:spcPct val="117999"/>
              </a:lnSpc>
              <a:defRPr sz="1800">
                <a:latin typeface="Helvetica Neue"/>
                <a:ea typeface="Helvetica Neue"/>
                <a:cs typeface="Helvetica Neue"/>
                <a:sym typeface="Helvetica Neue"/>
              </a:defRPr>
            </a:pPr>
            <a:r>
              <a:rPr b="1" u="sng">
                <a:solidFill>
                  <a:srgbClr val="7CADED"/>
                </a:solidFill>
              </a:rPr>
              <a:t>Love God,  Love People,  Reach the World is our Function</a:t>
            </a:r>
            <a:r>
              <a:t> the</a:t>
            </a:r>
            <a:r>
              <a:rPr b="1" u="sng">
                <a:solidFill>
                  <a:srgbClr val="FF8596"/>
                </a:solidFill>
              </a:rPr>
              <a:t> Form is CSSS.</a:t>
            </a:r>
            <a:endParaRPr b="1" u="sng">
              <a:solidFill>
                <a:srgbClr val="FF8596"/>
              </a:solidFill>
            </a:endParaRPr>
          </a:p>
          <a:p>
            <a:pPr defTabSz="457200">
              <a:lnSpc>
                <a:spcPct val="117999"/>
              </a:lnSpc>
              <a:defRPr sz="1800">
                <a:latin typeface="Helvetica Neue"/>
                <a:ea typeface="Helvetica Neue"/>
                <a:cs typeface="Helvetica Neue"/>
                <a:sym typeface="Helvetica Neue"/>
              </a:defRPr>
            </a:pPr>
            <a:endParaRPr b="1" u="sng">
              <a:solidFill>
                <a:srgbClr val="FF8596"/>
              </a:solidFill>
            </a:endParaRPr>
          </a:p>
          <a:p>
            <a:pPr defTabSz="457200">
              <a:lnSpc>
                <a:spcPct val="117999"/>
              </a:lnSpc>
              <a:defRPr sz="1800">
                <a:latin typeface="Helvetica Neue"/>
                <a:ea typeface="Helvetica Neue"/>
                <a:cs typeface="Helvetica Neue"/>
                <a:sym typeface="Helvetica Neue"/>
              </a:defRPr>
            </a:pPr>
            <a:r>
              <a:rPr b="1" u="sng">
                <a:solidFill>
                  <a:srgbClr val="FF8596"/>
                </a:solidFill>
              </a:rPr>
              <a:t>Shofar secunda uses this, but this is Not the equation to perfect Christian,</a:t>
            </a:r>
            <a:r>
              <a:t> </a:t>
            </a:r>
            <a:r>
              <a:rPr b="1" u="sng">
                <a:solidFill>
                  <a:srgbClr val="FF8596"/>
                </a:solidFill>
              </a:rPr>
              <a:t>but we are saying that this is what we found to be really fruitful into growing as a Christian.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9" name="Shape 99"/>
          <p:cNvSpPr/>
          <p:nvPr>
            <p:ph type="sldImg"/>
          </p:nvPr>
        </p:nvSpPr>
        <p:spPr>
          <a:prstGeom prst="rect">
            <a:avLst/>
          </a:prstGeom>
        </p:spPr>
        <p:txBody>
          <a:bodyPr/>
          <a:lstStyle/>
          <a:p>
            <a:pPr/>
          </a:p>
        </p:txBody>
      </p:sp>
      <p:sp>
        <p:nvSpPr>
          <p:cNvPr id="100" name="Shape 100"/>
          <p:cNvSpPr/>
          <p:nvPr>
            <p:ph type="body" sz="quarter" idx="1"/>
          </p:nvPr>
        </p:nvSpPr>
        <p:spPr>
          <a:prstGeom prst="rect">
            <a:avLst/>
          </a:prstGeom>
        </p:spPr>
        <p:txBody>
          <a:bodyPr/>
          <a:lstStyle/>
          <a:p>
            <a:pPr marL="394854" indent="-394854" defTabSz="457200">
              <a:lnSpc>
                <a:spcPct val="117999"/>
              </a:lnSpc>
              <a:buClr>
                <a:srgbClr val="FFFFFF"/>
              </a:buClr>
              <a:buSzPct val="100000"/>
              <a:buAutoNum type="arabicPeriod" startAt="1"/>
              <a:defRPr sz="1800">
                <a:latin typeface="Helvetica Neue"/>
                <a:ea typeface="Helvetica Neue"/>
                <a:cs typeface="Helvetica Neue"/>
                <a:sym typeface="Helvetica Neue"/>
              </a:defRPr>
            </a:pPr>
            <a:r>
              <a:rPr b="1" u="sng">
                <a:solidFill>
                  <a:srgbClr val="FFBD16"/>
                </a:solidFill>
              </a:rPr>
              <a:t>Church </a:t>
            </a:r>
          </a:p>
          <a:p>
            <a:pPr defTabSz="457200">
              <a:lnSpc>
                <a:spcPct val="117999"/>
              </a:lnSpc>
              <a:defRPr sz="1800">
                <a:latin typeface="Helvetica Neue"/>
                <a:ea typeface="Helvetica Neue"/>
                <a:cs typeface="Helvetica Neue"/>
                <a:sym typeface="Helvetica Neue"/>
              </a:defRPr>
            </a:pPr>
            <a:r>
              <a:t>We all understand Church right? We see it in the scriptures, really important to do. In acts the held church. First they started everyday and then later once a week. </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In church we fulfil a </a:t>
            </a:r>
            <a:r>
              <a:rPr b="1" u="sng">
                <a:solidFill>
                  <a:srgbClr val="FFBD16"/>
                </a:solidFill>
              </a:rPr>
              <a:t>lot of the Functions right?</a:t>
            </a:r>
            <a:endParaRPr b="1" u="sng">
              <a:solidFill>
                <a:srgbClr val="FFBD16"/>
              </a:solidFill>
            </a:endParaRPr>
          </a:p>
          <a:p>
            <a:pPr marL="394854" indent="-394854" defTabSz="457200">
              <a:lnSpc>
                <a:spcPct val="117999"/>
              </a:lnSpc>
              <a:buClr>
                <a:srgbClr val="FFFFFF"/>
              </a:buClr>
              <a:buSzPct val="100000"/>
              <a:buAutoNum type="arabicPeriod" startAt="1"/>
              <a:defRPr sz="1800">
                <a:latin typeface="Helvetica Neue"/>
                <a:ea typeface="Helvetica Neue"/>
                <a:cs typeface="Helvetica Neue"/>
                <a:sym typeface="Helvetica Neue"/>
              </a:defRPr>
            </a:pPr>
            <a:r>
              <a:rPr b="1" u="sng">
                <a:solidFill>
                  <a:srgbClr val="FFBD16"/>
                </a:solidFill>
              </a:rPr>
              <a:t>We love God (Minister to God) We worship and pray corporately.</a:t>
            </a:r>
            <a:endParaRPr b="1" u="sng">
              <a:solidFill>
                <a:srgbClr val="FFBD16"/>
              </a:solidFill>
            </a:endParaRPr>
          </a:p>
          <a:p>
            <a:pPr marL="394854" indent="-394854" defTabSz="457200">
              <a:lnSpc>
                <a:spcPct val="117999"/>
              </a:lnSpc>
              <a:buClr>
                <a:srgbClr val="FFFFFF"/>
              </a:buClr>
              <a:buSzPct val="100000"/>
              <a:buAutoNum type="arabicPeriod" startAt="1"/>
              <a:defRPr sz="1800">
                <a:latin typeface="Helvetica Neue"/>
                <a:ea typeface="Helvetica Neue"/>
                <a:cs typeface="Helvetica Neue"/>
                <a:sym typeface="Helvetica Neue"/>
              </a:defRPr>
            </a:pPr>
            <a:r>
              <a:t>And </a:t>
            </a:r>
            <a:r>
              <a:rPr b="1" u="sng">
                <a:solidFill>
                  <a:srgbClr val="FFBD16"/>
                </a:solidFill>
              </a:rPr>
              <a:t>we Love People</a:t>
            </a:r>
            <a:r>
              <a:t> (Minster to believers). We don’t Minster to the world at church really (Reach the World). Although if an unbeliever comes to church we certainly dor each the world. </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Later in Acts we saw that they </a:t>
            </a:r>
            <a:r>
              <a:rPr b="1" u="sng">
                <a:solidFill>
                  <a:srgbClr val="FFBD16"/>
                </a:solidFill>
              </a:rPr>
              <a:t>gathered once a week. In there beginning of the week.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Shape 104"/>
          <p:cNvSpPr/>
          <p:nvPr>
            <p:ph type="sldImg"/>
          </p:nvPr>
        </p:nvSpPr>
        <p:spPr>
          <a:prstGeom prst="rect">
            <a:avLst/>
          </a:prstGeom>
        </p:spPr>
        <p:txBody>
          <a:bodyPr/>
          <a:lstStyle/>
          <a:p>
            <a:pPr/>
          </a:p>
        </p:txBody>
      </p:sp>
      <p:sp>
        <p:nvSpPr>
          <p:cNvPr id="105" name="Shape 105"/>
          <p:cNvSpPr/>
          <p:nvPr>
            <p:ph type="body" sz="quarter" idx="1"/>
          </p:nvPr>
        </p:nvSpPr>
        <p:spPr>
          <a:prstGeom prst="rect">
            <a:avLst/>
          </a:prstGeom>
        </p:spPr>
        <p:txBody>
          <a:bodyPr/>
          <a:lstStyle/>
          <a:p>
            <a:pPr defTabSz="457200">
              <a:lnSpc>
                <a:spcPct val="117999"/>
              </a:lnSpc>
              <a:defRPr sz="1800">
                <a:solidFill>
                  <a:srgbClr val="FFBD16"/>
                </a:solidFill>
                <a:latin typeface="Helvetica Neue"/>
                <a:ea typeface="Helvetica Neue"/>
                <a:cs typeface="Helvetica Neue"/>
                <a:sym typeface="Helvetica Neue"/>
              </a:defRPr>
            </a:pPr>
            <a:r>
              <a:rPr b="1" u="sng"/>
              <a:t>2. Small Group?</a:t>
            </a:r>
          </a:p>
          <a:p>
            <a:pPr defTabSz="457200">
              <a:lnSpc>
                <a:spcPct val="117999"/>
              </a:lnSpc>
              <a:defRPr sz="1800">
                <a:latin typeface="Helvetica Neue"/>
                <a:ea typeface="Helvetica Neue"/>
                <a:cs typeface="Helvetica Neue"/>
                <a:sym typeface="Helvetica Neue"/>
              </a:defRPr>
            </a:pPr>
            <a:r>
              <a:t>Why small group then? Firstly because </a:t>
            </a:r>
            <a:r>
              <a:rPr b="1" u="sng">
                <a:solidFill>
                  <a:srgbClr val="FFBD16"/>
                </a:solidFill>
              </a:rPr>
              <a:t>we see that the apostles did it in</a:t>
            </a:r>
            <a:r>
              <a:t> Acts 2 out of the passage we read. </a:t>
            </a:r>
          </a:p>
          <a:p>
            <a:pPr defTabSz="457200">
              <a:lnSpc>
                <a:spcPct val="117999"/>
              </a:lnSpc>
              <a:defRPr sz="1800">
                <a:solidFill>
                  <a:srgbClr val="45B53C"/>
                </a:solidFill>
                <a:latin typeface="Helvetica Neue"/>
                <a:ea typeface="Helvetica Neue"/>
                <a:cs typeface="Helvetica Neue"/>
                <a:sym typeface="Helvetica Neue"/>
              </a:defRPr>
            </a:pPr>
            <a:r>
              <a:t>Acts 2:46 And day by day, attending the temple together and breaking bread in their homes, they received their food with glad and generous hearts,</a:t>
            </a:r>
          </a:p>
          <a:p>
            <a:pPr defTabSz="457200">
              <a:lnSpc>
                <a:spcPct val="117999"/>
              </a:lnSpc>
              <a:defRPr sz="1800">
                <a:solidFill>
                  <a:srgbClr val="45B53C"/>
                </a:solidFill>
                <a:latin typeface="Helvetica Neue"/>
                <a:ea typeface="Helvetica Neue"/>
                <a:cs typeface="Helvetica Neue"/>
                <a:sym typeface="Helvetica Neue"/>
              </a:defRPr>
            </a:pPr>
          </a:p>
          <a:p>
            <a:pPr defTabSz="457200">
              <a:lnSpc>
                <a:spcPct val="117999"/>
              </a:lnSpc>
              <a:defRPr sz="1800">
                <a:solidFill>
                  <a:srgbClr val="45B53C"/>
                </a:solidFill>
                <a:latin typeface="Helvetica Neue"/>
                <a:ea typeface="Helvetica Neue"/>
                <a:cs typeface="Helvetica Neue"/>
                <a:sym typeface="Helvetica Neue"/>
              </a:defRPr>
            </a:pPr>
            <a:r>
              <a:t>Also we saw this in </a:t>
            </a:r>
            <a:r>
              <a:rPr b="1" sz="2000" u="sng"/>
              <a:t>Exodus 18:17-21 - READ</a:t>
            </a:r>
            <a:endParaRPr b="1" sz="2000" u="sng"/>
          </a:p>
          <a:p>
            <a:pPr defTabSz="457200">
              <a:lnSpc>
                <a:spcPct val="117999"/>
              </a:lnSpc>
              <a:defRPr sz="1800">
                <a:solidFill>
                  <a:srgbClr val="45B53C"/>
                </a:solidFill>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Often in ministry </a:t>
            </a:r>
            <a:r>
              <a:rPr b="1" u="sng">
                <a:solidFill>
                  <a:srgbClr val="FFBD16"/>
                </a:solidFill>
              </a:rPr>
              <a:t>we want to take care of everyone, and then often we are not really caring for anyone</a:t>
            </a:r>
            <a:r>
              <a:t> right? And Small group sorts this out, it divides the </a:t>
            </a:r>
            <a:r>
              <a:rPr b="1" u="sng">
                <a:solidFill>
                  <a:srgbClr val="FFBD16"/>
                </a:solidFill>
              </a:rPr>
              <a:t>big group in smaller groups. </a:t>
            </a:r>
            <a:endParaRPr b="1" u="sng">
              <a:solidFill>
                <a:srgbClr val="FFBD16"/>
              </a:solidFill>
            </a:endParaRPr>
          </a:p>
          <a:p>
            <a:pPr defTabSz="457200">
              <a:lnSpc>
                <a:spcPct val="117999"/>
              </a:lnSpc>
              <a:defRPr sz="1800">
                <a:latin typeface="Helvetica Neue"/>
                <a:ea typeface="Helvetica Neue"/>
                <a:cs typeface="Helvetica Neue"/>
                <a:sym typeface="Helvetica Neue"/>
              </a:defRPr>
            </a:pPr>
            <a:endParaRPr b="1" u="sng">
              <a:solidFill>
                <a:srgbClr val="FFBD16"/>
              </a:solidFill>
            </a:endParaRPr>
          </a:p>
          <a:p>
            <a:pPr defTabSz="457200">
              <a:lnSpc>
                <a:spcPct val="117999"/>
              </a:lnSpc>
              <a:defRPr sz="1800">
                <a:latin typeface="Helvetica Neue"/>
                <a:ea typeface="Helvetica Neue"/>
                <a:cs typeface="Helvetica Neue"/>
                <a:sym typeface="Helvetica Neue"/>
              </a:defRPr>
            </a:pPr>
            <a:r>
              <a:rPr b="1" u="sng">
                <a:solidFill>
                  <a:srgbClr val="FFBD16"/>
                </a:solidFill>
              </a:rPr>
              <a:t>In Mark 3 Jesus also chose 12. Jesus made disciples in small groups as well.</a:t>
            </a:r>
          </a:p>
          <a:p>
            <a:pPr defTabSz="457200">
              <a:lnSpc>
                <a:spcPct val="117999"/>
              </a:lnSpc>
              <a:defRPr sz="1800">
                <a:latin typeface="Helvetica Neue"/>
                <a:ea typeface="Helvetica Neue"/>
                <a:cs typeface="Helvetica Neue"/>
                <a:sym typeface="Helvetica Neue"/>
              </a:defRPr>
            </a:pPr>
            <a:r>
              <a:t>And actually, if </a:t>
            </a:r>
            <a:r>
              <a:rPr b="1" u="sng">
                <a:solidFill>
                  <a:srgbClr val="FFE46D"/>
                </a:solidFill>
              </a:rPr>
              <a:t>we are not making disciples in small groups, we are not doing it the way Jesus did it</a:t>
            </a:r>
            <a:r>
              <a:t>, right?</a:t>
            </a:r>
          </a:p>
          <a:p>
            <a:pPr defTabSz="457200">
              <a:lnSpc>
                <a:spcPct val="117999"/>
              </a:lnSpc>
              <a:defRPr sz="1800">
                <a:latin typeface="Helvetica Neue"/>
                <a:ea typeface="Helvetica Neue"/>
                <a:cs typeface="Helvetica Neue"/>
                <a:sym typeface="Helvetica Neue"/>
              </a:defRPr>
            </a:pPr>
            <a:r>
              <a:t>Secondly, there are a few things that we can not do in church that the Bible asks us to do right. </a:t>
            </a:r>
          </a:p>
          <a:p>
            <a:pPr marL="228600" indent="-228600" defTabSz="457200">
              <a:lnSpc>
                <a:spcPct val="117999"/>
              </a:lnSpc>
              <a:buSzPct val="100000"/>
              <a:buChar char="•"/>
              <a:defRPr sz="1800">
                <a:latin typeface="Helvetica Neue"/>
                <a:ea typeface="Helvetica Neue"/>
                <a:cs typeface="Helvetica Neue"/>
                <a:sym typeface="Helvetica Neue"/>
              </a:defRPr>
            </a:pPr>
            <a:r>
              <a:t>Praying for one another</a:t>
            </a:r>
          </a:p>
          <a:p>
            <a:pPr marL="228600" indent="-228600" defTabSz="457200">
              <a:lnSpc>
                <a:spcPct val="117999"/>
              </a:lnSpc>
              <a:buSzPct val="100000"/>
              <a:buChar char="•"/>
              <a:defRPr sz="1800">
                <a:latin typeface="Helvetica Neue"/>
                <a:ea typeface="Helvetica Neue"/>
                <a:cs typeface="Helvetica Neue"/>
                <a:sym typeface="Helvetica Neue"/>
              </a:defRPr>
            </a:pPr>
            <a:r>
              <a:t>Confessing our sins etc. </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And we </a:t>
            </a:r>
            <a:r>
              <a:rPr b="1" u="sng">
                <a:solidFill>
                  <a:srgbClr val="FFBD16"/>
                </a:solidFill>
              </a:rPr>
              <a:t>need input from other people that is not our family</a:t>
            </a:r>
            <a:r>
              <a:t> amen? </a:t>
            </a:r>
            <a:r>
              <a:rPr b="1" sz="2100" u="sng">
                <a:solidFill>
                  <a:srgbClr val="FFE46D"/>
                </a:solidFill>
              </a:rPr>
              <a:t>CS Lewis story.</a:t>
            </a:r>
            <a:r>
              <a:t> We need others with other gifts that sees other things. The disciples were different types of people, we grow when we are with others that we do not always prefer. </a:t>
            </a:r>
          </a:p>
          <a:p>
            <a:pPr defTabSz="457200">
              <a:lnSpc>
                <a:spcPct val="117999"/>
              </a:lnSpc>
              <a:defRPr sz="1800">
                <a:latin typeface="Helvetica Neue"/>
                <a:ea typeface="Helvetica Neue"/>
                <a:cs typeface="Helvetica Neue"/>
                <a:sym typeface="Helvetica Neue"/>
              </a:defRPr>
            </a:pPr>
            <a:r>
              <a:t>Its like </a:t>
            </a:r>
            <a:r>
              <a:rPr>
                <a:solidFill>
                  <a:srgbClr val="FFE46D"/>
                </a:solidFill>
              </a:rPr>
              <a:t>training, resistance training</a:t>
            </a:r>
            <a:r>
              <a:t>. Small group is not necessarily</a:t>
            </a:r>
            <a:r>
              <a:rPr b="1" u="sng">
                <a:solidFill>
                  <a:srgbClr val="FFE46D"/>
                </a:solidFill>
              </a:rPr>
              <a:t> the easiest, but it grows us most. </a:t>
            </a:r>
            <a:endParaRPr b="1" u="sng">
              <a:solidFill>
                <a:srgbClr val="FFE46D"/>
              </a:solidFill>
            </a:endParaRPr>
          </a:p>
          <a:p>
            <a:pPr defTabSz="457200">
              <a:lnSpc>
                <a:spcPct val="117999"/>
              </a:lnSpc>
              <a:defRPr sz="1800">
                <a:latin typeface="Helvetica Neue"/>
                <a:ea typeface="Helvetica Neue"/>
                <a:cs typeface="Helvetica Neue"/>
                <a:sym typeface="Helvetica Neue"/>
              </a:defRPr>
            </a:pPr>
            <a:r>
              <a:rPr b="1" u="sng">
                <a:solidFill>
                  <a:srgbClr val="FFE46D"/>
                </a:solidFill>
              </a:rPr>
              <a:t>There’s actually a lot more reasons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a:p>
        </p:txBody>
      </p:sp>
      <p:sp>
        <p:nvSpPr>
          <p:cNvPr id="110" name="Shape 110"/>
          <p:cNvSpPr/>
          <p:nvPr>
            <p:ph type="body" sz="quarter" idx="1"/>
          </p:nvPr>
        </p:nvSpPr>
        <p:spPr>
          <a:prstGeom prst="rect">
            <a:avLst/>
          </a:prstGeom>
        </p:spPr>
        <p:txBody>
          <a:bodyPr/>
          <a:lstStyle/>
          <a:p>
            <a:pPr defTabSz="457200">
              <a:lnSpc>
                <a:spcPct val="117999"/>
              </a:lnSpc>
              <a:defRPr sz="1800">
                <a:latin typeface="Helvetica Neue"/>
                <a:ea typeface="Helvetica Neue"/>
                <a:cs typeface="Helvetica Neue"/>
                <a:sym typeface="Helvetica Neue"/>
              </a:defRPr>
            </a:pPr>
            <a:r>
              <a:rPr b="1" u="sng">
                <a:solidFill>
                  <a:srgbClr val="FFBD16"/>
                </a:solidFill>
              </a:rPr>
              <a:t>Self -</a:t>
            </a:r>
            <a:r>
              <a:t> Ek kan nie ’n Christen wees</a:t>
            </a:r>
            <a:r>
              <a:rPr b="1" u="sng">
                <a:solidFill>
                  <a:srgbClr val="FFBD16"/>
                </a:solidFill>
              </a:rPr>
              <a:t> sonder ’n verhouding met Jesus nie</a:t>
            </a:r>
            <a:r>
              <a:t>. </a:t>
            </a:r>
            <a:r>
              <a:rPr>
                <a:solidFill>
                  <a:schemeClr val="accent6"/>
                </a:solidFill>
              </a:rPr>
              <a:t>Joh 17:3- This nis eternal life, that they know you.</a:t>
            </a:r>
          </a:p>
          <a:p>
            <a:pPr defTabSz="457200">
              <a:lnSpc>
                <a:spcPct val="117999"/>
              </a:lnSpc>
              <a:defRPr sz="1800">
                <a:latin typeface="Helvetica Neue"/>
                <a:ea typeface="Helvetica Neue"/>
                <a:cs typeface="Helvetica Neue"/>
                <a:sym typeface="Helvetica Neue"/>
              </a:defRPr>
            </a:pPr>
            <a:r>
              <a:t>We often refer to this probably as quiet time. But is is crucial to have a personal reaction ship with God</a:t>
            </a:r>
          </a:p>
          <a:p>
            <a:pPr defTabSz="457200">
              <a:lnSpc>
                <a:spcPct val="117999"/>
              </a:lnSpc>
              <a:defRPr sz="1800">
                <a:latin typeface="Helvetica Neue"/>
                <a:ea typeface="Helvetica Neue"/>
                <a:cs typeface="Helvetica Neue"/>
                <a:sym typeface="Helvetica Neue"/>
              </a:defRPr>
            </a:pPr>
            <a:r>
              <a:t>. </a:t>
            </a:r>
          </a:p>
          <a:p>
            <a:pPr defTabSz="457200">
              <a:lnSpc>
                <a:spcPct val="117999"/>
              </a:lnSpc>
              <a:defRPr sz="1800">
                <a:solidFill>
                  <a:srgbClr val="7EE586"/>
                </a:solidFill>
                <a:latin typeface="Helvetica Neue"/>
                <a:ea typeface="Helvetica Neue"/>
                <a:cs typeface="Helvetica Neue"/>
                <a:sym typeface="Helvetica Neue"/>
              </a:defRPr>
            </a:pPr>
            <a:r>
              <a:t>Exodus 33- We see Moses putting up a tent, where God spoke to Moses.</a:t>
            </a:r>
          </a:p>
          <a:p>
            <a:pPr defTabSz="457200">
              <a:lnSpc>
                <a:spcPct val="117999"/>
              </a:lnSpc>
              <a:defRPr sz="1800">
                <a:solidFill>
                  <a:srgbClr val="7EE586"/>
                </a:solidFill>
                <a:latin typeface="Helvetica Neue"/>
                <a:ea typeface="Helvetica Neue"/>
                <a:cs typeface="Helvetica Neue"/>
                <a:sym typeface="Helvetica Neue"/>
              </a:defRPr>
            </a:pPr>
            <a:r>
              <a:t>Luke 5:15-16 - Jesus often withdrew and spend time with God, and prayed.</a:t>
            </a:r>
          </a:p>
          <a:p>
            <a:pPr defTabSz="457200">
              <a:lnSpc>
                <a:spcPct val="117999"/>
              </a:lnSpc>
              <a:defRPr sz="1800">
                <a:solidFill>
                  <a:srgbClr val="7EE586"/>
                </a:solidFill>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And we like to justify ourselves, </a:t>
            </a:r>
            <a:r>
              <a:rPr b="1" u="sng">
                <a:solidFill>
                  <a:srgbClr val="FFBD16"/>
                </a:solidFill>
              </a:rPr>
              <a:t>in my car or in the shower is my time to God</a:t>
            </a:r>
            <a:r>
              <a:t>. </a:t>
            </a:r>
          </a:p>
          <a:p>
            <a:pPr defTabSz="457200">
              <a:lnSpc>
                <a:spcPct val="117999"/>
              </a:lnSpc>
              <a:defRPr sz="1800">
                <a:latin typeface="Helvetica Neue"/>
                <a:ea typeface="Helvetica Neue"/>
                <a:cs typeface="Helvetica Neue"/>
                <a:sym typeface="Helvetica Neue"/>
              </a:defRPr>
            </a:pPr>
            <a:r>
              <a:t>But Jesus says: “But when you pray, </a:t>
            </a:r>
            <a:r>
              <a:rPr b="1" u="sng">
                <a:solidFill>
                  <a:srgbClr val="FFE46D"/>
                </a:solidFill>
              </a:rPr>
              <a:t>close your door and pray”.</a:t>
            </a:r>
            <a:r>
              <a:t> </a:t>
            </a:r>
          </a:p>
          <a:p>
            <a:pPr defTabSz="457200">
              <a:lnSpc>
                <a:spcPct val="117999"/>
              </a:lnSpc>
              <a:defRPr sz="1800">
                <a:latin typeface="Helvetica Neue"/>
                <a:ea typeface="Helvetica Neue"/>
                <a:cs typeface="Helvetica Neue"/>
                <a:sym typeface="Helvetica Neue"/>
              </a:defRPr>
            </a:pPr>
            <a:r>
              <a:t>So Why? To say plainly, </a:t>
            </a:r>
            <a:r>
              <a:rPr b="1" u="sng">
                <a:solidFill>
                  <a:srgbClr val="FFBD16"/>
                </a:solidFill>
              </a:rPr>
              <a:t>The Bible says we should spend time with Him</a:t>
            </a:r>
            <a:r>
              <a:t>, DONE. Not in a legalistic way, but truly to have a relationship with Him.</a:t>
            </a:r>
          </a:p>
          <a:p>
            <a:pPr defTabSz="457200">
              <a:lnSpc>
                <a:spcPct val="117999"/>
              </a:lnSpc>
              <a:defRPr sz="18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rPr b="1" u="sng">
                <a:solidFill>
                  <a:srgbClr val="FFBD16"/>
                </a:solidFill>
              </a:rPr>
              <a:t>Accountability also falls under SELF</a:t>
            </a:r>
            <a:r>
              <a:t> - anti selfsug, konstant dink aan hoe ons. Ander groei.</a:t>
            </a:r>
          </a:p>
          <a:p>
            <a:pPr defTabSz="457200">
              <a:lnSpc>
                <a:spcPct val="117999"/>
              </a:lnSpc>
              <a:defRPr sz="1800">
                <a:latin typeface="Helvetica Neue"/>
                <a:ea typeface="Helvetica Neue"/>
                <a:cs typeface="Helvetica Neue"/>
                <a:sym typeface="Helvetica Neue"/>
              </a:defRPr>
            </a:p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Shape 114"/>
          <p:cNvSpPr/>
          <p:nvPr>
            <p:ph type="sldImg"/>
          </p:nvPr>
        </p:nvSpPr>
        <p:spPr>
          <a:prstGeom prst="rect">
            <a:avLst/>
          </a:prstGeom>
        </p:spPr>
        <p:txBody>
          <a:bodyPr/>
          <a:lstStyle/>
          <a:p>
            <a:pPr/>
          </a:p>
        </p:txBody>
      </p:sp>
      <p:sp>
        <p:nvSpPr>
          <p:cNvPr id="115" name="Shape 115"/>
          <p:cNvSpPr/>
          <p:nvPr>
            <p:ph type="body" sz="quarter" idx="1"/>
          </p:nvPr>
        </p:nvSpPr>
        <p:spPr>
          <a:prstGeom prst="rect">
            <a:avLst/>
          </a:prstGeom>
        </p:spPr>
        <p:txBody>
          <a:bodyPr/>
          <a:lstStyle/>
          <a:p>
            <a:pPr defTabSz="457200">
              <a:lnSpc>
                <a:spcPct val="117999"/>
              </a:lnSpc>
              <a:defRPr sz="1800">
                <a:latin typeface="Helvetica Neue"/>
                <a:ea typeface="Helvetica Neue"/>
                <a:cs typeface="Helvetica Neue"/>
                <a:sym typeface="Helvetica Neue"/>
              </a:defRPr>
            </a:pPr>
            <a:r>
              <a:rPr b="1" u="sng">
                <a:solidFill>
                  <a:srgbClr val="FFBD16"/>
                </a:solidFill>
              </a:rPr>
              <a:t>Serve</a:t>
            </a:r>
            <a:r>
              <a:t> - Why serve?</a:t>
            </a:r>
          </a:p>
          <a:p>
            <a:pPr defTabSz="457200">
              <a:lnSpc>
                <a:spcPct val="117999"/>
              </a:lnSpc>
              <a:defRPr sz="1800">
                <a:latin typeface="Helvetica Neue"/>
                <a:ea typeface="Helvetica Neue"/>
                <a:cs typeface="Helvetica Neue"/>
                <a:sym typeface="Helvetica Neue"/>
              </a:defRPr>
            </a:pPr>
            <a:r>
              <a:t>Well, again the Bible says so: </a:t>
            </a:r>
          </a:p>
          <a:p>
            <a:pPr defTabSz="457200">
              <a:lnSpc>
                <a:spcPct val="117999"/>
              </a:lnSpc>
              <a:defRPr sz="1800">
                <a:latin typeface="Helvetica Neue"/>
                <a:ea typeface="Helvetica Neue"/>
                <a:cs typeface="Helvetica Neue"/>
                <a:sym typeface="Helvetica Neue"/>
              </a:defRPr>
            </a:pPr>
          </a:p>
          <a:p>
            <a:pPr defTabSz="457200">
              <a:lnSpc>
                <a:spcPct val="117999"/>
              </a:lnSpc>
              <a:defRPr sz="1800">
                <a:solidFill>
                  <a:srgbClr val="45B53C"/>
                </a:solidFill>
                <a:latin typeface="Helvetica Neue"/>
                <a:ea typeface="Helvetica Neue"/>
                <a:cs typeface="Helvetica Neue"/>
                <a:sym typeface="Helvetica Neue"/>
              </a:defRPr>
            </a:pPr>
            <a:r>
              <a:t>Gal 5:13-14 : READ</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Outflow </a:t>
            </a:r>
            <a:r>
              <a:rPr b="1" u="sng">
                <a:solidFill>
                  <a:srgbClr val="FFBD16"/>
                </a:solidFill>
              </a:rPr>
              <a:t>from our relationship with God,</a:t>
            </a:r>
            <a:r>
              <a:t>  then we want to help one another, we want to help the church, we want to </a:t>
            </a:r>
            <a:r>
              <a:rPr b="1" u="sng">
                <a:solidFill>
                  <a:srgbClr val="FFBD16"/>
                </a:solidFill>
              </a:rPr>
              <a:t>build Gods Kingdom</a:t>
            </a:r>
            <a:r>
              <a:t>. A Love for God leads to action. Like James saying, faith goes over into good works. </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And we need each other, </a:t>
            </a:r>
            <a:r>
              <a:rPr b="1" u="sng">
                <a:solidFill>
                  <a:srgbClr val="FFBD16"/>
                </a:solidFill>
              </a:rPr>
              <a:t>you have a part to play and the church need your gifts. </a:t>
            </a:r>
          </a:p>
          <a:p>
            <a:pPr defTabSz="457200">
              <a:lnSpc>
                <a:spcPct val="117999"/>
              </a:lnSpc>
              <a:defRPr sz="1800">
                <a:solidFill>
                  <a:srgbClr val="45B53C"/>
                </a:solidFill>
                <a:latin typeface="Helvetica Neue"/>
                <a:ea typeface="Helvetica Neue"/>
                <a:cs typeface="Helvetica Neue"/>
                <a:sym typeface="Helvetica Neue"/>
              </a:defRPr>
            </a:pPr>
            <a:r>
              <a:t>1 Cor 12: 21 The eye cannot say to the hand, “I have no need of you,” nor again the head to the feet, “I have no need of you.” 22 On the contrary, the parts of the body that seem to be weaker are indispensable, 23 and on those parts of the body that we think less honorable we bestow the greater honor, and our unpresentable parts are treated with greater modesty,</a:t>
            </a:r>
          </a:p>
          <a:p>
            <a:pPr defTabSz="457200">
              <a:lnSpc>
                <a:spcPct val="117999"/>
              </a:lnSpc>
              <a:defRPr sz="1800">
                <a:latin typeface="Helvetica Neue"/>
                <a:ea typeface="Helvetica Neue"/>
                <a:cs typeface="Helvetica Neue"/>
                <a:sym typeface="Helvetica Neue"/>
              </a:defRPr>
            </a:pPr>
          </a:p>
          <a:p>
            <a:pPr>
              <a:defRPr sz="2000"/>
            </a:pPr>
            <a:r>
              <a:t>Matt 25 :14 - </a:t>
            </a:r>
            <a:r>
              <a:rPr>
                <a:solidFill>
                  <a:schemeClr val="accent4"/>
                </a:solidFill>
              </a:rPr>
              <a:t>Gelykenis van die talente. Ons almal het talente</a:t>
            </a:r>
            <a:r>
              <a:t> gekry. </a:t>
            </a:r>
          </a:p>
          <a:p>
            <a:pPr>
              <a:defRPr sz="2000"/>
            </a:pPr>
            <a:r>
              <a:rPr b="1" u="sng">
                <a:solidFill>
                  <a:schemeClr val="accent4"/>
                </a:solidFill>
              </a:rPr>
              <a:t>God gaan ons vra wat het ons daarmee gemaak.</a:t>
            </a:r>
          </a:p>
          <a:p>
            <a:pPr defTabSz="457200">
              <a:lnSpc>
                <a:spcPct val="117999"/>
              </a:lnSpc>
              <a:defRPr sz="1800">
                <a:latin typeface="Helvetica Neue"/>
                <a:ea typeface="Helvetica Neue"/>
                <a:cs typeface="Helvetica Neue"/>
                <a:sym typeface="Helvetica Neue"/>
              </a:defRPr>
            </a:pPr>
            <a:r>
              <a:t>Compelled to love one another.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hape 119"/>
          <p:cNvSpPr/>
          <p:nvPr>
            <p:ph type="sldImg"/>
          </p:nvPr>
        </p:nvSpPr>
        <p:spPr>
          <a:prstGeom prst="rect">
            <a:avLst/>
          </a:prstGeom>
        </p:spPr>
        <p:txBody>
          <a:bodyPr/>
          <a:lstStyle/>
          <a:p>
            <a:pPr/>
          </a:p>
        </p:txBody>
      </p:sp>
      <p:sp>
        <p:nvSpPr>
          <p:cNvPr id="120" name="Shape 120"/>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Ending</a:t>
            </a:r>
          </a:p>
          <a:p>
            <a:pPr defTabSz="457200">
              <a:lnSpc>
                <a:spcPct val="117999"/>
              </a:lnSpc>
              <a:defRPr sz="1700">
                <a:latin typeface="Helvetica Neue"/>
                <a:ea typeface="Helvetica Neue"/>
                <a:cs typeface="Helvetica Neue"/>
                <a:sym typeface="Helvetica Neue"/>
              </a:defRPr>
            </a:pPr>
          </a:p>
          <a:p>
            <a:pPr defTabSz="457200">
              <a:lnSpc>
                <a:spcPct val="117999"/>
              </a:lnSpc>
              <a:defRPr b="1" sz="1700" u="sng">
                <a:solidFill>
                  <a:srgbClr val="FFBD16"/>
                </a:solidFill>
                <a:latin typeface="Helvetica Neue"/>
                <a:ea typeface="Helvetica Neue"/>
                <a:cs typeface="Helvetica Neue"/>
                <a:sym typeface="Helvetica Neue"/>
              </a:defRPr>
            </a:pPr>
            <a:r>
              <a:t>Questions:</a:t>
            </a:r>
          </a:p>
          <a:p>
            <a:pPr defTabSz="457200">
              <a:lnSpc>
                <a:spcPct val="117999"/>
              </a:lnSpc>
              <a:defRPr sz="1700">
                <a:latin typeface="Helvetica Neue"/>
                <a:ea typeface="Helvetica Neue"/>
                <a:cs typeface="Helvetica Neue"/>
                <a:sym typeface="Helvetica Neue"/>
              </a:defRPr>
            </a:pPr>
            <a:r>
              <a:t>So how does you</a:t>
            </a:r>
            <a:r>
              <a:rPr b="1" u="sng">
                <a:solidFill>
                  <a:srgbClr val="FFBD16"/>
                </a:solidFill>
              </a:rPr>
              <a:t> life look different to those people not doing church</a:t>
            </a:r>
            <a:r>
              <a:t>, not</a:t>
            </a:r>
            <a:r>
              <a:rPr b="1" u="sng">
                <a:solidFill>
                  <a:srgbClr val="FFBD16"/>
                </a:solidFill>
              </a:rPr>
              <a:t> living in community, </a:t>
            </a:r>
            <a:r>
              <a:t>not </a:t>
            </a:r>
            <a:r>
              <a:rPr b="1" u="sng">
                <a:solidFill>
                  <a:srgbClr val="FFBD16"/>
                </a:solidFill>
              </a:rPr>
              <a:t>knowing God?</a:t>
            </a:r>
            <a:r>
              <a:t> </a:t>
            </a:r>
          </a:p>
          <a:p>
            <a:pPr defTabSz="457200">
              <a:lnSpc>
                <a:spcPct val="117999"/>
              </a:lnSpc>
              <a:defRPr sz="1700">
                <a:latin typeface="Helvetica Neue"/>
                <a:ea typeface="Helvetica Neue"/>
                <a:cs typeface="Helvetica Neue"/>
                <a:sym typeface="Helvetica Neue"/>
              </a:defRPr>
            </a:pPr>
            <a:r>
              <a:t>What I mean is this, </a:t>
            </a:r>
            <a:r>
              <a:rPr b="1" sz="1800" u="sng">
                <a:solidFill>
                  <a:srgbClr val="FF8596"/>
                </a:solidFill>
              </a:rPr>
              <a:t>how do you look different to the world if you compare:</a:t>
            </a:r>
            <a:endParaRPr b="1" sz="1800" u="sng">
              <a:solidFill>
                <a:srgbClr val="FF8596"/>
              </a:solidFill>
            </a:endParaRPr>
          </a:p>
          <a:p>
            <a:pPr marL="372918" indent="-372918" defTabSz="457200">
              <a:lnSpc>
                <a:spcPct val="117999"/>
              </a:lnSpc>
              <a:buClr>
                <a:srgbClr val="FFFFFF"/>
              </a:buClr>
              <a:buSzPct val="100000"/>
              <a:buAutoNum type="arabicPeriod" startAt="1"/>
              <a:defRPr sz="1700">
                <a:latin typeface="Helvetica Neue"/>
                <a:ea typeface="Helvetica Neue"/>
                <a:cs typeface="Helvetica Neue"/>
                <a:sym typeface="Helvetica Neue"/>
              </a:defRPr>
            </a:pPr>
            <a:r>
              <a:t>The way we </a:t>
            </a:r>
            <a:r>
              <a:rPr b="1" u="sng">
                <a:solidFill>
                  <a:srgbClr val="FFBD16"/>
                </a:solidFill>
              </a:rPr>
              <a:t>speak about the country?</a:t>
            </a:r>
            <a:r>
              <a:t> </a:t>
            </a:r>
          </a:p>
          <a:p>
            <a:pPr marL="372918" indent="-372918" defTabSz="457200">
              <a:lnSpc>
                <a:spcPct val="117999"/>
              </a:lnSpc>
              <a:buClr>
                <a:srgbClr val="FFFFFF"/>
              </a:buClr>
              <a:buSzPct val="100000"/>
              <a:buAutoNum type="arabicPeriod" startAt="1"/>
              <a:defRPr sz="1700">
                <a:latin typeface="Helvetica Neue"/>
                <a:ea typeface="Helvetica Neue"/>
                <a:cs typeface="Helvetica Neue"/>
                <a:sym typeface="Helvetica Neue"/>
              </a:defRPr>
            </a:pPr>
            <a:r>
              <a:t>The way we make </a:t>
            </a:r>
            <a:r>
              <a:rPr b="1" u="sng">
                <a:solidFill>
                  <a:srgbClr val="FFBD16"/>
                </a:solidFill>
              </a:rPr>
              <a:t>decisions regarding finances, our health, our relationships, our careers?</a:t>
            </a:r>
            <a:r>
              <a:t> Where we stay etc. This reasons behind our decisions looks different than those of the world.</a:t>
            </a:r>
          </a:p>
          <a:p>
            <a:pPr marL="372918" indent="-372918" defTabSz="457200">
              <a:lnSpc>
                <a:spcPct val="117999"/>
              </a:lnSpc>
              <a:buClr>
                <a:srgbClr val="FFFFFF"/>
              </a:buClr>
              <a:buSzPct val="100000"/>
              <a:buAutoNum type="arabicPeriod" startAt="1"/>
              <a:defRPr sz="1700">
                <a:latin typeface="Helvetica Neue"/>
                <a:ea typeface="Helvetica Neue"/>
                <a:cs typeface="Helvetica Neue"/>
                <a:sym typeface="Helvetica Neue"/>
              </a:defRPr>
            </a:pPr>
            <a:r>
              <a:t>The </a:t>
            </a:r>
            <a:r>
              <a:rPr b="1" u="sng">
                <a:solidFill>
                  <a:srgbClr val="FFBD16"/>
                </a:solidFill>
              </a:rPr>
              <a:t>type of conversations</a:t>
            </a:r>
            <a:r>
              <a:t> you have at a braai?</a:t>
            </a:r>
          </a:p>
          <a:p>
            <a:pPr marL="372918" indent="-372918" defTabSz="457200">
              <a:lnSpc>
                <a:spcPct val="117999"/>
              </a:lnSpc>
              <a:buClr>
                <a:srgbClr val="FFFFFF"/>
              </a:buClr>
              <a:buSzPct val="100000"/>
              <a:buAutoNum type="arabicPeriod" startAt="1"/>
              <a:defRPr sz="1700">
                <a:latin typeface="Helvetica Neue"/>
                <a:ea typeface="Helvetica Neue"/>
                <a:cs typeface="Helvetica Neue"/>
                <a:sym typeface="Helvetica Neue"/>
              </a:defRPr>
            </a:pPr>
            <a:r>
              <a:t>Where are you</a:t>
            </a:r>
            <a:r>
              <a:rPr b="1" u="sng">
                <a:solidFill>
                  <a:srgbClr val="FFBD16"/>
                </a:solidFill>
              </a:rPr>
              <a:t> seeking to help build the church</a:t>
            </a:r>
            <a:r>
              <a:t> with your gifts?</a:t>
            </a:r>
          </a:p>
          <a:p>
            <a:pPr defTabSz="457200">
              <a:lnSpc>
                <a:spcPct val="117999"/>
              </a:lnSpc>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Because when we do church like this, we will change. </a:t>
            </a:r>
            <a:r>
              <a:rPr b="1" sz="1800" u="sng">
                <a:solidFill>
                  <a:srgbClr val="FFBD16"/>
                </a:solidFill>
              </a:rPr>
              <a:t>So are you changing?</a:t>
            </a:r>
            <a:endParaRPr b="1" sz="1800" u="sng">
              <a:solidFill>
                <a:srgbClr val="FFBD16"/>
              </a:solidFill>
            </a:endParaRPr>
          </a:p>
          <a:p>
            <a:pPr defTabSz="457200">
              <a:lnSpc>
                <a:spcPct val="117999"/>
              </a:lnSpc>
              <a:defRPr sz="1700">
                <a:latin typeface="Helvetica Neue"/>
                <a:ea typeface="Helvetica Neue"/>
                <a:cs typeface="Helvetica Neue"/>
                <a:sym typeface="Helvetica Neue"/>
              </a:defRPr>
            </a:pPr>
            <a:endParaRPr b="1" sz="1800" u="sng">
              <a:solidFill>
                <a:srgbClr val="FFBD16"/>
              </a:solidFill>
            </a:endParaRPr>
          </a:p>
          <a:p>
            <a:pPr defTabSz="457200">
              <a:lnSpc>
                <a:spcPct val="117999"/>
              </a:lnSpc>
              <a:defRPr>
                <a:latin typeface="Helvetica Neue"/>
                <a:ea typeface="Helvetica Neue"/>
                <a:cs typeface="Helvetica Neue"/>
                <a:sym typeface="Helvetica Neue"/>
              </a:defRPr>
            </a:pPr>
            <a:r>
              <a:rPr b="1" u="sng">
                <a:solidFill>
                  <a:schemeClr val="accent4"/>
                </a:solidFill>
              </a:rPr>
              <a:t>NAGMAAL</a:t>
            </a:r>
            <a:endParaRPr b="1" u="sng">
              <a:solidFill>
                <a:schemeClr val="accent4"/>
              </a:solidFill>
            </a:endParaRPr>
          </a:p>
          <a:p>
            <a:pPr defTabSz="457200">
              <a:lnSpc>
                <a:spcPct val="117999"/>
              </a:lnSpc>
              <a:defRPr>
                <a:latin typeface="Helvetica Neue"/>
                <a:ea typeface="Helvetica Neue"/>
                <a:cs typeface="Helvetica Neue"/>
                <a:sym typeface="Helvetica Neue"/>
              </a:defRPr>
            </a:pPr>
            <a:r>
              <a:rPr b="1" u="sng">
                <a:solidFill>
                  <a:schemeClr val="accent4"/>
                </a:solidFill>
              </a:rPr>
              <a:t>1 Kor 11: 23-33</a:t>
            </a:r>
            <a:endParaRPr b="1" u="sng">
              <a:solidFill>
                <a:schemeClr val="accent4"/>
              </a:solidFill>
            </a:endParaRPr>
          </a:p>
          <a:p>
            <a:pPr defTabSz="457200">
              <a:lnSpc>
                <a:spcPct val="117999"/>
              </a:lnSpc>
              <a:defRPr>
                <a:latin typeface="Helvetica Neue"/>
                <a:ea typeface="Helvetica Neue"/>
                <a:cs typeface="Helvetica Neue"/>
                <a:sym typeface="Helvetica Neue"/>
              </a:defRPr>
            </a:pPr>
            <a:r>
              <a:rPr b="1" u="sng">
                <a:solidFill>
                  <a:schemeClr val="accent4"/>
                </a:solidFill>
              </a:rPr>
              <a:t>Examine, reconcile, forgive, seek unity.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 name="Shape 42"/>
          <p:cNvSpPr/>
          <p:nvPr>
            <p:ph type="sldImg"/>
          </p:nvPr>
        </p:nvSpPr>
        <p:spPr>
          <a:prstGeom prst="rect">
            <a:avLst/>
          </a:prstGeom>
        </p:spPr>
        <p:txBody>
          <a:bodyPr/>
          <a:lstStyle/>
          <a:p>
            <a:pPr/>
          </a:p>
        </p:txBody>
      </p:sp>
      <p:sp>
        <p:nvSpPr>
          <p:cNvPr id="43" name="Shape 43"/>
          <p:cNvSpPr/>
          <p:nvPr>
            <p:ph type="body" sz="quarter" idx="1"/>
          </p:nvPr>
        </p:nvSpPr>
        <p:spPr>
          <a:prstGeom prst="rect">
            <a:avLst/>
          </a:prstGeom>
        </p:spPr>
        <p:txBody>
          <a:bodyPr/>
          <a:lstStyle/>
          <a:p>
            <a:pPr defTabSz="457200">
              <a:lnSpc>
                <a:spcPct val="117999"/>
              </a:lnSpc>
              <a:defRPr sz="1900">
                <a:latin typeface="Helvetica Neue"/>
                <a:ea typeface="Helvetica Neue"/>
                <a:cs typeface="Helvetica Neue"/>
                <a:sym typeface="Helvetica Neue"/>
              </a:defRPr>
            </a:pPr>
            <a:r>
              <a:t>Bid </a:t>
            </a:r>
          </a:p>
          <a:p>
            <a:pPr defTabSz="457200">
              <a:lnSpc>
                <a:spcPct val="117999"/>
              </a:lnSpc>
              <a:defRPr sz="1900">
                <a:latin typeface="Helvetica Neue"/>
                <a:ea typeface="Helvetica Neue"/>
                <a:cs typeface="Helvetica Neue"/>
                <a:sym typeface="Helvetica Neue"/>
              </a:defRPr>
            </a:pPr>
          </a:p>
          <a:p>
            <a:pPr defTabSz="457200">
              <a:lnSpc>
                <a:spcPct val="117999"/>
              </a:lnSpc>
              <a:defRPr sz="1900">
                <a:latin typeface="Helvetica Neue"/>
                <a:ea typeface="Helvetica Neue"/>
                <a:cs typeface="Helvetica Neue"/>
                <a:sym typeface="Helvetica Neue"/>
              </a:defRPr>
            </a:pPr>
            <a:r>
              <a:t>Last week Danie Shared about Church. </a:t>
            </a:r>
          </a:p>
          <a:p>
            <a:pPr defTabSz="457200">
              <a:lnSpc>
                <a:spcPct val="117999"/>
              </a:lnSpc>
              <a:defRPr sz="1900">
                <a:latin typeface="Helvetica Neue"/>
                <a:ea typeface="Helvetica Neue"/>
                <a:cs typeface="Helvetica Neue"/>
                <a:sym typeface="Helvetica Neue"/>
              </a:defRPr>
            </a:pPr>
            <a:r>
              <a:t>What is the church? Global church and local church. Visible and invisible. </a:t>
            </a:r>
          </a:p>
          <a:p>
            <a:pPr defTabSz="457200">
              <a:lnSpc>
                <a:spcPct val="117999"/>
              </a:lnSpc>
              <a:defRPr b="1" sz="1900" u="sng">
                <a:solidFill>
                  <a:srgbClr val="FFBD16"/>
                </a:solidFill>
                <a:latin typeface="Helvetica Neue"/>
                <a:ea typeface="Helvetica Neue"/>
                <a:cs typeface="Helvetica Neue"/>
                <a:sym typeface="Helvetica Neue"/>
              </a:defRPr>
            </a:pPr>
            <a:r>
              <a:t>Identify a true (not perfect church:)</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Teaches sound doctrine</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Bear fruit</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Sacraments used biblically</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Worship in Spirit and truth</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Praying</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Missions</a:t>
            </a:r>
          </a:p>
          <a:p>
            <a:pPr defTabSz="457200">
              <a:lnSpc>
                <a:spcPct val="117999"/>
              </a:lnSpc>
              <a:defRPr b="1" sz="1900" u="sng">
                <a:solidFill>
                  <a:srgbClr val="FFBD16"/>
                </a:solidFill>
                <a:latin typeface="Helvetica Neue"/>
                <a:ea typeface="Helvetica Neue"/>
                <a:cs typeface="Helvetica Neue"/>
                <a:sym typeface="Helvetica Neue"/>
              </a:defRPr>
            </a:pPr>
            <a:r>
              <a:t>Purpose of the church</a:t>
            </a:r>
            <a:endParaRPr>
              <a:solidFill>
                <a:srgbClr val="FFFFFF"/>
              </a:solidFill>
            </a:endParaRP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Minister to God</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Minister to Believers</a:t>
            </a:r>
          </a:p>
          <a:p>
            <a:pPr marL="416790" indent="-416790" defTabSz="457200">
              <a:lnSpc>
                <a:spcPct val="117999"/>
              </a:lnSpc>
              <a:buClr>
                <a:srgbClr val="FFFFFF"/>
              </a:buClr>
              <a:buSzPct val="100000"/>
              <a:buAutoNum type="arabicPeriod" startAt="1"/>
              <a:defRPr sz="1900">
                <a:latin typeface="Helvetica Neue"/>
                <a:ea typeface="Helvetica Neue"/>
                <a:cs typeface="Helvetica Neue"/>
                <a:sym typeface="Helvetica Neue"/>
              </a:defRPr>
            </a:pPr>
            <a:r>
              <a:t>To minister to the World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 name="Shape 47"/>
          <p:cNvSpPr/>
          <p:nvPr>
            <p:ph type="sldImg"/>
          </p:nvPr>
        </p:nvSpPr>
        <p:spPr>
          <a:prstGeom prst="rect">
            <a:avLst/>
          </a:prstGeom>
        </p:spPr>
        <p:txBody>
          <a:bodyPr/>
          <a:lstStyle/>
          <a:p>
            <a:pPr/>
          </a:p>
        </p:txBody>
      </p:sp>
      <p:sp>
        <p:nvSpPr>
          <p:cNvPr id="48" name="Shape 48"/>
          <p:cNvSpPr/>
          <p:nvPr>
            <p:ph type="body" sz="quarter" idx="1"/>
          </p:nvPr>
        </p:nvSpPr>
        <p:spPr>
          <a:prstGeom prst="rect">
            <a:avLst/>
          </a:prstGeom>
        </p:spPr>
        <p:txBody>
          <a:bodyPr/>
          <a:lstStyle/>
          <a:p>
            <a:pPr defTabSz="457200">
              <a:lnSpc>
                <a:spcPct val="117999"/>
              </a:lnSpc>
              <a:defRPr sz="1900">
                <a:latin typeface="Helvetica Neue"/>
                <a:ea typeface="Helvetica Neue"/>
                <a:cs typeface="Helvetica Neue"/>
                <a:sym typeface="Helvetica Neue"/>
              </a:defRPr>
            </a:pPr>
            <a:r>
              <a:t>Today we’ll focus </a:t>
            </a:r>
            <a:r>
              <a:rPr b="1" u="sng">
                <a:solidFill>
                  <a:srgbClr val="FFBD16"/>
                </a:solidFill>
              </a:rPr>
              <a:t>on the forms and functions</a:t>
            </a:r>
            <a:r>
              <a:t>. We’ve all been to some kinds of churches and it works a bit different everywhere, but the focus should always be to love `god, lof people, reach the world.  Let’s explain a bit:</a:t>
            </a:r>
          </a:p>
          <a:p>
            <a:pPr defTabSz="457200">
              <a:lnSpc>
                <a:spcPct val="117999"/>
              </a:lnSpc>
              <a:defRPr sz="1900">
                <a:latin typeface="Helvetica Neue"/>
                <a:ea typeface="Helvetica Neue"/>
                <a:cs typeface="Helvetica Neue"/>
                <a:sym typeface="Helvetica Neue"/>
              </a:defRPr>
            </a:pPr>
          </a:p>
          <a:p>
            <a:pPr defTabSz="457200">
              <a:lnSpc>
                <a:spcPct val="117999"/>
              </a:lnSpc>
              <a:defRPr sz="1900">
                <a:latin typeface="Helvetica Neue"/>
                <a:ea typeface="Helvetica Neue"/>
                <a:cs typeface="Helvetica Neue"/>
                <a:sym typeface="Helvetica Neue"/>
              </a:defRPr>
            </a:pPr>
            <a:r>
              <a:t>But first, Let me ask you a question. Everyone think of holiday. </a:t>
            </a:r>
            <a:r>
              <a:rPr b="1" u="sng">
                <a:solidFill>
                  <a:srgbClr val="FFBD16"/>
                </a:solidFill>
              </a:rPr>
              <a:t>Whats the first word</a:t>
            </a:r>
            <a:r>
              <a:t> that comes to mind? </a:t>
            </a:r>
          </a:p>
          <a:p>
            <a:pPr defTabSz="457200">
              <a:lnSpc>
                <a:spcPct val="117999"/>
              </a:lnSpc>
              <a:defRPr sz="1800">
                <a:latin typeface="Helvetica Neue"/>
                <a:ea typeface="Helvetica Neue"/>
                <a:cs typeface="Helvetica Neue"/>
                <a:sym typeface="Helvetica Neue"/>
              </a:defRPr>
            </a:pPr>
            <a:r>
              <a:rPr b="1" sz="2000" u="sng">
                <a:solidFill>
                  <a:srgbClr val="33C5B9"/>
                </a:solidFill>
              </a:rPr>
              <a:t>Think of vacation</a:t>
            </a:r>
            <a:r>
              <a:t> : Rus is funksie, Visvang is form.</a:t>
            </a:r>
          </a:p>
          <a:p>
            <a:pPr defTabSz="457200">
              <a:lnSpc>
                <a:spcPct val="117999"/>
              </a:lnSpc>
              <a:defRPr b="1" sz="2000" u="sng">
                <a:solidFill>
                  <a:srgbClr val="FFBD16"/>
                </a:solidFill>
                <a:latin typeface="Helvetica Neue"/>
                <a:ea typeface="Helvetica Neue"/>
                <a:cs typeface="Helvetica Neue"/>
                <a:sym typeface="Helvetica Neue"/>
              </a:defRPr>
            </a:pPr>
            <a:r>
              <a:t>What you want to achieve is the Function, how you do it is the Form. </a:t>
            </a:r>
          </a:p>
          <a:p>
            <a:pPr defTabSz="457200">
              <a:lnSpc>
                <a:spcPct val="117999"/>
              </a:lnSpc>
              <a:defRPr sz="1800">
                <a:latin typeface="Helvetica Neue"/>
                <a:ea typeface="Helvetica Neue"/>
                <a:cs typeface="Helvetica Neue"/>
                <a:sym typeface="Helvetica Neue"/>
              </a:defRPr>
            </a:pPr>
          </a:p>
          <a:p>
            <a:pPr defTabSz="457200">
              <a:lnSpc>
                <a:spcPct val="117999"/>
              </a:lnSpc>
              <a:defRPr sz="1900">
                <a:latin typeface="Helvetica Neue"/>
                <a:ea typeface="Helvetica Neue"/>
                <a:cs typeface="Helvetica Neue"/>
                <a:sym typeface="Helvetica Neue"/>
              </a:defRPr>
            </a:pPr>
            <a:r>
              <a:t>Lets take :</a:t>
            </a:r>
          </a:p>
          <a:p>
            <a:pPr defTabSz="457200">
              <a:lnSpc>
                <a:spcPct val="117999"/>
              </a:lnSpc>
              <a:defRPr b="1" sz="1900" u="sng">
                <a:solidFill>
                  <a:srgbClr val="FFBD16"/>
                </a:solidFill>
                <a:latin typeface="Helvetica Neue"/>
                <a:ea typeface="Helvetica Neue"/>
                <a:cs typeface="Helvetica Neue"/>
                <a:sym typeface="Helvetica Neue"/>
              </a:defRPr>
            </a:pPr>
            <a:r>
              <a:t>@ Church - What do we do?</a:t>
            </a:r>
          </a:p>
          <a:p>
            <a:pPr defTabSz="457200">
              <a:lnSpc>
                <a:spcPct val="117999"/>
              </a:lnSpc>
              <a:defRPr sz="1900">
                <a:latin typeface="Helvetica Neue"/>
                <a:ea typeface="Helvetica Neue"/>
                <a:cs typeface="Helvetica Neue"/>
                <a:sym typeface="Helvetica Neue"/>
              </a:defRPr>
            </a:pPr>
            <a:r>
              <a:t>We </a:t>
            </a:r>
            <a:r>
              <a:rPr b="1" u="sng">
                <a:solidFill>
                  <a:srgbClr val="FFBD16"/>
                </a:solidFill>
              </a:rPr>
              <a:t>Minister to God </a:t>
            </a:r>
            <a:r>
              <a:t>and </a:t>
            </a:r>
            <a:r>
              <a:rPr b="1" u="sng">
                <a:solidFill>
                  <a:srgbClr val="FFBD16"/>
                </a:solidFill>
              </a:rPr>
              <a:t>Minister to people</a:t>
            </a:r>
            <a:r>
              <a:t>. But also we do that in a certain way right at church.  </a:t>
            </a:r>
          </a:p>
          <a:p>
            <a:pPr defTabSz="457200">
              <a:lnSpc>
                <a:spcPct val="117999"/>
              </a:lnSpc>
              <a:defRPr sz="1900">
                <a:latin typeface="Helvetica Neue"/>
                <a:ea typeface="Helvetica Neue"/>
                <a:cs typeface="Helvetica Neue"/>
                <a:sym typeface="Helvetica Neue"/>
              </a:defRPr>
            </a:pPr>
            <a:r>
              <a:t>Example:</a:t>
            </a:r>
          </a:p>
          <a:p>
            <a:pPr defTabSz="457200">
              <a:lnSpc>
                <a:spcPct val="117999"/>
              </a:lnSpc>
              <a:defRPr sz="1900">
                <a:latin typeface="Helvetica Neue"/>
                <a:ea typeface="Helvetica Neue"/>
                <a:cs typeface="Helvetica Neue"/>
                <a:sym typeface="Helvetica Neue"/>
              </a:defRPr>
            </a:pPr>
            <a:r>
              <a:t>1. </a:t>
            </a:r>
            <a:r>
              <a:rPr b="1" u="sng">
                <a:solidFill>
                  <a:srgbClr val="FFBD16"/>
                </a:solidFill>
              </a:rPr>
              <a:t>Do we minster to people @ church?</a:t>
            </a:r>
            <a:r>
              <a:t> (</a:t>
            </a:r>
            <a:r>
              <a:rPr b="1">
                <a:solidFill>
                  <a:srgbClr val="33C5B9"/>
                </a:solidFill>
              </a:rPr>
              <a:t>Yes, we preach to them</a:t>
            </a:r>
            <a:r>
              <a:t> we give them the Word) </a:t>
            </a:r>
          </a:p>
          <a:p>
            <a:pPr defTabSz="457200">
              <a:lnSpc>
                <a:spcPct val="117999"/>
              </a:lnSpc>
              <a:defRPr sz="1900">
                <a:latin typeface="Helvetica Neue"/>
                <a:ea typeface="Helvetica Neue"/>
                <a:cs typeface="Helvetica Neue"/>
                <a:sym typeface="Helvetica Neue"/>
              </a:defRPr>
            </a:pPr>
            <a:r>
              <a:t>2. </a:t>
            </a:r>
            <a:r>
              <a:rPr b="1" u="sng">
                <a:solidFill>
                  <a:srgbClr val="FFBD16"/>
                </a:solidFill>
              </a:rPr>
              <a:t>Do we minster to each other @ church?</a:t>
            </a:r>
            <a:r>
              <a:t> (Because that also ministering to believers?) Maybe sometimes right, like praying for one another, is it important? To let’s say pray for one another? </a:t>
            </a:r>
          </a:p>
          <a:p>
            <a:pPr defTabSz="457200">
              <a:lnSpc>
                <a:spcPct val="117999"/>
              </a:lnSpc>
              <a:defRPr sz="1900">
                <a:latin typeface="Helvetica Neue"/>
                <a:ea typeface="Helvetica Neue"/>
                <a:cs typeface="Helvetica Neue"/>
                <a:sym typeface="Helvetica Neue"/>
              </a:defRPr>
            </a:pPr>
            <a:r>
              <a:t>YES off course!!</a:t>
            </a:r>
          </a:p>
          <a:p>
            <a:pPr defTabSz="457200">
              <a:lnSpc>
                <a:spcPct val="117999"/>
              </a:lnSpc>
              <a:defRPr sz="1800">
                <a:latin typeface="Helvetica Neue"/>
                <a:ea typeface="Helvetica Neue"/>
                <a:cs typeface="Helvetica Neue"/>
                <a:sym typeface="Helvetica Neue"/>
              </a:defRPr>
            </a:pPr>
          </a:p>
          <a:p>
            <a:pPr defTabSz="457200">
              <a:lnSpc>
                <a:spcPct val="117999"/>
              </a:lnSpc>
              <a:defRPr sz="1800">
                <a:latin typeface="Helvetica Neue"/>
                <a:ea typeface="Helvetica Neue"/>
                <a:cs typeface="Helvetica Neue"/>
                <a:sym typeface="Helvetica Neue"/>
              </a:defRPr>
            </a:pPr>
            <a:r>
              <a:t>What do we want to do? </a:t>
            </a:r>
            <a:r>
              <a:rPr b="1" u="sng">
                <a:solidFill>
                  <a:srgbClr val="FFBD16"/>
                </a:solidFill>
              </a:rPr>
              <a:t>We want to minster to God</a:t>
            </a:r>
          </a:p>
          <a:p>
            <a:pPr defTabSz="457200">
              <a:lnSpc>
                <a:spcPct val="117999"/>
              </a:lnSpc>
              <a:defRPr sz="1800">
                <a:latin typeface="Helvetica Neue"/>
                <a:ea typeface="Helvetica Neue"/>
                <a:cs typeface="Helvetica Neue"/>
                <a:sym typeface="Helvetica Neue"/>
              </a:defRPr>
            </a:pPr>
            <a:r>
              <a:t>How? We pray, we worship, we spend quiet time. Etc </a:t>
            </a:r>
          </a:p>
          <a:p>
            <a:pPr defTabSz="457200">
              <a:lnSpc>
                <a:spcPct val="117999"/>
              </a:lnSpc>
              <a:defRPr sz="1800">
                <a:latin typeface="Helvetica Neue"/>
                <a:ea typeface="Helvetica Neue"/>
                <a:cs typeface="Helvetica Neue"/>
                <a:sym typeface="Helvetica Neue"/>
              </a:defRPr>
            </a:pPr>
            <a:r>
              <a:t>Therefore we Use Forms and functions to help us to do that. </a:t>
            </a:r>
          </a:p>
          <a:p>
            <a:pPr defTabSz="457200">
              <a:lnSpc>
                <a:spcPct val="117999"/>
              </a:lnSpc>
              <a:defRPr sz="1800">
                <a:latin typeface="Helvetica Neue"/>
                <a:ea typeface="Helvetica Neue"/>
                <a:cs typeface="Helvetica Neue"/>
                <a:sym typeface="Helvetica Neue"/>
              </a:defRPr>
            </a:pPr>
            <a:r>
              <a:t>For example then: The </a:t>
            </a:r>
            <a:r>
              <a:rPr b="1" sz="2000" u="sng">
                <a:solidFill>
                  <a:srgbClr val="FFBD16"/>
                </a:solidFill>
              </a:rPr>
              <a:t>Function is Ministering to God, form is prayer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 name="Shape 58"/>
          <p:cNvSpPr/>
          <p:nvPr>
            <p:ph type="sldImg"/>
          </p:nvPr>
        </p:nvSpPr>
        <p:spPr>
          <a:prstGeom prst="rect">
            <a:avLst/>
          </a:prstGeom>
        </p:spPr>
        <p:txBody>
          <a:bodyPr/>
          <a:lstStyle/>
          <a:p>
            <a:pPr/>
          </a:p>
        </p:txBody>
      </p:sp>
      <p:sp>
        <p:nvSpPr>
          <p:cNvPr id="59" name="Shape 59"/>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READ</a:t>
            </a:r>
          </a:p>
          <a:p>
            <a:pPr defTabSz="457200">
              <a:lnSpc>
                <a:spcPct val="117999"/>
              </a:lnSpc>
              <a:defRPr sz="1700">
                <a:latin typeface="Helvetica Neue"/>
                <a:ea typeface="Helvetica Neue"/>
                <a:cs typeface="Helvetica Neue"/>
                <a:sym typeface="Helvetica Neue"/>
              </a:defRPr>
            </a:pPr>
            <a:r>
              <a:t>Firstly, what we can understand here  t</a:t>
            </a:r>
            <a:r>
              <a:rPr b="1" sz="1800" u="sng">
                <a:solidFill>
                  <a:srgbClr val="FFE46D"/>
                </a:solidFill>
              </a:rPr>
              <a:t>hat this church is not perfect</a:t>
            </a:r>
            <a:r>
              <a:t>. Its definitely full of sinful people.  But they have healthy habits.  </a:t>
            </a:r>
            <a:r>
              <a:rPr b="1" sz="1900" u="sng">
                <a:solidFill>
                  <a:srgbClr val="33C5B9"/>
                </a:solidFill>
              </a:rPr>
              <a:t>We form good habits which then forms us good. </a:t>
            </a:r>
          </a:p>
          <a:p>
            <a:pPr defTabSz="457200">
              <a:lnSpc>
                <a:spcPct val="117999"/>
              </a:lnSpc>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We see </a:t>
            </a:r>
            <a:r>
              <a:rPr b="1" u="sng">
                <a:solidFill>
                  <a:srgbClr val="FFBD16"/>
                </a:solidFill>
              </a:rPr>
              <a:t>4 things that they devoted</a:t>
            </a:r>
            <a:r>
              <a:t> themselves to:</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The Apostles teaching - Teaching the gospel. Jesus focused.</a:t>
            </a:r>
          </a:p>
          <a:p>
            <a:pPr defTabSz="457200">
              <a:lnSpc>
                <a:spcPct val="117999"/>
              </a:lnSpc>
              <a:defRPr b="1" sz="1700" u="sng">
                <a:solidFill>
                  <a:srgbClr val="FFBD16"/>
                </a:solidFill>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2. </a:t>
            </a:r>
            <a:r>
              <a:rPr b="1" u="sng">
                <a:solidFill>
                  <a:srgbClr val="FFBD16"/>
                </a:solidFill>
              </a:rPr>
              <a:t>The Fellowship</a:t>
            </a:r>
            <a:r>
              <a:t> - Different than our English word. More like ”joint participation” or “</a:t>
            </a:r>
            <a:r>
              <a:rPr b="1" u="sng">
                <a:solidFill>
                  <a:srgbClr val="FFBD16"/>
                </a:solidFill>
              </a:rPr>
              <a:t>sharing something in common</a:t>
            </a:r>
            <a:r>
              <a:t>”. A common </a:t>
            </a:r>
            <a:r>
              <a:rPr b="1" u="sng">
                <a:solidFill>
                  <a:srgbClr val="FFBD16"/>
                </a:solidFill>
              </a:rPr>
              <a:t>sharing in the Holy Spirit.</a:t>
            </a:r>
            <a:r>
              <a:t> Also Referring to the fellowship between </a:t>
            </a:r>
            <a:r>
              <a:rPr b="1" u="sng">
                <a:solidFill>
                  <a:srgbClr val="FFBD16"/>
                </a:solidFill>
              </a:rPr>
              <a:t>Father, Son and Holy Spirit</a:t>
            </a:r>
            <a:r>
              <a:t>. Where his kingdom come. </a:t>
            </a:r>
          </a:p>
          <a:p>
            <a:pPr defTabSz="457200">
              <a:lnSpc>
                <a:spcPct val="117999"/>
              </a:lnSpc>
              <a:defRPr sz="1700">
                <a:latin typeface="Helvetica Neue"/>
                <a:ea typeface="Helvetica Neue"/>
                <a:cs typeface="Helvetica Neue"/>
                <a:sym typeface="Helvetica Neue"/>
              </a:defRPr>
            </a:pPr>
            <a:r>
              <a:t>The most common expression of “fellowship” in the New Testament is that of </a:t>
            </a:r>
            <a:r>
              <a:rPr b="1" u="sng">
                <a:solidFill>
                  <a:srgbClr val="FFBD16"/>
                </a:solidFill>
              </a:rPr>
              <a:t>sharing financial resources </a:t>
            </a:r>
            <a:r>
              <a:t>– giving:</a:t>
            </a:r>
          </a:p>
          <a:p>
            <a:pPr defTabSz="457200">
              <a:lnSpc>
                <a:spcPct val="117999"/>
              </a:lnSpc>
              <a:defRPr sz="1700">
                <a:solidFill>
                  <a:srgbClr val="45B53C"/>
                </a:solidFill>
                <a:latin typeface="Helvetica Neue"/>
                <a:ea typeface="Helvetica Neue"/>
                <a:cs typeface="Helvetica Neue"/>
                <a:sym typeface="Helvetica Neue"/>
              </a:defRPr>
            </a:pPr>
            <a:r>
              <a:rPr b="1"/>
              <a:t>Gal 6:6</a:t>
            </a:r>
            <a:r>
              <a:t> - Now the one who receives instruction in the word must</a:t>
            </a:r>
            <a:r>
              <a:rPr b="1" u="sng"/>
              <a:t> share all good things </a:t>
            </a:r>
            <a:r>
              <a:t>with the one who teaches it.</a:t>
            </a:r>
          </a:p>
          <a:p>
            <a:pPr defTabSz="457200">
              <a:lnSpc>
                <a:spcPct val="117999"/>
              </a:lnSpc>
              <a:defRPr b="1" sz="1700">
                <a:solidFill>
                  <a:srgbClr val="45B53C"/>
                </a:solidFill>
                <a:latin typeface="Helvetica Neue"/>
                <a:ea typeface="Helvetica Neue"/>
                <a:cs typeface="Helvetica Neue"/>
                <a:sym typeface="Helvetica Neue"/>
              </a:defRPr>
            </a:pPr>
            <a:r>
              <a:t>Phil 4:15 - </a:t>
            </a:r>
            <a:r>
              <a:rPr b="0"/>
              <a:t>4:15 And as you Philippians know, at the beginning of my gospel ministry, when I left Macedonia, no church shared with me in this matter of giving and receiving except you alone.</a:t>
            </a:r>
            <a:endParaRPr b="0"/>
          </a:p>
          <a:p>
            <a:pPr defTabSz="457200">
              <a:lnSpc>
                <a:spcPct val="117999"/>
              </a:lnSpc>
              <a:defRPr b="1" sz="1700">
                <a:solidFill>
                  <a:srgbClr val="45B53C"/>
                </a:solidFill>
                <a:latin typeface="Helvetica Neue"/>
                <a:ea typeface="Helvetica Neue"/>
                <a:cs typeface="Helvetica Neue"/>
                <a:sym typeface="Helvetica Neue"/>
              </a:defRPr>
            </a:pPr>
          </a:p>
          <a:p>
            <a:pPr defTabSz="457200">
              <a:lnSpc>
                <a:spcPct val="117999"/>
              </a:lnSpc>
              <a:defRPr b="1" sz="1700">
                <a:latin typeface="Helvetica Neue"/>
                <a:ea typeface="Helvetica Neue"/>
                <a:cs typeface="Helvetica Neue"/>
                <a:sym typeface="Helvetica Neue"/>
              </a:defRPr>
            </a:pPr>
            <a:r>
              <a:t>Its </a:t>
            </a:r>
            <a:r>
              <a:rPr u="sng">
                <a:solidFill>
                  <a:srgbClr val="FFBD16"/>
                </a:solidFill>
              </a:rPr>
              <a:t>part of scripture , to speak about giving</a:t>
            </a:r>
            <a:r>
              <a:t>. It </a:t>
            </a:r>
            <a:r>
              <a:rPr u="sng">
                <a:solidFill>
                  <a:srgbClr val="FFBD16"/>
                </a:solidFill>
              </a:rPr>
              <a:t>won’t be godly from me as a teacher</a:t>
            </a:r>
            <a:r>
              <a:t> to teach you from the word how church should look like a</a:t>
            </a:r>
            <a:r>
              <a:rPr u="sng">
                <a:solidFill>
                  <a:srgbClr val="FFBD16"/>
                </a:solidFill>
              </a:rPr>
              <a:t>nd skip over this topic of giving. </a:t>
            </a:r>
            <a:r>
              <a:t>Therefore I tell you what the </a:t>
            </a:r>
            <a:r>
              <a:rPr u="sng">
                <a:solidFill>
                  <a:srgbClr val="FFBD16"/>
                </a:solidFill>
              </a:rPr>
              <a:t>word commands us to do.</a:t>
            </a:r>
            <a:r>
              <a:t> </a:t>
            </a:r>
          </a:p>
          <a:p>
            <a:pPr defTabSz="457200">
              <a:lnSpc>
                <a:spcPct val="117999"/>
              </a:lnSpc>
              <a:defRPr b="1" sz="1700">
                <a:latin typeface="Helvetica Neue"/>
                <a:ea typeface="Helvetica Neue"/>
                <a:cs typeface="Helvetica Neue"/>
                <a:sym typeface="Helvetica Neue"/>
              </a:defRPr>
            </a:pPr>
          </a:p>
          <a:p>
            <a:pPr defTabSz="457200">
              <a:lnSpc>
                <a:spcPct val="117999"/>
              </a:lnSpc>
              <a:defRPr b="1" sz="1700">
                <a:latin typeface="Helvetica Neue"/>
                <a:ea typeface="Helvetica Neue"/>
                <a:cs typeface="Helvetica Neue"/>
                <a:sym typeface="Helvetica Neue"/>
              </a:defRPr>
            </a:pPr>
            <a:r>
              <a:t>We can also see </a:t>
            </a:r>
            <a:r>
              <a:rPr u="sng">
                <a:solidFill>
                  <a:srgbClr val="FFE46D"/>
                </a:solidFill>
              </a:rPr>
              <a:t>later in this passage it speaks about in selling</a:t>
            </a:r>
            <a:r>
              <a:t> their possessions.  Verse 45 </a:t>
            </a:r>
          </a:p>
          <a:p>
            <a:pPr defTabSz="457200">
              <a:lnSpc>
                <a:spcPct val="117999"/>
              </a:lnSpc>
              <a:defRPr sz="1700">
                <a:latin typeface="Helvetica Neue"/>
                <a:ea typeface="Helvetica Neue"/>
                <a:cs typeface="Helvetica Neue"/>
                <a:sym typeface="Helvetica Neue"/>
              </a:defRPr>
            </a:pPr>
            <a:r>
              <a:rPr b="1" u="sng">
                <a:solidFill>
                  <a:srgbClr val="FFBD16"/>
                </a:solidFill>
              </a:rPr>
              <a:t>Selling their possessions</a:t>
            </a:r>
            <a:r>
              <a:t> - They distributed to others having a need (Doesn’t mean</a:t>
            </a:r>
            <a:r>
              <a:rPr b="1" u="sng">
                <a:solidFill>
                  <a:srgbClr val="FFBD16"/>
                </a:solidFill>
              </a:rPr>
              <a:t> we need to sell everything as the early church )</a:t>
            </a:r>
            <a:r>
              <a:t> but this shows we should </a:t>
            </a:r>
            <a:r>
              <a:rPr b="1" u="sng">
                <a:solidFill>
                  <a:srgbClr val="FFBD16"/>
                </a:solidFill>
              </a:rPr>
              <a:t>care for one another </a:t>
            </a:r>
            <a:r>
              <a:t>(</a:t>
            </a:r>
            <a:r>
              <a:rPr b="1" u="sng">
                <a:solidFill>
                  <a:schemeClr val="accent4">
                    <a:lumOff val="25000"/>
                  </a:schemeClr>
                </a:solidFill>
              </a:rPr>
              <a:t>brothers and sister in faith</a:t>
            </a:r>
            <a:r>
              <a:t>), so much that we are willing to sell what we have.</a:t>
            </a:r>
          </a:p>
          <a:p>
            <a:pPr defTabSz="457200">
              <a:lnSpc>
                <a:spcPct val="117999"/>
              </a:lnSpc>
              <a:defRPr sz="1700">
                <a:latin typeface="Helvetica Neue"/>
                <a:ea typeface="Helvetica Neue"/>
                <a:cs typeface="Helvetica Neue"/>
                <a:sym typeface="Helvetica Neue"/>
              </a:defRPr>
            </a:pPr>
            <a:r>
              <a:t>This is easy is we gave the </a:t>
            </a:r>
            <a:r>
              <a:rPr b="1" sz="1900" u="sng">
                <a:solidFill>
                  <a:srgbClr val="7CF6DF"/>
                </a:solidFill>
              </a:rPr>
              <a:t>mindset that everything belongs to God.</a:t>
            </a:r>
            <a:endParaRPr b="1" sz="1900" u="sng">
              <a:solidFill>
                <a:srgbClr val="7CF6DF"/>
              </a:solidFill>
            </a:endParaRPr>
          </a:p>
          <a:p>
            <a:pPr defTabSz="457200">
              <a:lnSpc>
                <a:spcPct val="117999"/>
              </a:lnSpc>
              <a:defRPr sz="1700">
                <a:latin typeface="Helvetica Neue"/>
                <a:ea typeface="Helvetica Neue"/>
                <a:cs typeface="Helvetica Neue"/>
                <a:sym typeface="Helvetica Neue"/>
              </a:defRPr>
            </a:pPr>
            <a:r>
              <a:rPr b="1" sz="1900" u="sng">
                <a:solidFill>
                  <a:srgbClr val="7CF6DF"/>
                </a:solidFill>
              </a:rPr>
              <a:t>2 Tess 3:10 - If you don’t want to work, should not eat. </a:t>
            </a:r>
          </a:p>
          <a:p>
            <a:pPr defTabSz="457200">
              <a:lnSpc>
                <a:spcPct val="117999"/>
              </a:lnSpc>
              <a:defRPr b="1" sz="2100" u="sng">
                <a:solidFill>
                  <a:srgbClr val="FF8596"/>
                </a:solidFill>
                <a:latin typeface="Helvetica Neue"/>
                <a:ea typeface="Helvetica Neue"/>
                <a:cs typeface="Helvetica Neue"/>
                <a:sym typeface="Helvetica Neue"/>
              </a:defRPr>
            </a:pPr>
            <a:r>
              <a:t>Question:</a:t>
            </a:r>
          </a:p>
          <a:p>
            <a:pPr defTabSz="457200">
              <a:lnSpc>
                <a:spcPct val="117999"/>
              </a:lnSpc>
              <a:defRPr sz="1700">
                <a:latin typeface="Helvetica Neue"/>
                <a:ea typeface="Helvetica Neue"/>
                <a:cs typeface="Helvetica Neue"/>
                <a:sym typeface="Helvetica Neue"/>
              </a:defRPr>
            </a:pPr>
            <a:r>
              <a:t>Have you ever thought of </a:t>
            </a:r>
            <a:r>
              <a:rPr b="1" u="sng">
                <a:solidFill>
                  <a:srgbClr val="FFE46D"/>
                </a:solidFill>
              </a:rPr>
              <a:t>selling something you own to help</a:t>
            </a:r>
            <a:r>
              <a:t> someone else in church? If not, it can be that you are either clinging to your possessions or you want to be </a:t>
            </a:r>
            <a:r>
              <a:rPr b="1" u="sng">
                <a:solidFill>
                  <a:srgbClr val="FFBD16"/>
                </a:solidFill>
              </a:rPr>
              <a:t>too comfortable</a:t>
            </a:r>
            <a:r>
              <a:t> in this life.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 name="Shape 63"/>
          <p:cNvSpPr/>
          <p:nvPr>
            <p:ph type="sldImg"/>
          </p:nvPr>
        </p:nvSpPr>
        <p:spPr>
          <a:prstGeom prst="rect">
            <a:avLst/>
          </a:prstGeom>
        </p:spPr>
        <p:txBody>
          <a:bodyPr/>
          <a:lstStyle/>
          <a:p>
            <a:pPr/>
          </a:p>
        </p:txBody>
      </p:sp>
      <p:sp>
        <p:nvSpPr>
          <p:cNvPr id="64" name="Shape 64"/>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Lets go through this passage:</a:t>
            </a:r>
          </a:p>
          <a:p>
            <a:pPr defTabSz="457200">
              <a:lnSpc>
                <a:spcPct val="117999"/>
              </a:lnSpc>
              <a:defRPr sz="1700">
                <a:latin typeface="Helvetica Neue"/>
                <a:ea typeface="Helvetica Neue"/>
                <a:cs typeface="Helvetica Neue"/>
                <a:sym typeface="Helvetica Neue"/>
              </a:defRPr>
            </a:pPr>
            <a:r>
              <a:t>3. </a:t>
            </a:r>
            <a:r>
              <a:rPr b="1" u="sng">
                <a:solidFill>
                  <a:srgbClr val="FFBD16"/>
                </a:solidFill>
              </a:rPr>
              <a:t>Breaking of bread - Eating together and praying for one another - Small group</a:t>
            </a:r>
            <a:endParaRPr b="1" u="sng">
              <a:solidFill>
                <a:srgbClr val="FFBD16"/>
              </a:solidFill>
            </a:endParaRPr>
          </a:p>
          <a:p>
            <a:pPr defTabSz="457200">
              <a:lnSpc>
                <a:spcPct val="117999"/>
              </a:lnSpc>
              <a:defRPr sz="1700">
                <a:latin typeface="Helvetica Neue"/>
                <a:ea typeface="Helvetica Neue"/>
                <a:cs typeface="Helvetica Neue"/>
                <a:sym typeface="Helvetica Neue"/>
              </a:defRPr>
            </a:pPr>
            <a:r>
              <a:t>Breaking bread is </a:t>
            </a:r>
            <a:r>
              <a:rPr b="1" u="sng">
                <a:solidFill>
                  <a:srgbClr val="FFBD16"/>
                </a:solidFill>
              </a:rPr>
              <a:t>not always</a:t>
            </a:r>
            <a:r>
              <a:t> a reference to the </a:t>
            </a:r>
            <a:r>
              <a:rPr b="1" u="sng">
                <a:solidFill>
                  <a:srgbClr val="FFE46D"/>
                </a:solidFill>
              </a:rPr>
              <a:t>observance of Communion</a:t>
            </a:r>
            <a:r>
              <a:t>, however. </a:t>
            </a:r>
          </a:p>
          <a:p>
            <a:pPr defTabSz="457200">
              <a:lnSpc>
                <a:spcPct val="117999"/>
              </a:lnSpc>
              <a:defRPr sz="1700">
                <a:latin typeface="Helvetica Neue"/>
                <a:ea typeface="Helvetica Neue"/>
                <a:cs typeface="Helvetica Neue"/>
                <a:sym typeface="Helvetica Neue"/>
              </a:defRPr>
            </a:pPr>
            <a:r>
              <a:t>The expression may simply refer to the eating of a meal:</a:t>
            </a:r>
            <a:endParaRPr b="1" u="sng">
              <a:solidFill>
                <a:srgbClr val="FFBD16"/>
              </a:solidFill>
            </a:endParaRPr>
          </a:p>
          <a:p>
            <a:pPr defTabSz="457200">
              <a:lnSpc>
                <a:spcPct val="117999"/>
              </a:lnSpc>
              <a:defRPr sz="1700">
                <a:solidFill>
                  <a:srgbClr val="45B53C"/>
                </a:solidFill>
                <a:latin typeface="Helvetica Neue"/>
                <a:ea typeface="Helvetica Neue"/>
                <a:cs typeface="Helvetica Neue"/>
                <a:sym typeface="Helvetica Neue"/>
              </a:defRPr>
            </a:pPr>
            <a:r>
              <a:rPr b="1" u="sng"/>
              <a:t>ACTS 27:35 - After he said this, Paul took bread and gave thanks to God in front of them all, broke it, and began to eat.</a:t>
            </a:r>
            <a:endParaRPr b="1" u="sng"/>
          </a:p>
          <a:p>
            <a:pPr defTabSz="457200">
              <a:lnSpc>
                <a:spcPct val="117999"/>
              </a:lnSpc>
              <a:defRPr sz="1700">
                <a:latin typeface="Helvetica Neue"/>
                <a:ea typeface="Helvetica Neue"/>
                <a:cs typeface="Helvetica Neue"/>
                <a:sym typeface="Helvetica Neue"/>
              </a:defRPr>
            </a:pPr>
            <a:r>
              <a:t>Although it is sometimes difficult to really know to which Luke is referring to </a:t>
            </a:r>
            <a:r>
              <a:rPr b="1" u="sng">
                <a:solidFill>
                  <a:srgbClr val="FFE46D"/>
                </a:solidFill>
              </a:rPr>
              <a:t>communion or simply eating, </a:t>
            </a:r>
            <a:r>
              <a:t>verse 46 explains it in this context. </a:t>
            </a:r>
          </a:p>
          <a:p>
            <a:pPr defTabSz="457200">
              <a:lnSpc>
                <a:spcPct val="117999"/>
              </a:lnSpc>
              <a:defRPr sz="1700">
                <a:solidFill>
                  <a:srgbClr val="45B53C"/>
                </a:solidFill>
                <a:latin typeface="Helvetica Neue"/>
                <a:ea typeface="Helvetica Neue"/>
                <a:cs typeface="Helvetica Neue"/>
                <a:sym typeface="Helvetica Neue"/>
              </a:defRPr>
            </a:pPr>
            <a:r>
              <a:t>Acts 2:46 NET - Every day they continued to gather together by common consent in the temple courts, breaking bread from house to house, sharing their food with glad and humble hearts</a:t>
            </a:r>
            <a:endParaRPr b="1" u="sng">
              <a:solidFill>
                <a:srgbClr val="FFBD16"/>
              </a:solidFill>
            </a:endParaRPr>
          </a:p>
          <a:p>
            <a:pPr defTabSz="457200">
              <a:lnSpc>
                <a:spcPct val="117999"/>
              </a:lnSpc>
              <a:defRPr sz="1700">
                <a:latin typeface="Helvetica Neue"/>
                <a:ea typeface="Helvetica Neue"/>
                <a:cs typeface="Helvetica Neue"/>
                <a:sym typeface="Helvetica Neue"/>
              </a:defRPr>
            </a:pPr>
            <a:r>
              <a:t>Luke does not appear to be calling </a:t>
            </a:r>
            <a:r>
              <a:rPr b="1" u="sng">
                <a:solidFill>
                  <a:srgbClr val="FFBD16"/>
                </a:solidFill>
              </a:rPr>
              <a:t>attention to the remembrance of our Lord’s death</a:t>
            </a:r>
            <a:r>
              <a:t>, as much as to the </a:t>
            </a:r>
            <a:r>
              <a:rPr b="1" u="sng">
                <a:solidFill>
                  <a:srgbClr val="FFBD16"/>
                </a:solidFill>
              </a:rPr>
              <a:t>simple sharing of a meal with fellow believers. </a:t>
            </a:r>
            <a:endParaRPr b="1" u="sng">
              <a:solidFill>
                <a:srgbClr val="FFBD16"/>
              </a:solidFill>
            </a:endParaRPr>
          </a:p>
          <a:p>
            <a:pPr defTabSz="457200">
              <a:lnSpc>
                <a:spcPct val="117999"/>
              </a:lnSpc>
              <a:defRPr sz="1700">
                <a:latin typeface="Helvetica Neue"/>
                <a:ea typeface="Helvetica Neue"/>
                <a:cs typeface="Helvetica Neue"/>
                <a:sym typeface="Helvetica Neue"/>
              </a:defRPr>
            </a:pPr>
            <a:r>
              <a:t>Therefore, </a:t>
            </a:r>
            <a:r>
              <a:rPr b="1" u="sng">
                <a:solidFill>
                  <a:srgbClr val="FFBD16"/>
                </a:solidFill>
              </a:rPr>
              <a:t>simply eating together </a:t>
            </a:r>
            <a:r>
              <a:t>is important. And we all can agree, it is special to share a meal with other believers. </a:t>
            </a:r>
            <a:endParaRPr b="1" u="sng">
              <a:solidFill>
                <a:srgbClr val="FFBD16"/>
              </a:solidFill>
            </a:endParaRPr>
          </a:p>
          <a:p>
            <a:pPr defTabSz="457200">
              <a:lnSpc>
                <a:spcPct val="117999"/>
              </a:lnSpc>
              <a:defRPr sz="1700">
                <a:latin typeface="Helvetica Neue"/>
                <a:ea typeface="Helvetica Neue"/>
                <a:cs typeface="Helvetica Neue"/>
                <a:sym typeface="Helvetica Neue"/>
              </a:defRPr>
            </a:pPr>
            <a:endParaRPr b="1" u="sng">
              <a:solidFill>
                <a:srgbClr val="FFBD16"/>
              </a:solidFill>
            </a:endParaRPr>
          </a:p>
          <a:p>
            <a:pPr defTabSz="457200">
              <a:lnSpc>
                <a:spcPct val="117999"/>
              </a:lnSpc>
              <a:defRPr sz="1700">
                <a:latin typeface="Helvetica Neue"/>
                <a:ea typeface="Helvetica Neue"/>
                <a:cs typeface="Helvetica Neue"/>
                <a:sym typeface="Helvetica Neue"/>
              </a:defRPr>
            </a:pPr>
            <a:r>
              <a:rPr b="1" u="sng">
                <a:solidFill>
                  <a:srgbClr val="FFBD16"/>
                </a:solidFill>
              </a:rPr>
              <a:t>4. Prayers </a:t>
            </a:r>
            <a:r>
              <a:t>- Praying for one another and praying to the Father. </a:t>
            </a:r>
          </a:p>
          <a:p>
            <a:pPr defTabSz="457200">
              <a:lnSpc>
                <a:spcPct val="117999"/>
              </a:lnSpc>
              <a:defRPr sz="1700">
                <a:latin typeface="Helvetica Neue"/>
                <a:ea typeface="Helvetica Neue"/>
                <a:cs typeface="Helvetica Neue"/>
                <a:sym typeface="Helvetica Neue"/>
              </a:defRPr>
            </a:pPr>
            <a:r>
              <a:t>They devoted themselves to these things. </a:t>
            </a:r>
            <a:r>
              <a:rPr b="1" u="sng">
                <a:solidFill>
                  <a:srgbClr val="FFBD16"/>
                </a:solidFill>
              </a:rPr>
              <a:t>Q: Other things we should do as a church? </a:t>
            </a:r>
          </a:p>
          <a:p>
            <a:pPr defTabSz="457200">
              <a:lnSpc>
                <a:spcPct val="117999"/>
              </a:lnSpc>
              <a:defRPr sz="1700">
                <a:latin typeface="Helvetica Neue"/>
                <a:ea typeface="Helvetica Neue"/>
                <a:cs typeface="Helvetica Neue"/>
                <a:sym typeface="Helvetica Neue"/>
              </a:defRPr>
            </a:pPr>
          </a:p>
          <a:p>
            <a:pPr defTabSz="457200">
              <a:lnSpc>
                <a:spcPct val="117999"/>
              </a:lnSpc>
              <a:defRPr b="1" sz="1700" u="sng">
                <a:solidFill>
                  <a:srgbClr val="FFBD16"/>
                </a:solidFill>
                <a:latin typeface="Helvetica Neue"/>
                <a:ea typeface="Helvetica Neue"/>
                <a:cs typeface="Helvetica Neue"/>
                <a:sym typeface="Helvetica Neue"/>
              </a:defRPr>
            </a:pPr>
            <a:r>
              <a:t>5. Verse 46 : “Attending the temple”: </a:t>
            </a:r>
            <a:r>
              <a:rPr b="0" u="none">
                <a:solidFill>
                  <a:srgbClr val="FFFFFF"/>
                </a:solidFill>
              </a:rPr>
              <a:t>Gather together going to church. It actually seemed like this church were gathering every day. Should we? No, later Paul said in a few places that in the first day of the week we should gather. </a:t>
            </a:r>
            <a:endParaRPr b="0" u="none">
              <a:solidFill>
                <a:srgbClr val="FFFFFF"/>
              </a:solidFill>
            </a:endParaRPr>
          </a:p>
          <a:p>
            <a:pPr defTabSz="457200">
              <a:lnSpc>
                <a:spcPct val="117999"/>
              </a:lnSpc>
              <a:defRPr b="1" sz="1700" u="sng">
                <a:solidFill>
                  <a:srgbClr val="FFBD16"/>
                </a:solidFill>
                <a:latin typeface="Helvetica Neue"/>
                <a:ea typeface="Helvetica Neue"/>
                <a:cs typeface="Helvetica Neue"/>
                <a:sym typeface="Helvetica Neue"/>
              </a:defRPr>
            </a:pPr>
            <a:endParaRPr b="0" u="none">
              <a:solidFill>
                <a:srgbClr val="FFFFFF"/>
              </a:solidFill>
            </a:endParaRPr>
          </a:p>
          <a:p>
            <a:pPr defTabSz="457200">
              <a:lnSpc>
                <a:spcPct val="117999"/>
              </a:lnSpc>
              <a:defRPr b="1" sz="1700" u="sng">
                <a:solidFill>
                  <a:srgbClr val="FFBD16"/>
                </a:solidFill>
                <a:latin typeface="Helvetica Neue"/>
                <a:ea typeface="Helvetica Neue"/>
                <a:cs typeface="Helvetica Neue"/>
                <a:sym typeface="Helvetica Neue"/>
              </a:defRPr>
            </a:pPr>
            <a:r>
              <a:rPr b="0" u="none">
                <a:solidFill>
                  <a:srgbClr val="FFFFFF"/>
                </a:solidFill>
              </a:rPr>
              <a:t>And the Lord added to their number. The Lord blesses this kind of church culture. This is a healthy church. </a:t>
            </a:r>
          </a:p>
          <a:p>
            <a:pPr defTabSz="457200">
              <a:lnSpc>
                <a:spcPct val="117999"/>
              </a:lnSpc>
              <a:defRPr sz="1700">
                <a:solidFill>
                  <a:srgbClr val="45B53C"/>
                </a:solidFill>
                <a:latin typeface="Helvetica Neue"/>
                <a:ea typeface="Helvetica Neue"/>
                <a:cs typeface="Helvetica Neue"/>
                <a:sym typeface="Helvetica Neue"/>
              </a:defRPr>
            </a:pPr>
          </a:p>
          <a:p>
            <a:pPr defTabSz="914400">
              <a:defRPr sz="1900"/>
            </a:pPr>
            <a:endParaRPr sz="1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Shape 68"/>
          <p:cNvSpPr/>
          <p:nvPr>
            <p:ph type="sldImg"/>
          </p:nvPr>
        </p:nvSpPr>
        <p:spPr>
          <a:prstGeom prst="rect">
            <a:avLst/>
          </a:prstGeom>
        </p:spPr>
        <p:txBody>
          <a:bodyPr/>
          <a:lstStyle/>
          <a:p>
            <a:pPr/>
          </a:p>
        </p:txBody>
      </p:sp>
      <p:sp>
        <p:nvSpPr>
          <p:cNvPr id="69" name="Shape 69"/>
          <p:cNvSpPr/>
          <p:nvPr>
            <p:ph type="body" sz="quarter" idx="1"/>
          </p:nvPr>
        </p:nvSpPr>
        <p:spPr>
          <a:prstGeom prst="rect">
            <a:avLst/>
          </a:prstGeom>
        </p:spPr>
        <p:txBody>
          <a:bodyPr/>
          <a:lstStyle/>
          <a:p>
            <a:pPr defTabSz="457200">
              <a:lnSpc>
                <a:spcPct val="117999"/>
              </a:lnSpc>
              <a:defRPr b="1" sz="1700" u="sng">
                <a:solidFill>
                  <a:srgbClr val="FFBD16"/>
                </a:solidFill>
                <a:latin typeface="Helvetica Neue"/>
                <a:ea typeface="Helvetica Neue"/>
                <a:cs typeface="Helvetica Neue"/>
                <a:sym typeface="Helvetica Neue"/>
              </a:defRPr>
            </a:pPr>
            <a:r>
              <a:t>Therefore let’s have a re-cap:</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Listen to teaching of the apostles</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The Fellowship - sharing, really caring</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Breaking of Bread</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Praying</a:t>
            </a:r>
          </a:p>
          <a:p>
            <a:pPr marL="372918" indent="-372918" defTabSz="457200">
              <a:lnSpc>
                <a:spcPct val="117999"/>
              </a:lnSpc>
              <a:buClr>
                <a:srgbClr val="FFFFFF"/>
              </a:buClr>
              <a:buSzPct val="100000"/>
              <a:buAutoNum type="arabicPeriod" startAt="1"/>
              <a:defRPr b="1" sz="1700" u="sng">
                <a:solidFill>
                  <a:srgbClr val="FFBD16"/>
                </a:solidFill>
                <a:latin typeface="Helvetica Neue"/>
                <a:ea typeface="Helvetica Neue"/>
                <a:cs typeface="Helvetica Neue"/>
                <a:sym typeface="Helvetica Neue"/>
              </a:defRPr>
            </a:pPr>
            <a:r>
              <a:t>Gathering in the temple. </a:t>
            </a:r>
          </a:p>
          <a:p>
            <a:pPr marL="372918" indent="-372918" defTabSz="457200">
              <a:lnSpc>
                <a:spcPct val="117999"/>
              </a:lnSpc>
              <a:buClr>
                <a:srgbClr val="000000"/>
              </a:buClr>
              <a:buSzPct val="100000"/>
              <a:buAutoNum type="arabicPeriod" startAt="1"/>
              <a:defRPr b="1" sz="1700" u="sng">
                <a:solidFill>
                  <a:srgbClr val="FFBD16"/>
                </a:solidFill>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But this seems to me a</a:t>
            </a:r>
            <a:r>
              <a:rPr b="1" u="sng">
                <a:solidFill>
                  <a:srgbClr val="FFBD16"/>
                </a:solidFill>
              </a:rPr>
              <a:t> little legalism like? A little Pharisee like?</a:t>
            </a:r>
            <a:r>
              <a:t> I have to do these things in order to have great church/ great person. Although </a:t>
            </a:r>
            <a:r>
              <a:rPr b="1" u="sng">
                <a:solidFill>
                  <a:srgbClr val="FFBD16"/>
                </a:solidFill>
              </a:rPr>
              <a:t>Eph 2 says. By grace we have been saved, </a:t>
            </a:r>
            <a:r>
              <a:t>nothing that we can do right, and a lot of churches then fall into the trap of ticking the boxes. One, two three, great church. No ways. </a:t>
            </a:r>
          </a:p>
          <a:p>
            <a:pPr defTabSz="457200">
              <a:lnSpc>
                <a:spcPct val="117999"/>
              </a:lnSpc>
              <a:defRPr sz="1700">
                <a:solidFill>
                  <a:srgbClr val="45B53C"/>
                </a:solidFill>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 The danger is that this</a:t>
            </a:r>
            <a:r>
              <a:rPr b="1" u="sng">
                <a:solidFill>
                  <a:srgbClr val="FFBD16"/>
                </a:solidFill>
              </a:rPr>
              <a:t> becomes a “to do” list of activities</a:t>
            </a:r>
            <a:r>
              <a:rPr>
                <a:solidFill>
                  <a:srgbClr val="FFBD16"/>
                </a:solidFill>
              </a:rPr>
              <a:t>.</a:t>
            </a:r>
            <a:r>
              <a:t> If we are doing all these things,</a:t>
            </a:r>
            <a:r>
              <a:rPr b="1" u="sng">
                <a:solidFill>
                  <a:srgbClr val="FFBD16"/>
                </a:solidFill>
              </a:rPr>
              <a:t> then we feel that we are obedient</a:t>
            </a:r>
            <a:r>
              <a:rPr>
                <a:solidFill>
                  <a:srgbClr val="FFBD16"/>
                </a:solidFill>
              </a:rPr>
              <a:t>. </a:t>
            </a:r>
            <a:r>
              <a:t>Worse yet, we </a:t>
            </a:r>
            <a:r>
              <a:rPr b="1" u="sng">
                <a:solidFill>
                  <a:srgbClr val="FFE46D"/>
                </a:solidFill>
              </a:rPr>
              <a:t>may even be proud t</a:t>
            </a:r>
            <a:r>
              <a:t>hat we are so biblical.</a:t>
            </a:r>
          </a:p>
          <a:p>
            <a:pPr defTabSz="457200">
              <a:lnSpc>
                <a:spcPct val="117999"/>
              </a:lnSpc>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The test of a “New Testament church” is not just </a:t>
            </a:r>
            <a:r>
              <a:rPr b="1" sz="1800" u="sng">
                <a:solidFill>
                  <a:srgbClr val="FFBD16"/>
                </a:solidFill>
              </a:rPr>
              <a:t>doing the right things; it is more a matter of having the right attitudes </a:t>
            </a:r>
            <a:r>
              <a:t>– having the right heart – and maintaining right relationships. </a:t>
            </a:r>
          </a:p>
          <a:p>
            <a:pPr defTabSz="914400">
              <a:defRPr sz="1800"/>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 name="Shape 73"/>
          <p:cNvSpPr/>
          <p:nvPr>
            <p:ph type="sldImg"/>
          </p:nvPr>
        </p:nvSpPr>
        <p:spPr>
          <a:prstGeom prst="rect">
            <a:avLst/>
          </a:prstGeom>
        </p:spPr>
        <p:txBody>
          <a:bodyPr/>
          <a:lstStyle/>
          <a:p>
            <a:pPr/>
          </a:p>
        </p:txBody>
      </p:sp>
      <p:sp>
        <p:nvSpPr>
          <p:cNvPr id="74" name="Shape 74"/>
          <p:cNvSpPr/>
          <p:nvPr>
            <p:ph type="body" sz="quarter" idx="1"/>
          </p:nvPr>
        </p:nvSpPr>
        <p:spPr>
          <a:prstGeom prst="rect">
            <a:avLst/>
          </a:prstGeom>
        </p:spPr>
        <p:txBody>
          <a:bodyPr/>
          <a:lstStyle/>
          <a:p>
            <a:pPr defTabSz="457200">
              <a:lnSpc>
                <a:spcPct val="117999"/>
              </a:lnSpc>
              <a:defRPr b="1" sz="1700">
                <a:latin typeface="Helvetica Neue"/>
                <a:ea typeface="Helvetica Neue"/>
                <a:cs typeface="Helvetica Neue"/>
                <a:sym typeface="Helvetica Neue"/>
              </a:defRPr>
            </a:pPr>
            <a:r>
              <a:t>So Firstly our </a:t>
            </a:r>
            <a:r>
              <a:rPr u="sng">
                <a:solidFill>
                  <a:srgbClr val="FFBD16"/>
                </a:solidFill>
              </a:rPr>
              <a:t>attitudes and our hearts should really</a:t>
            </a:r>
            <a:r>
              <a:t> to </a:t>
            </a:r>
            <a:r>
              <a:rPr sz="1800" u="sng">
                <a:solidFill>
                  <a:srgbClr val="FFE46D"/>
                </a:solidFill>
              </a:rPr>
              <a:t>know Jesus and to follow His Word. </a:t>
            </a:r>
            <a:endParaRPr sz="1800" u="sng">
              <a:solidFill>
                <a:srgbClr val="FFE46D"/>
              </a:solidFill>
            </a:endParaRPr>
          </a:p>
          <a:p>
            <a:pPr defTabSz="457200">
              <a:lnSpc>
                <a:spcPct val="117999"/>
              </a:lnSpc>
              <a:defRPr sz="1700">
                <a:latin typeface="Helvetica Neue"/>
                <a:ea typeface="Helvetica Neue"/>
                <a:cs typeface="Helvetica Neue"/>
                <a:sym typeface="Helvetica Neue"/>
              </a:defRPr>
            </a:pPr>
            <a:r>
              <a:t>But </a:t>
            </a:r>
            <a:r>
              <a:rPr b="1" u="sng">
                <a:solidFill>
                  <a:srgbClr val="FFBD16"/>
                </a:solidFill>
              </a:rPr>
              <a:t>How do we ensure that we grow while doing this?</a:t>
            </a:r>
            <a:r>
              <a:t> We look at Heb 10.</a:t>
            </a:r>
          </a:p>
          <a:p>
            <a:pPr defTabSz="457200">
              <a:lnSpc>
                <a:spcPct val="117999"/>
              </a:lnSpc>
              <a:defRPr b="1" sz="2300" u="sng">
                <a:solidFill>
                  <a:srgbClr val="FFE46D"/>
                </a:solidFill>
                <a:latin typeface="Helvetica Neue"/>
                <a:ea typeface="Helvetica Neue"/>
                <a:cs typeface="Helvetica Neue"/>
                <a:sym typeface="Helvetica Neue"/>
              </a:defRPr>
            </a:pPr>
            <a:r>
              <a:t>The 4 P’s</a:t>
            </a:r>
          </a:p>
          <a:p>
            <a:pPr marL="372918" indent="-372918" defTabSz="457200">
              <a:lnSpc>
                <a:spcPct val="117999"/>
              </a:lnSpc>
              <a:buClr>
                <a:srgbClr val="FFFFFF"/>
              </a:buClr>
              <a:buSzPct val="100000"/>
              <a:buAutoNum type="arabicPeriod" startAt="1"/>
              <a:defRPr sz="1700">
                <a:latin typeface="Helvetica Neue"/>
                <a:ea typeface="Helvetica Neue"/>
                <a:cs typeface="Helvetica Neue"/>
                <a:sym typeface="Helvetica Neue"/>
              </a:defRPr>
            </a:pPr>
            <a:r>
              <a:t>1st P - </a:t>
            </a:r>
            <a:r>
              <a:rPr b="1" u="sng">
                <a:solidFill>
                  <a:srgbClr val="FFBD16"/>
                </a:solidFill>
              </a:rPr>
              <a:t>Preparation </a:t>
            </a:r>
            <a:r>
              <a:t>-</a:t>
            </a:r>
            <a:r>
              <a:rPr>
                <a:solidFill>
                  <a:srgbClr val="7EE586"/>
                </a:solidFill>
              </a:rPr>
              <a:t> And let us consider how to stir up one another to love and good works.</a:t>
            </a:r>
          </a:p>
          <a:p>
            <a:pPr defTabSz="457200">
              <a:lnSpc>
                <a:spcPct val="117999"/>
              </a:lnSpc>
              <a:buClr>
                <a:srgbClr val="FFFFFF"/>
              </a:buClr>
              <a:defRPr sz="1700">
                <a:latin typeface="Helvetica Neue"/>
                <a:ea typeface="Helvetica Neue"/>
                <a:cs typeface="Helvetica Neue"/>
                <a:sym typeface="Helvetica Neue"/>
              </a:defRPr>
            </a:pPr>
            <a:r>
              <a:t>What does this mean? What is the command here? </a:t>
            </a:r>
          </a:p>
          <a:p>
            <a:pPr defTabSz="457200">
              <a:lnSpc>
                <a:spcPct val="117999"/>
              </a:lnSpc>
              <a:buClr>
                <a:srgbClr val="FFFFFF"/>
              </a:buClr>
              <a:defRPr sz="1700">
                <a:latin typeface="Helvetica Neue"/>
                <a:ea typeface="Helvetica Neue"/>
                <a:cs typeface="Helvetica Neue"/>
                <a:sym typeface="Helvetica Neue"/>
              </a:defRPr>
            </a:pPr>
            <a:r>
              <a:t>The</a:t>
            </a:r>
            <a:r>
              <a:rPr b="1" u="sng">
                <a:solidFill>
                  <a:srgbClr val="FFBD16"/>
                </a:solidFill>
              </a:rPr>
              <a:t> command in this context</a:t>
            </a:r>
            <a:r>
              <a:t> is </a:t>
            </a:r>
            <a:r>
              <a:rPr b="1" u="sng">
                <a:solidFill>
                  <a:srgbClr val="FFE46D"/>
                </a:solidFill>
              </a:rPr>
              <a:t>NOT to love one another and perform good deeds,</a:t>
            </a:r>
            <a:r>
              <a:t> although many other Scriptures tell us to do those things. What is the command here??</a:t>
            </a:r>
          </a:p>
          <a:p>
            <a:pPr defTabSz="457200">
              <a:lnSpc>
                <a:spcPct val="117999"/>
              </a:lnSpc>
              <a:buClr>
                <a:srgbClr val="FFFFFF"/>
              </a:buClr>
              <a:defRPr sz="1700">
                <a:latin typeface="Helvetica Neue"/>
                <a:ea typeface="Helvetica Neue"/>
                <a:cs typeface="Helvetica Neue"/>
                <a:sym typeface="Helvetica Neue"/>
              </a:defRPr>
            </a:pPr>
            <a:r>
              <a:t>To Actually </a:t>
            </a:r>
            <a:r>
              <a:rPr b="1" sz="1900" u="sng">
                <a:solidFill>
                  <a:srgbClr val="FFBD16"/>
                </a:solidFill>
              </a:rPr>
              <a:t>stop and consider</a:t>
            </a:r>
            <a:r>
              <a:t> how to </a:t>
            </a:r>
            <a:r>
              <a:rPr b="1" u="sng">
                <a:solidFill>
                  <a:srgbClr val="FFBD16"/>
                </a:solidFill>
              </a:rPr>
              <a:t>stir one another to love</a:t>
            </a:r>
            <a:r>
              <a:t> and good works. </a:t>
            </a:r>
          </a:p>
          <a:p>
            <a:pPr defTabSz="457200">
              <a:lnSpc>
                <a:spcPct val="117999"/>
              </a:lnSpc>
              <a:buClr>
                <a:srgbClr val="FFFFFF"/>
              </a:buClr>
              <a:defRPr sz="1700">
                <a:latin typeface="Helvetica Neue"/>
                <a:ea typeface="Helvetica Neue"/>
                <a:cs typeface="Helvetica Neue"/>
                <a:sym typeface="Helvetica Neue"/>
              </a:defRPr>
            </a:pPr>
          </a:p>
          <a:p>
            <a:pPr defTabSz="457200">
              <a:lnSpc>
                <a:spcPct val="117999"/>
              </a:lnSpc>
              <a:buClr>
                <a:srgbClr val="FFBD16"/>
              </a:buClr>
              <a:defRPr sz="1700">
                <a:latin typeface="Helvetica Neue"/>
                <a:ea typeface="Helvetica Neue"/>
                <a:cs typeface="Helvetica Neue"/>
                <a:sym typeface="Helvetica Neue"/>
              </a:defRPr>
            </a:pPr>
            <a:r>
              <a:t>Here you should </a:t>
            </a:r>
            <a:r>
              <a:rPr b="1" sz="2000" u="sng">
                <a:solidFill>
                  <a:srgbClr val="7CADED"/>
                </a:solidFill>
              </a:rPr>
              <a:t>actually take some time to think about others</a:t>
            </a:r>
            <a:r>
              <a:t>. Take time</a:t>
            </a:r>
            <a:r>
              <a:rPr b="1" u="sng">
                <a:solidFill>
                  <a:srgbClr val="FFBD16"/>
                </a:solidFill>
              </a:rPr>
              <a:t> off thinking about yourself</a:t>
            </a:r>
            <a:r>
              <a:t> and think how you can help others. </a:t>
            </a:r>
            <a:r>
              <a:rPr b="1" u="sng">
                <a:solidFill>
                  <a:srgbClr val="FFE46D"/>
                </a:solidFill>
              </a:rPr>
              <a:t>Stirring them, and loving them. </a:t>
            </a:r>
            <a:endParaRPr b="1" u="sng">
              <a:solidFill>
                <a:srgbClr val="FFE46D"/>
              </a:solidFill>
            </a:endParaRPr>
          </a:p>
          <a:p>
            <a:pPr defTabSz="457200">
              <a:lnSpc>
                <a:spcPct val="117999"/>
              </a:lnSpc>
              <a:buClr>
                <a:srgbClr val="FFBD16"/>
              </a:buClr>
              <a:defRPr sz="1700">
                <a:latin typeface="Helvetica Neue"/>
                <a:ea typeface="Helvetica Neue"/>
                <a:cs typeface="Helvetica Neue"/>
                <a:sym typeface="Helvetica Neue"/>
              </a:defRPr>
            </a:pPr>
          </a:p>
          <a:p>
            <a:pPr defTabSz="457200">
              <a:lnSpc>
                <a:spcPct val="117999"/>
              </a:lnSpc>
              <a:buClr>
                <a:srgbClr val="FFBD16"/>
              </a:buClr>
              <a:defRPr sz="1700">
                <a:latin typeface="Helvetica Neue"/>
                <a:ea typeface="Helvetica Neue"/>
                <a:cs typeface="Helvetica Neue"/>
                <a:sym typeface="Helvetica Neue"/>
              </a:defRPr>
            </a:pPr>
            <a:r>
              <a:t>Lastly, you are </a:t>
            </a:r>
            <a:r>
              <a:rPr b="1" u="sng">
                <a:solidFill>
                  <a:srgbClr val="FFBD16"/>
                </a:solidFill>
              </a:rPr>
              <a:t>your brother’s keeper! I</a:t>
            </a:r>
            <a:r>
              <a:t>t is impossible for the </a:t>
            </a:r>
            <a:r>
              <a:rPr b="1" u="sng">
                <a:solidFill>
                  <a:srgbClr val="FFBD16"/>
                </a:solidFill>
              </a:rPr>
              <a:t>pastoral staff and elders of this church to shepherd</a:t>
            </a:r>
            <a:r>
              <a:t> everyone who comes here. For the body to be healthy, </a:t>
            </a:r>
            <a:r>
              <a:rPr b="1" u="sng">
                <a:solidFill>
                  <a:srgbClr val="FFBD16"/>
                </a:solidFill>
              </a:rPr>
              <a:t>every member needs to take responsibility </a:t>
            </a:r>
            <a:r>
              <a:t>to consider how to stir and encourage their fellow members. If you sense that someone: </a:t>
            </a:r>
          </a:p>
          <a:p>
            <a:pPr marL="210993" indent="-210993" defTabSz="457200">
              <a:lnSpc>
                <a:spcPct val="117999"/>
              </a:lnSpc>
              <a:buSzPct val="150000"/>
              <a:buChar char="•"/>
              <a:defRPr sz="1700">
                <a:latin typeface="Helvetica Neue"/>
                <a:ea typeface="Helvetica Neue"/>
                <a:cs typeface="Helvetica Neue"/>
                <a:sym typeface="Helvetica Neue"/>
              </a:defRPr>
            </a:pPr>
            <a:r>
              <a:t>may be </a:t>
            </a:r>
            <a:r>
              <a:rPr b="1" u="sng">
                <a:solidFill>
                  <a:srgbClr val="FFBD16"/>
                </a:solidFill>
              </a:rPr>
              <a:t>dropping out or drifting </a:t>
            </a:r>
            <a:r>
              <a:t>from the Lord, consider how to approach and encourage. </a:t>
            </a:r>
          </a:p>
          <a:p>
            <a:pPr marL="210993" indent="-210993" defTabSz="457200">
              <a:lnSpc>
                <a:spcPct val="117999"/>
              </a:lnSpc>
              <a:buSzPct val="150000"/>
              <a:buChar char="•"/>
              <a:defRPr sz="1700">
                <a:latin typeface="Helvetica Neue"/>
                <a:ea typeface="Helvetica Neue"/>
                <a:cs typeface="Helvetica Neue"/>
                <a:sym typeface="Helvetica Neue"/>
              </a:defRPr>
            </a:pPr>
            <a:r>
              <a:t>If they’re having a </a:t>
            </a:r>
            <a:r>
              <a:rPr b="1" u="sng">
                <a:solidFill>
                  <a:srgbClr val="FFE46D"/>
                </a:solidFill>
              </a:rPr>
              <a:t>conflict with another believer</a:t>
            </a:r>
            <a:r>
              <a:t>, encourage them and coach them (if need be) to work through it. </a:t>
            </a:r>
          </a:p>
          <a:p>
            <a:pPr marL="210993" indent="-210993" defTabSz="457200">
              <a:lnSpc>
                <a:spcPct val="117999"/>
              </a:lnSpc>
              <a:buSzPct val="150000"/>
              <a:buChar char="•"/>
              <a:defRPr sz="1700">
                <a:latin typeface="Helvetica Neue"/>
                <a:ea typeface="Helvetica Neue"/>
                <a:cs typeface="Helvetica Neue"/>
                <a:sym typeface="Helvetica Neue"/>
              </a:defRPr>
            </a:pPr>
            <a:r>
              <a:t>If they </a:t>
            </a:r>
            <a:r>
              <a:rPr b="1" u="sng">
                <a:solidFill>
                  <a:srgbClr val="FFBD16"/>
                </a:solidFill>
              </a:rPr>
              <a:t>isolate themselves from the body. </a:t>
            </a:r>
            <a:endParaRPr b="1" u="sng">
              <a:solidFill>
                <a:srgbClr val="FFBD16"/>
              </a:solidFill>
            </a:endParaRPr>
          </a:p>
          <a:p>
            <a:pPr defTabSz="457200">
              <a:lnSpc>
                <a:spcPct val="117999"/>
              </a:lnSpc>
              <a:buClr>
                <a:srgbClr val="FFBD16"/>
              </a:buClr>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2. 2nd P - </a:t>
            </a:r>
            <a:r>
              <a:rPr b="1" u="sng">
                <a:solidFill>
                  <a:srgbClr val="FFBD16"/>
                </a:solidFill>
              </a:rPr>
              <a:t>Presence </a:t>
            </a:r>
            <a:r>
              <a:t>- </a:t>
            </a:r>
            <a:r>
              <a:rPr>
                <a:solidFill>
                  <a:srgbClr val="7EE586"/>
                </a:solidFill>
              </a:rPr>
              <a:t>Meet together - </a:t>
            </a:r>
            <a:r>
              <a:t>We need to be present, you can not be wherever busy with things of this world, you need to be present. </a:t>
            </a:r>
          </a:p>
          <a:p>
            <a:pPr defTabSz="914400">
              <a:defRPr sz="1800"/>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8" name="Shape 78"/>
          <p:cNvSpPr/>
          <p:nvPr>
            <p:ph type="sldImg"/>
          </p:nvPr>
        </p:nvSpPr>
        <p:spPr>
          <a:prstGeom prst="rect">
            <a:avLst/>
          </a:prstGeom>
        </p:spPr>
        <p:txBody>
          <a:bodyPr/>
          <a:lstStyle/>
          <a:p>
            <a:pPr/>
          </a:p>
        </p:txBody>
      </p:sp>
      <p:sp>
        <p:nvSpPr>
          <p:cNvPr id="79" name="Shape 79"/>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3. 3rd P - </a:t>
            </a:r>
            <a:r>
              <a:rPr b="1" u="sng">
                <a:solidFill>
                  <a:srgbClr val="FFBD16"/>
                </a:solidFill>
              </a:rPr>
              <a:t>Participation </a:t>
            </a:r>
            <a:r>
              <a:t>- </a:t>
            </a:r>
            <a:r>
              <a:rPr>
                <a:solidFill>
                  <a:srgbClr val="7EE586"/>
                </a:solidFill>
              </a:rPr>
              <a:t>Encourage one another</a:t>
            </a:r>
            <a:r>
              <a:t> - Does not help we are</a:t>
            </a:r>
            <a:r>
              <a:rPr b="1" u="sng">
                <a:solidFill>
                  <a:srgbClr val="FFBD16"/>
                </a:solidFill>
              </a:rPr>
              <a:t> present but we do not participate</a:t>
            </a:r>
            <a:r>
              <a:t>. You have to be</a:t>
            </a:r>
            <a:r>
              <a:rPr b="1" u="sng">
                <a:solidFill>
                  <a:srgbClr val="FFBD16"/>
                </a:solidFill>
              </a:rPr>
              <a:t> present and encourage, </a:t>
            </a:r>
            <a:r>
              <a:t>You have to be </a:t>
            </a:r>
            <a:r>
              <a:rPr b="1" u="sng">
                <a:solidFill>
                  <a:srgbClr val="FFBD16"/>
                </a:solidFill>
              </a:rPr>
              <a:t>present and open for the Holy spirit</a:t>
            </a:r>
            <a:r>
              <a:t>, be </a:t>
            </a:r>
            <a:r>
              <a:rPr>
                <a:solidFill>
                  <a:srgbClr val="FFBD16"/>
                </a:solidFill>
              </a:rPr>
              <a:t>present and worship fully. </a:t>
            </a:r>
          </a:p>
          <a:p>
            <a:pPr defTabSz="457200">
              <a:lnSpc>
                <a:spcPct val="117999"/>
              </a:lnSpc>
              <a:defRPr sz="1700">
                <a:latin typeface="Helvetica Neue"/>
                <a:ea typeface="Helvetica Neue"/>
                <a:cs typeface="Helvetica Neue"/>
                <a:sym typeface="Helvetica Neue"/>
              </a:defRPr>
            </a:pPr>
            <a:r>
              <a:t>You can actually come to </a:t>
            </a:r>
            <a:r>
              <a:rPr b="1" u="sng">
                <a:solidFill>
                  <a:srgbClr val="FFE46D"/>
                </a:solidFill>
              </a:rPr>
              <a:t>church and serve, but be really unhappy</a:t>
            </a:r>
            <a:r>
              <a:t> not allowing God to work in you heart. </a:t>
            </a:r>
          </a:p>
          <a:p>
            <a:pPr defTabSz="457200">
              <a:lnSpc>
                <a:spcPct val="117999"/>
              </a:lnSpc>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Then, </a:t>
            </a:r>
            <a:r>
              <a:rPr b="1" u="sng">
                <a:solidFill>
                  <a:srgbClr val="FFE46D"/>
                </a:solidFill>
              </a:rPr>
              <a:t>legalism comes in when I am physically present but not participating spiritually</a:t>
            </a:r>
            <a:r>
              <a:t> in a way where there are the relationship with Jesus. And further</a:t>
            </a: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Interacting with the Holy Spirit. </a:t>
            </a:r>
            <a:endParaRPr b="1" u="sng">
              <a:solidFill>
                <a:srgbClr val="FFBD16"/>
              </a:solidFill>
            </a:endParaRP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Seeking to find ways to be more holy. </a:t>
            </a:r>
            <a:endParaRPr b="1" u="sng">
              <a:solidFill>
                <a:srgbClr val="FFBD16"/>
              </a:solidFill>
            </a:endParaRP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Repenting of sin</a:t>
            </a:r>
            <a:endParaRPr b="1" u="sng">
              <a:solidFill>
                <a:srgbClr val="FFBD16"/>
              </a:solidFill>
            </a:endParaRP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Confessing our sins</a:t>
            </a:r>
            <a:endParaRPr b="1" u="sng">
              <a:solidFill>
                <a:srgbClr val="FFBD16"/>
              </a:solidFill>
            </a:endParaRP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Praying for one another</a:t>
            </a:r>
            <a:endParaRPr b="1" u="sng">
              <a:solidFill>
                <a:srgbClr val="FFBD16"/>
              </a:solidFill>
            </a:endParaRPr>
          </a:p>
          <a:p>
            <a:pPr marL="228600" indent="-228600" defTabSz="457200">
              <a:lnSpc>
                <a:spcPct val="117999"/>
              </a:lnSpc>
              <a:buSzPct val="100000"/>
              <a:buChar char="•"/>
              <a:defRPr sz="1700">
                <a:latin typeface="Helvetica Neue"/>
                <a:ea typeface="Helvetica Neue"/>
                <a:cs typeface="Helvetica Neue"/>
                <a:sym typeface="Helvetica Neue"/>
              </a:defRPr>
            </a:pPr>
            <a:r>
              <a:rPr b="1" u="sng">
                <a:solidFill>
                  <a:srgbClr val="FFBD16"/>
                </a:solidFill>
              </a:rPr>
              <a:t>Encouraging </a:t>
            </a:r>
            <a:endParaRPr b="1" u="sng">
              <a:solidFill>
                <a:srgbClr val="FFBD16"/>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Shape 83"/>
          <p:cNvSpPr/>
          <p:nvPr>
            <p:ph type="sldImg"/>
          </p:nvPr>
        </p:nvSpPr>
        <p:spPr>
          <a:prstGeom prst="rect">
            <a:avLst/>
          </a:prstGeom>
        </p:spPr>
        <p:txBody>
          <a:bodyPr/>
          <a:lstStyle/>
          <a:p>
            <a:pPr/>
          </a:p>
        </p:txBody>
      </p:sp>
      <p:sp>
        <p:nvSpPr>
          <p:cNvPr id="84" name="Shape 84"/>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4. 4th P - </a:t>
            </a:r>
            <a:r>
              <a:rPr b="1" u="sng">
                <a:solidFill>
                  <a:srgbClr val="FFBD16"/>
                </a:solidFill>
              </a:rPr>
              <a:t>Perspective</a:t>
            </a:r>
            <a:r>
              <a:t> -</a:t>
            </a:r>
            <a:r>
              <a:rPr>
                <a:solidFill>
                  <a:srgbClr val="7EE586"/>
                </a:solidFill>
              </a:rPr>
              <a:t> As you see the Day drawing near. </a:t>
            </a:r>
            <a:endParaRPr>
              <a:solidFill>
                <a:srgbClr val="7EE586"/>
              </a:solidFill>
            </a:endParaRPr>
          </a:p>
          <a:p>
            <a:pPr defTabSz="457200">
              <a:lnSpc>
                <a:spcPct val="117999"/>
              </a:lnSpc>
              <a:defRPr sz="1700">
                <a:latin typeface="Helvetica Neue"/>
                <a:ea typeface="Helvetica Neue"/>
                <a:cs typeface="Helvetica Neue"/>
                <a:sym typeface="Helvetica Neue"/>
              </a:defRPr>
            </a:pPr>
            <a:r>
              <a:t>Always important to encourage and remember there is a judgement day coming. </a:t>
            </a:r>
          </a:p>
          <a:p>
            <a:pPr defTabSz="457200">
              <a:lnSpc>
                <a:spcPct val="117999"/>
              </a:lnSpc>
              <a:defRPr sz="1700">
                <a:latin typeface="Helvetica Neue"/>
                <a:ea typeface="Helvetica Neue"/>
                <a:cs typeface="Helvetica Neue"/>
                <a:sym typeface="Helvetica Neue"/>
              </a:defRPr>
            </a:pPr>
          </a:p>
          <a:p>
            <a:pPr defTabSz="457200">
              <a:lnSpc>
                <a:spcPct val="117999"/>
              </a:lnSpc>
              <a:defRPr sz="1700">
                <a:latin typeface="Helvetica Neue"/>
                <a:ea typeface="Helvetica Neue"/>
                <a:cs typeface="Helvetica Neue"/>
                <a:sym typeface="Helvetica Neue"/>
              </a:defRPr>
            </a:pPr>
            <a:r>
              <a:t>Hierdie is die goed wat </a:t>
            </a:r>
            <a:r>
              <a:rPr b="1" u="sng">
                <a:solidFill>
                  <a:srgbClr val="FFE46D"/>
                </a:solidFill>
              </a:rPr>
              <a:t>JY moet doen</a:t>
            </a:r>
            <a:r>
              <a:t>, nie wat gedoen word. This is a new church, </a:t>
            </a:r>
            <a:r>
              <a:rPr b="1" u="sng">
                <a:solidFill>
                  <a:srgbClr val="FFBD16"/>
                </a:solidFill>
              </a:rPr>
              <a:t>you are the ones that should put this in place.</a:t>
            </a:r>
            <a:r>
              <a:t> This is any case the type of things us as Christians should be eager to do. Because we want to build the church together with Christ Amen?</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pic>
        <p:nvPicPr>
          <p:cNvPr id="21" name="Picture 7" descr="Picture 7"/>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22" name="Rectangle 10"/>
          <p:cNvSpPr/>
          <p:nvPr/>
        </p:nvSpPr>
        <p:spPr>
          <a:xfrm>
            <a:off x="-313039" y="-284207"/>
            <a:ext cx="25010078" cy="14284412"/>
          </a:xfrm>
          <a:prstGeom prst="rect">
            <a:avLst/>
          </a:prstGeom>
          <a:solidFill>
            <a:srgbClr val="000000">
              <a:alpha val="10000"/>
            </a:srgbClr>
          </a:solidFill>
          <a:ln w="25400">
            <a:solidFill>
              <a:srgbClr val="32538F"/>
            </a:solidFill>
            <a:miter/>
          </a:ln>
        </p:spPr>
        <p:txBody>
          <a:bodyPr tIns="91439" bIns="91439" anchor="ctr"/>
          <a:lstStyle/>
          <a:p>
            <a:pPr algn="ctr">
              <a:defRPr>
                <a:solidFill>
                  <a:srgbClr val="FFFFFF"/>
                </a:solidFill>
              </a:defRPr>
            </a:pPr>
          </a:p>
        </p:txBody>
      </p:sp>
      <p:pic>
        <p:nvPicPr>
          <p:cNvPr id="23" name="Picture 1" descr="Picture 1"/>
          <p:cNvPicPr>
            <a:picLocks noChangeAspect="1"/>
          </p:cNvPicPr>
          <p:nvPr/>
        </p:nvPicPr>
        <p:blipFill>
          <a:blip r:embed="rId3">
            <a:extLst/>
          </a:blip>
          <a:stretch>
            <a:fillRect/>
          </a:stretch>
        </p:blipFill>
        <p:spPr>
          <a:xfrm>
            <a:off x="9305434" y="-549190"/>
            <a:ext cx="7076995" cy="13716001"/>
          </a:xfrm>
          <a:prstGeom prst="rect">
            <a:avLst/>
          </a:prstGeom>
          <a:ln w="12700">
            <a:miter lim="400000"/>
          </a:ln>
        </p:spPr>
      </p:pic>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Picture 7" descr="Picture 7"/>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3" name="Rectangle 10"/>
          <p:cNvSpPr/>
          <p:nvPr/>
        </p:nvSpPr>
        <p:spPr>
          <a:xfrm>
            <a:off x="-313039" y="-284207"/>
            <a:ext cx="25010078" cy="14284412"/>
          </a:xfrm>
          <a:prstGeom prst="rect">
            <a:avLst/>
          </a:prstGeom>
          <a:solidFill>
            <a:srgbClr val="000000">
              <a:alpha val="10000"/>
            </a:srgbClr>
          </a:solidFill>
          <a:ln w="25400">
            <a:solidFill>
              <a:srgbClr val="32538F"/>
            </a:solidFill>
            <a:miter/>
          </a:ln>
        </p:spPr>
        <p:txBody>
          <a:bodyPr tIns="91439" bIns="91439" anchor="ctr"/>
          <a:lstStyle/>
          <a:p>
            <a:pPr algn="ctr">
              <a:defRPr>
                <a:solidFill>
                  <a:srgbClr val="FFFFFF"/>
                </a:solidFill>
              </a:defRPr>
            </a:pPr>
          </a:p>
        </p:txBody>
      </p:sp>
      <p:pic>
        <p:nvPicPr>
          <p:cNvPr id="4" name="Picture 8" descr="Picture 8"/>
          <p:cNvPicPr>
            <a:picLocks noChangeAspect="1"/>
          </p:cNvPicPr>
          <p:nvPr/>
        </p:nvPicPr>
        <p:blipFill>
          <a:blip r:embed="rId3">
            <a:extLst/>
          </a:blip>
          <a:stretch>
            <a:fillRect/>
          </a:stretch>
        </p:blipFill>
        <p:spPr>
          <a:xfrm>
            <a:off x="22199742" y="9177863"/>
            <a:ext cx="2184259" cy="4233335"/>
          </a:xfrm>
          <a:prstGeom prst="rect">
            <a:avLst/>
          </a:prstGeom>
          <a:ln w="12700">
            <a:miter lim="400000"/>
          </a:ln>
        </p:spPr>
      </p:pic>
      <p:sp>
        <p:nvSpPr>
          <p:cNvPr id="5" name="Title Text"/>
          <p:cNvSpPr txBox="1"/>
          <p:nvPr>
            <p:ph type="title"/>
          </p:nvPr>
        </p:nvSpPr>
        <p:spPr>
          <a:xfrm>
            <a:off x="1219200" y="184149"/>
            <a:ext cx="21945600" cy="3016251"/>
          </a:xfrm>
          <a:prstGeom prst="rect">
            <a:avLst/>
          </a:prstGeom>
          <a:ln w="25400">
            <a:miter lim="400000"/>
          </a:ln>
          <a:extLst>
            <a:ext uri="{C572A759-6A51-4108-AA02-DFA0A04FC94B}">
              <ma14:wrappingTextBoxFlag xmlns:ma14="http://schemas.microsoft.com/office/mac/drawingml/2011/main" val="1"/>
            </a:ext>
          </a:extLst>
        </p:spPr>
        <p:txBody>
          <a:bodyPr tIns="91439" bIns="91439" anchor="ctr"/>
          <a:lstStyle/>
          <a:p>
            <a:pPr/>
            <a:r>
              <a:t>Title Text</a:t>
            </a:r>
          </a:p>
        </p:txBody>
      </p:sp>
      <p:sp>
        <p:nvSpPr>
          <p:cNvPr id="6" name="Body Level One…"/>
          <p:cNvSpPr txBox="1"/>
          <p:nvPr>
            <p:ph type="body" idx="1"/>
          </p:nvPr>
        </p:nvSpPr>
        <p:spPr>
          <a:xfrm>
            <a:off x="1219200" y="3200400"/>
            <a:ext cx="21945600" cy="10515600"/>
          </a:xfrm>
          <a:prstGeom prst="rect">
            <a:avLst/>
          </a:prstGeom>
          <a:ln w="25400">
            <a:miter lim="400000"/>
          </a:ln>
          <a:extLst>
            <a:ext uri="{C572A759-6A51-4108-AA02-DFA0A04FC94B}">
              <ma14:wrappingTextBoxFlag xmlns:ma14="http://schemas.microsoft.com/office/mac/drawingml/2011/main" val="1"/>
            </a:ext>
          </a:extLst>
        </p:spPr>
        <p:txBody>
          <a:bodyPr tIns="91439" bIns="91439"/>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11785600" y="12344400"/>
            <a:ext cx="5689600" cy="736601"/>
          </a:xfrm>
          <a:prstGeom prst="rect">
            <a:avLst/>
          </a:prstGeom>
          <a:ln w="25400">
            <a:miter lim="400000"/>
          </a:ln>
        </p:spPr>
        <p:txBody>
          <a:bodyPr wrap="none" tIns="91439" bIns="91439" anchor="ctr">
            <a:spAutoFit/>
          </a:bodyPr>
          <a:lstStyle>
            <a:lvl1pPr algn="r">
              <a:defRPr sz="2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Lst>
  <p:transition xmlns:p14="http://schemas.microsoft.com/office/powerpoint/2010/main" spd="med" advClick="1"/>
  <p:txStyles>
    <p:titleStyle>
      <a:lvl1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1pPr>
      <a:lvl2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2pPr>
      <a:lvl3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3pPr>
      <a:lvl4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4pPr>
      <a:lvl5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5pPr>
      <a:lvl6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6pPr>
      <a:lvl7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7pPr>
      <a:lvl8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8pPr>
      <a:lvl9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Calibri Light"/>
          <a:ea typeface="Calibri Light"/>
          <a:cs typeface="Calibri Light"/>
          <a:sym typeface="Calibri Light"/>
        </a:defRPr>
      </a:lvl9pPr>
    </p:titleStyle>
    <p:bodyStyle>
      <a:lvl1pPr marL="457200" marR="0" indent="-457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1pPr>
      <a:lvl2pPr marL="990600" marR="0" indent="-5334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2pPr>
      <a:lvl3pPr marL="1554479" marR="0" indent="-640079"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3pPr>
      <a:lvl4pPr marL="2082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4pPr>
      <a:lvl5pPr marL="25400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5pPr>
      <a:lvl6pPr marL="29972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6pPr>
      <a:lvl7pPr marL="34544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7pPr>
      <a:lvl8pPr marL="39116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8pPr>
      <a:lvl9pPr marL="4368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9pPr>
    </p:bodyStyle>
    <p:otherStyle>
      <a:lvl1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1pPr>
      <a:lvl2pPr marL="0" marR="0" indent="4572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2pPr>
      <a:lvl3pPr marL="0" marR="0" indent="9144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3pPr>
      <a:lvl4pPr marL="0" marR="0" indent="13716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4pPr>
      <a:lvl5pPr marL="0" marR="0" indent="18288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5pPr>
      <a:lvl6pPr marL="0" marR="0" indent="22860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6pPr>
      <a:lvl7pPr marL="0" marR="0" indent="27432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7pPr>
      <a:lvl8pPr marL="0" marR="0" indent="32004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8pPr>
      <a:lvl9pPr marL="0" marR="0" indent="365760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 name="TextBox 3"/>
          <p:cNvSpPr txBox="1"/>
          <p:nvPr/>
        </p:nvSpPr>
        <p:spPr>
          <a:xfrm>
            <a:off x="2314166" y="4256687"/>
            <a:ext cx="18341813" cy="41452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b="1" spc="565" sz="26000">
                <a:solidFill>
                  <a:srgbClr val="FFFFFF"/>
                </a:solidFill>
                <a:latin typeface="Trade Gothic LT Std Bold Conden"/>
                <a:ea typeface="Trade Gothic LT Std Bold Conden"/>
                <a:cs typeface="Trade Gothic LT Std Bold Conden"/>
                <a:sym typeface="Trade Gothic LT Std Bold Conden"/>
              </a:defRPr>
            </a:lvl1pPr>
          </a:lstStyle>
          <a:p>
            <a:pPr/>
            <a:r>
              <a:t>WELCOME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TextBox 2"/>
          <p:cNvSpPr txBox="1"/>
          <p:nvPr/>
        </p:nvSpPr>
        <p:spPr>
          <a:xfrm>
            <a:off x="655415" y="2907429"/>
            <a:ext cx="21783730" cy="9674048"/>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8800">
                <a:solidFill>
                  <a:srgbClr val="FFFFFF"/>
                </a:solidFill>
                <a:latin typeface="Helvetica Neue"/>
                <a:ea typeface="Helvetica Neue"/>
                <a:cs typeface="Helvetica Neue"/>
                <a:sym typeface="Helvetica Neue"/>
              </a:defRPr>
            </a:pPr>
            <a:r>
              <a:rPr b="1"/>
              <a:t>24 </a:t>
            </a:r>
            <a:r>
              <a:t>And let us consider how to stir up one another to love and good works, </a:t>
            </a:r>
            <a:r>
              <a:rPr b="1"/>
              <a:t>25 </a:t>
            </a:r>
            <a:r>
              <a:t>not neglecting to meet together, as is the habit of some, but encouraging one another, and all the more as you see the Day drawing near.</a:t>
            </a:r>
          </a:p>
        </p:txBody>
      </p:sp>
      <p:sp>
        <p:nvSpPr>
          <p:cNvPr id="72" name="TextBox 2"/>
          <p:cNvSpPr txBox="1"/>
          <p:nvPr/>
        </p:nvSpPr>
        <p:spPr>
          <a:xfrm>
            <a:off x="685563" y="1101151"/>
            <a:ext cx="12913791" cy="15900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800">
                <a:solidFill>
                  <a:srgbClr val="FFFFFF"/>
                </a:solidFill>
                <a:latin typeface="Trade Gothic LT Std Bold Conden"/>
                <a:ea typeface="Trade Gothic LT Std Bold Conden"/>
                <a:cs typeface="Trade Gothic LT Std Bold Conden"/>
                <a:sym typeface="Trade Gothic LT Std Bold Conden"/>
              </a:defRPr>
            </a:lvl1pPr>
          </a:lstStyle>
          <a:p>
            <a:pPr/>
            <a:r>
              <a:t>Heb 10:25 (ESV)</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TextBox 2"/>
          <p:cNvSpPr txBox="1"/>
          <p:nvPr/>
        </p:nvSpPr>
        <p:spPr>
          <a:xfrm>
            <a:off x="655415" y="2907429"/>
            <a:ext cx="21783730" cy="9674048"/>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8800">
                <a:solidFill>
                  <a:srgbClr val="FFFFFF"/>
                </a:solidFill>
                <a:latin typeface="Helvetica Neue"/>
                <a:ea typeface="Helvetica Neue"/>
                <a:cs typeface="Helvetica Neue"/>
                <a:sym typeface="Helvetica Neue"/>
              </a:defRPr>
            </a:pPr>
            <a:r>
              <a:rPr b="1"/>
              <a:t>24 </a:t>
            </a:r>
            <a:r>
              <a:t>And let us consider how to stir up one another to love and good works, </a:t>
            </a:r>
            <a:r>
              <a:rPr b="1"/>
              <a:t>25 </a:t>
            </a:r>
            <a:r>
              <a:t>not neglecting to meet together, as is the habit of some, but encouraging one another, and all the more as you see the Day drawing near.</a:t>
            </a:r>
          </a:p>
        </p:txBody>
      </p:sp>
      <p:sp>
        <p:nvSpPr>
          <p:cNvPr id="77" name="TextBox 2"/>
          <p:cNvSpPr txBox="1"/>
          <p:nvPr/>
        </p:nvSpPr>
        <p:spPr>
          <a:xfrm>
            <a:off x="685563" y="1101151"/>
            <a:ext cx="12913791" cy="15900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800">
                <a:solidFill>
                  <a:srgbClr val="FFFFFF"/>
                </a:solidFill>
                <a:latin typeface="Trade Gothic LT Std Bold Conden"/>
                <a:ea typeface="Trade Gothic LT Std Bold Conden"/>
                <a:cs typeface="Trade Gothic LT Std Bold Conden"/>
                <a:sym typeface="Trade Gothic LT Std Bold Conden"/>
              </a:defRPr>
            </a:lvl1pPr>
          </a:lstStyle>
          <a:p>
            <a:pPr/>
            <a:r>
              <a:t>Heb 10:25 (ESV)</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TextBox 2"/>
          <p:cNvSpPr txBox="1"/>
          <p:nvPr/>
        </p:nvSpPr>
        <p:spPr>
          <a:xfrm>
            <a:off x="655415" y="2907429"/>
            <a:ext cx="21783730" cy="9674048"/>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8800">
                <a:solidFill>
                  <a:srgbClr val="FFFFFF"/>
                </a:solidFill>
                <a:latin typeface="Helvetica Neue"/>
                <a:ea typeface="Helvetica Neue"/>
                <a:cs typeface="Helvetica Neue"/>
                <a:sym typeface="Helvetica Neue"/>
              </a:defRPr>
            </a:pPr>
            <a:r>
              <a:rPr b="1"/>
              <a:t>24 </a:t>
            </a:r>
            <a:r>
              <a:t>And let us consider how to stir up one another to love and good works, </a:t>
            </a:r>
            <a:r>
              <a:rPr b="1"/>
              <a:t>25 </a:t>
            </a:r>
            <a:r>
              <a:t>not neglecting to meet together, as is the habit of some, but encouraging one another, and all the more as you see the Day drawing near.</a:t>
            </a:r>
          </a:p>
        </p:txBody>
      </p:sp>
      <p:sp>
        <p:nvSpPr>
          <p:cNvPr id="82" name="TextBox 2"/>
          <p:cNvSpPr txBox="1"/>
          <p:nvPr/>
        </p:nvSpPr>
        <p:spPr>
          <a:xfrm>
            <a:off x="685563" y="1101151"/>
            <a:ext cx="12913791" cy="15900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800">
                <a:solidFill>
                  <a:srgbClr val="FFFFFF"/>
                </a:solidFill>
                <a:latin typeface="Trade Gothic LT Std Bold Conden"/>
                <a:ea typeface="Trade Gothic LT Std Bold Conden"/>
                <a:cs typeface="Trade Gothic LT Std Bold Conden"/>
                <a:sym typeface="Trade Gothic LT Std Bold Conden"/>
              </a:defRPr>
            </a:lvl1pPr>
          </a:lstStyle>
          <a:p>
            <a:pPr/>
            <a:r>
              <a:t>Heb 10:25 (ESV)</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TextBox 2"/>
          <p:cNvSpPr txBox="1"/>
          <p:nvPr/>
        </p:nvSpPr>
        <p:spPr>
          <a:xfrm>
            <a:off x="885884" y="1053053"/>
            <a:ext cx="22612232" cy="3985058"/>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457200">
              <a:spcBef>
                <a:spcPts val="1600"/>
              </a:spcBef>
              <a:defRPr b="1" sz="12200">
                <a:solidFill>
                  <a:srgbClr val="FFFFFF"/>
                </a:solidFill>
                <a:latin typeface="Helvetica Neue"/>
                <a:ea typeface="Helvetica Neue"/>
                <a:cs typeface="Helvetica Neue"/>
                <a:sym typeface="Helvetica Neue"/>
              </a:defRPr>
            </a:lvl1pPr>
          </a:lstStyle>
          <a:p>
            <a:pPr>
              <a:defRPr b="0"/>
            </a:pPr>
            <a:r>
              <a:rPr b="1"/>
              <a:t>CSSS</a:t>
            </a:r>
          </a:p>
        </p:txBody>
      </p:sp>
      <p:sp>
        <p:nvSpPr>
          <p:cNvPr id="87" name="TextBox 2"/>
          <p:cNvSpPr txBox="1"/>
          <p:nvPr/>
        </p:nvSpPr>
        <p:spPr>
          <a:xfrm>
            <a:off x="885884" y="3508834"/>
            <a:ext cx="22612232" cy="9601760"/>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7700">
                <a:solidFill>
                  <a:srgbClr val="FFFFFF"/>
                </a:solidFill>
                <a:latin typeface="Helvetica Neue"/>
                <a:ea typeface="Helvetica Neue"/>
                <a:cs typeface="Helvetica Neue"/>
                <a:sym typeface="Helvetica Neue"/>
              </a:defRPr>
            </a:pPr>
            <a:r>
              <a:rPr b="1"/>
              <a:t>Church</a:t>
            </a:r>
            <a:endParaRPr b="1"/>
          </a:p>
          <a:p>
            <a:pPr defTabSz="457200">
              <a:spcBef>
                <a:spcPts val="1600"/>
              </a:spcBef>
              <a:defRPr sz="7700">
                <a:solidFill>
                  <a:srgbClr val="FFFFFF"/>
                </a:solidFill>
                <a:latin typeface="Helvetica Neue"/>
                <a:ea typeface="Helvetica Neue"/>
                <a:cs typeface="Helvetica Neue"/>
                <a:sym typeface="Helvetica Neue"/>
              </a:defRPr>
            </a:pPr>
            <a:r>
              <a:rPr b="1"/>
              <a:t>Small Group</a:t>
            </a:r>
            <a:endParaRPr b="1"/>
          </a:p>
          <a:p>
            <a:pPr defTabSz="457200">
              <a:spcBef>
                <a:spcPts val="1600"/>
              </a:spcBef>
              <a:defRPr sz="7700">
                <a:solidFill>
                  <a:srgbClr val="FFFFFF"/>
                </a:solidFill>
                <a:latin typeface="Helvetica Neue"/>
                <a:ea typeface="Helvetica Neue"/>
                <a:cs typeface="Helvetica Neue"/>
                <a:sym typeface="Helvetica Neue"/>
              </a:defRPr>
            </a:pPr>
            <a:r>
              <a:rPr b="1"/>
              <a:t>Self</a:t>
            </a:r>
            <a:endParaRPr b="1"/>
          </a:p>
          <a:p>
            <a:pPr defTabSz="457200">
              <a:spcBef>
                <a:spcPts val="1600"/>
              </a:spcBef>
              <a:defRPr sz="7700">
                <a:solidFill>
                  <a:srgbClr val="FFFFFF"/>
                </a:solidFill>
                <a:latin typeface="Helvetica Neue"/>
                <a:ea typeface="Helvetica Neue"/>
                <a:cs typeface="Helvetica Neue"/>
                <a:sym typeface="Helvetica Neue"/>
              </a:defRPr>
            </a:pPr>
            <a:r>
              <a:rPr b="1"/>
              <a:t>Serve</a:t>
            </a:r>
            <a:endParaRPr b="1"/>
          </a:p>
          <a:p>
            <a:pPr defTabSz="457200">
              <a:spcBef>
                <a:spcPts val="1600"/>
              </a:spcBef>
              <a:defRPr sz="7700">
                <a:solidFill>
                  <a:srgbClr val="FFFFFF"/>
                </a:solidFill>
                <a:latin typeface="Helvetica Neue"/>
                <a:ea typeface="Helvetica Neue"/>
                <a:cs typeface="Helvetica Neue"/>
                <a:sym typeface="Helvetica Neue"/>
              </a:defRPr>
            </a:pPr>
            <a:endParaRPr b="1"/>
          </a:p>
          <a:p>
            <a:pPr defTabSz="457200">
              <a:spcBef>
                <a:spcPts val="1600"/>
              </a:spcBef>
              <a:defRPr sz="7700">
                <a:solidFill>
                  <a:srgbClr val="FFFFFF"/>
                </a:solidFill>
                <a:latin typeface="Helvetica Neue"/>
                <a:ea typeface="Helvetica Neue"/>
                <a:cs typeface="Helvetica Neue"/>
                <a:sym typeface="Helvetica Neue"/>
              </a:defRPr>
            </a:pPr>
            <a:r>
              <a:rPr b="1"/>
              <a:t>Love God, Love People, Reach the World</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 name="TextBox 2"/>
          <p:cNvSpPr txBox="1"/>
          <p:nvPr/>
        </p:nvSpPr>
        <p:spPr>
          <a:xfrm>
            <a:off x="510120" y="2321575"/>
            <a:ext cx="22612232" cy="1164717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7500">
                <a:solidFill>
                  <a:srgbClr val="FFFFFF"/>
                </a:solidFill>
                <a:latin typeface="Helvetica Neue"/>
                <a:ea typeface="Helvetica Neue"/>
                <a:cs typeface="Helvetica Neue"/>
                <a:sym typeface="Helvetica Neue"/>
              </a:defRPr>
            </a:pPr>
            <a:r>
              <a:t>17 “What you are doing is not good. </a:t>
            </a:r>
            <a:r>
              <a:rPr b="1"/>
              <a:t>18 </a:t>
            </a:r>
            <a:r>
              <a:t>You and the people with you will certainly wear yourselves out, for the thing is too heavy for you. You are not able to do it alone. </a:t>
            </a:r>
            <a:r>
              <a:rPr b="1"/>
              <a:t>19 </a:t>
            </a:r>
            <a:r>
              <a:t>Now obey my voice; I will give you advice, and God be with you! You shall represent the people before God and bring their cases to God, </a:t>
            </a:r>
            <a:r>
              <a:rPr b="1"/>
              <a:t>20 </a:t>
            </a:r>
            <a:r>
              <a:t>and you shall warn them about the statutes and the laws, and make them know the way in which they must walk and what they must do.</a:t>
            </a:r>
          </a:p>
        </p:txBody>
      </p:sp>
      <p:sp>
        <p:nvSpPr>
          <p:cNvPr id="92" name="TextBox 2"/>
          <p:cNvSpPr txBox="1"/>
          <p:nvPr/>
        </p:nvSpPr>
        <p:spPr>
          <a:xfrm>
            <a:off x="748193" y="509860"/>
            <a:ext cx="12913791" cy="15392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500">
                <a:solidFill>
                  <a:srgbClr val="FFFFFF"/>
                </a:solidFill>
                <a:latin typeface="Trade Gothic LT Std Bold Conden"/>
                <a:ea typeface="Trade Gothic LT Std Bold Conden"/>
                <a:cs typeface="Trade Gothic LT Std Bold Conden"/>
                <a:sym typeface="Trade Gothic LT Std Bold Conden"/>
              </a:defRPr>
            </a:lvl1pPr>
          </a:lstStyle>
          <a:p>
            <a:pPr/>
            <a:r>
              <a:t>Exodus 18:17-21(ESV)</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extBox 2"/>
          <p:cNvSpPr txBox="1"/>
          <p:nvPr/>
        </p:nvSpPr>
        <p:spPr>
          <a:xfrm>
            <a:off x="447490" y="2864993"/>
            <a:ext cx="22612232" cy="7986015"/>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8500">
                <a:solidFill>
                  <a:srgbClr val="FFFFFF"/>
                </a:solidFill>
                <a:latin typeface="Helvetica Neue"/>
                <a:ea typeface="Helvetica Neue"/>
                <a:cs typeface="Helvetica Neue"/>
                <a:sym typeface="Helvetica Neue"/>
              </a:defRPr>
            </a:pPr>
            <a:r>
              <a:rPr b="1"/>
              <a:t>21 </a:t>
            </a:r>
            <a:r>
              <a:t>Moreover, look for able men from all the people, men who fear God, who are trustworthy and hate a bribe, and place such men over the people as chiefs of thousands, of hundreds, of fifties, and of tens.</a:t>
            </a:r>
          </a:p>
        </p:txBody>
      </p:sp>
      <p:sp>
        <p:nvSpPr>
          <p:cNvPr id="95" name="TextBox 2"/>
          <p:cNvSpPr txBox="1"/>
          <p:nvPr/>
        </p:nvSpPr>
        <p:spPr>
          <a:xfrm>
            <a:off x="685563" y="760381"/>
            <a:ext cx="12913791" cy="14757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100">
                <a:solidFill>
                  <a:srgbClr val="FFFFFF"/>
                </a:solidFill>
                <a:latin typeface="Trade Gothic LT Std Bold Conden"/>
                <a:ea typeface="Trade Gothic LT Std Bold Conden"/>
                <a:cs typeface="Trade Gothic LT Std Bold Conden"/>
                <a:sym typeface="Trade Gothic LT Std Bold Conden"/>
              </a:defRPr>
            </a:lvl1pPr>
          </a:lstStyle>
          <a:p>
            <a:pPr/>
            <a:r>
              <a:t>Exodus 18:17-21(ESV)</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TextBox 2"/>
          <p:cNvSpPr txBox="1"/>
          <p:nvPr/>
        </p:nvSpPr>
        <p:spPr>
          <a:xfrm>
            <a:off x="447490" y="2133685"/>
            <a:ext cx="22612232" cy="11600994"/>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6200">
                <a:solidFill>
                  <a:srgbClr val="FFFFFF"/>
                </a:solidFill>
                <a:latin typeface="Helvetica Neue"/>
                <a:ea typeface="Helvetica Neue"/>
                <a:cs typeface="Helvetica Neue"/>
                <a:sym typeface="Helvetica Neue"/>
              </a:defRPr>
            </a:pPr>
            <a:r>
              <a:t>17 “What you are doing is not good. </a:t>
            </a:r>
            <a:r>
              <a:rPr b="1"/>
              <a:t>18 </a:t>
            </a:r>
            <a:r>
              <a:t>You and the people with you will certainly wear yourselves out, for the thing is too heavy for you. You are not able to do it alone. </a:t>
            </a:r>
            <a:r>
              <a:rPr b="1"/>
              <a:t>19 </a:t>
            </a:r>
            <a:r>
              <a:t>Now obey my voice; I will give you advice, and God be with you! You shall represent the people before God and bring their cases to God, </a:t>
            </a:r>
            <a:r>
              <a:rPr b="1"/>
              <a:t>20 </a:t>
            </a:r>
            <a:r>
              <a:t>and you shall warn them about the statutes and the laws, and make them know the way in which they must walk and what they must do. </a:t>
            </a:r>
            <a:r>
              <a:rPr b="1"/>
              <a:t>21 </a:t>
            </a:r>
            <a:r>
              <a:t>Moreover, look for able men from all the people, men who fear God, who are trustworthy and hate a bribe, and place such men over the people as chiefs of thousands, of hundreds, of fifties, and of tens.</a:t>
            </a:r>
          </a:p>
        </p:txBody>
      </p:sp>
      <p:sp>
        <p:nvSpPr>
          <p:cNvPr id="98" name="TextBox 2"/>
          <p:cNvSpPr txBox="1"/>
          <p:nvPr/>
        </p:nvSpPr>
        <p:spPr>
          <a:xfrm>
            <a:off x="435042" y="384600"/>
            <a:ext cx="12913791" cy="14757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100">
                <a:solidFill>
                  <a:srgbClr val="FFFFFF"/>
                </a:solidFill>
                <a:latin typeface="Trade Gothic LT Std Bold Conden"/>
                <a:ea typeface="Trade Gothic LT Std Bold Conden"/>
                <a:cs typeface="Trade Gothic LT Std Bold Conden"/>
                <a:sym typeface="Trade Gothic LT Std Bold Conden"/>
              </a:defRPr>
            </a:lvl1pPr>
          </a:lstStyle>
          <a:p>
            <a:pPr/>
            <a:r>
              <a:t>Exodus 18:17-21(ESV)</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2" name="TextBox 2"/>
          <p:cNvSpPr txBox="1"/>
          <p:nvPr/>
        </p:nvSpPr>
        <p:spPr>
          <a:xfrm>
            <a:off x="447490" y="2133685"/>
            <a:ext cx="22612232" cy="11600994"/>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6200">
                <a:solidFill>
                  <a:srgbClr val="FFFFFF"/>
                </a:solidFill>
                <a:latin typeface="Helvetica Neue"/>
                <a:ea typeface="Helvetica Neue"/>
                <a:cs typeface="Helvetica Neue"/>
                <a:sym typeface="Helvetica Neue"/>
              </a:defRPr>
            </a:pPr>
            <a:r>
              <a:t>17 “What you are doing is not good. </a:t>
            </a:r>
            <a:r>
              <a:rPr b="1"/>
              <a:t>18 </a:t>
            </a:r>
            <a:r>
              <a:t>You and the people with you will certainly wear yourselves out, for the thing is too heavy for you. You are not able to do it alone. </a:t>
            </a:r>
            <a:r>
              <a:rPr b="1"/>
              <a:t>19 </a:t>
            </a:r>
            <a:r>
              <a:t>Now obey my voice; I will give you advice, and God be with you! You shall represent the people before God and bring their cases to God, </a:t>
            </a:r>
            <a:r>
              <a:rPr b="1"/>
              <a:t>20 </a:t>
            </a:r>
            <a:r>
              <a:t>and you shall warn them about the statutes and the laws, and make them know the way in which they must walk and what they must do. </a:t>
            </a:r>
            <a:r>
              <a:rPr b="1"/>
              <a:t>21 </a:t>
            </a:r>
            <a:r>
              <a:t>Moreover, look for able men from all the people, men who fear God, who are trustworthy and hate a bribe, and place such men over the people as chiefs of thousands, of hundreds, of fifties, and of tens.</a:t>
            </a:r>
          </a:p>
        </p:txBody>
      </p:sp>
      <p:sp>
        <p:nvSpPr>
          <p:cNvPr id="103" name="TextBox 2"/>
          <p:cNvSpPr txBox="1"/>
          <p:nvPr/>
        </p:nvSpPr>
        <p:spPr>
          <a:xfrm>
            <a:off x="435042" y="384600"/>
            <a:ext cx="12913791" cy="14757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100">
                <a:solidFill>
                  <a:srgbClr val="FFFFFF"/>
                </a:solidFill>
                <a:latin typeface="Trade Gothic LT Std Bold Conden"/>
                <a:ea typeface="Trade Gothic LT Std Bold Conden"/>
                <a:cs typeface="Trade Gothic LT Std Bold Conden"/>
                <a:sym typeface="Trade Gothic LT Std Bold Conden"/>
              </a:defRPr>
            </a:lvl1pPr>
          </a:lstStyle>
          <a:p>
            <a:pPr/>
            <a:r>
              <a:t>Exodus 18:17-21(ESV)</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extBox 2"/>
          <p:cNvSpPr txBox="1"/>
          <p:nvPr/>
        </p:nvSpPr>
        <p:spPr>
          <a:xfrm>
            <a:off x="508010" y="2315242"/>
            <a:ext cx="22612231" cy="11600994"/>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6200">
                <a:solidFill>
                  <a:srgbClr val="FFFFFF"/>
                </a:solidFill>
                <a:latin typeface="Helvetica Neue"/>
                <a:ea typeface="Helvetica Neue"/>
                <a:cs typeface="Helvetica Neue"/>
                <a:sym typeface="Helvetica Neue"/>
              </a:defRPr>
            </a:pPr>
            <a:r>
              <a:t>17 “What you are doing is not good. </a:t>
            </a:r>
            <a:r>
              <a:rPr b="1"/>
              <a:t>18 </a:t>
            </a:r>
            <a:r>
              <a:t>You and the people with you will certainly wear yourselves out, for the thing is too heavy for you. You are not able to do it alone. </a:t>
            </a:r>
            <a:r>
              <a:rPr b="1"/>
              <a:t>19 </a:t>
            </a:r>
            <a:r>
              <a:t>Now obey my voice; I will give you advice, and God be with you! You shall represent the people before God and bring their cases to God, </a:t>
            </a:r>
            <a:r>
              <a:rPr b="1"/>
              <a:t>20 </a:t>
            </a:r>
            <a:r>
              <a:t>and you shall warn them about the statutes and the laws, and make them know the way in which they must walk and what they must do. </a:t>
            </a:r>
            <a:r>
              <a:rPr b="1"/>
              <a:t>21 </a:t>
            </a:r>
            <a:r>
              <a:t>Moreover, look for able men from all the people, men who fear God, who are trustworthy and hate a bribe, and place such men over the people as chiefs of thousands, of hundreds, of fifties, and of tens.</a:t>
            </a:r>
          </a:p>
        </p:txBody>
      </p:sp>
      <p:sp>
        <p:nvSpPr>
          <p:cNvPr id="108" name="TextBox 2"/>
          <p:cNvSpPr txBox="1"/>
          <p:nvPr/>
        </p:nvSpPr>
        <p:spPr>
          <a:xfrm>
            <a:off x="495561" y="626677"/>
            <a:ext cx="12913791" cy="14757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100">
                <a:solidFill>
                  <a:srgbClr val="FFFFFF"/>
                </a:solidFill>
                <a:latin typeface="Trade Gothic LT Std Bold Conden"/>
                <a:ea typeface="Trade Gothic LT Std Bold Conden"/>
                <a:cs typeface="Trade Gothic LT Std Bold Conden"/>
                <a:sym typeface="Trade Gothic LT Std Bold Conden"/>
              </a:defRPr>
            </a:lvl1pPr>
          </a:lstStyle>
          <a:p>
            <a:pPr/>
            <a:r>
              <a:t>Exodus 18:17-21(ESV)</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extBox 2"/>
          <p:cNvSpPr txBox="1"/>
          <p:nvPr/>
        </p:nvSpPr>
        <p:spPr>
          <a:xfrm>
            <a:off x="490087" y="2431859"/>
            <a:ext cx="22612231" cy="9294115"/>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600"/>
              </a:spcBef>
              <a:defRPr sz="8500">
                <a:solidFill>
                  <a:srgbClr val="FFFFFF"/>
                </a:solidFill>
                <a:latin typeface="Helvetica Neue"/>
                <a:ea typeface="Helvetica Neue"/>
                <a:cs typeface="Helvetica Neue"/>
                <a:sym typeface="Helvetica Neue"/>
              </a:defRPr>
            </a:pPr>
            <a:r>
              <a:rPr b="1"/>
              <a:t>13 </a:t>
            </a:r>
            <a:r>
              <a:t>For you were called to freedom, brothers. Only do not use your freedom as an opportunity for the flesh, but through love serve one another. </a:t>
            </a:r>
            <a:r>
              <a:rPr b="1"/>
              <a:t>14 </a:t>
            </a:r>
            <a:r>
              <a:t>For the whole law is fulfilled in one word: “You shall love your neighbor as yourself.”</a:t>
            </a:r>
          </a:p>
        </p:txBody>
      </p:sp>
      <p:sp>
        <p:nvSpPr>
          <p:cNvPr id="113" name="TextBox 2"/>
          <p:cNvSpPr txBox="1"/>
          <p:nvPr/>
        </p:nvSpPr>
        <p:spPr>
          <a:xfrm>
            <a:off x="605427" y="597581"/>
            <a:ext cx="12913791" cy="1539241"/>
          </a:xfrm>
          <a:prstGeom prst="rect">
            <a:avLst/>
          </a:prstGeom>
          <a:ln w="25400">
            <a:miter lim="400000"/>
          </a:ln>
          <a:extLst>
            <a:ext uri="{C572A759-6A51-4108-AA02-DFA0A04FC94B}">
              <ma14:wrappingTextBoxFlag xmlns:ma14="http://schemas.microsoft.com/office/mac/drawingml/2011/main" val="1"/>
            </a:ext>
          </a:extLst>
        </p:spPr>
        <p:txBody>
          <a:bodyPr lIns="45719" rIns="45719">
            <a:spAutoFit/>
          </a:bodyPr>
          <a:lstStyle>
            <a:lvl1pPr defTabSz="1254836">
              <a:defRPr b="1" sz="9500">
                <a:solidFill>
                  <a:srgbClr val="FFFFFF"/>
                </a:solidFill>
                <a:latin typeface="Trade Gothic LT Std Bold Conden"/>
                <a:ea typeface="Trade Gothic LT Std Bold Conden"/>
                <a:cs typeface="Trade Gothic LT Std Bold Conden"/>
                <a:sym typeface="Trade Gothic LT Std Bold Conden"/>
              </a:defRPr>
            </a:lvl1pPr>
          </a:lstStyle>
          <a:p>
            <a:pPr/>
            <a:r>
              <a:t>Gal 5:13-14 (ESV)</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 name="TextBox 3"/>
          <p:cNvSpPr txBox="1"/>
          <p:nvPr/>
        </p:nvSpPr>
        <p:spPr>
          <a:xfrm>
            <a:off x="1848083" y="2378927"/>
            <a:ext cx="20687833" cy="57962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b="1" spc="480" sz="18400">
                <a:solidFill>
                  <a:srgbClr val="FFFFFF"/>
                </a:solidFill>
                <a:latin typeface="Trade Gothic LT Std Bold Conden"/>
                <a:ea typeface="Trade Gothic LT Std Bold Conden"/>
                <a:cs typeface="Trade Gothic LT Std Bold Conden"/>
                <a:sym typeface="Trade Gothic LT Std Bold Conden"/>
              </a:defRPr>
            </a:lvl1pPr>
          </a:lstStyle>
          <a:p>
            <a:pPr/>
            <a:r>
              <a:t>Church Forms and Functions</a:t>
            </a:r>
          </a:p>
        </p:txBody>
      </p:sp>
      <p:sp>
        <p:nvSpPr>
          <p:cNvPr id="36" name="TextBox 1"/>
          <p:cNvSpPr txBox="1"/>
          <p:nvPr/>
        </p:nvSpPr>
        <p:spPr>
          <a:xfrm>
            <a:off x="4684459" y="8922550"/>
            <a:ext cx="15015082"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spc="600" sz="8000">
                <a:solidFill>
                  <a:srgbClr val="FFFFFF"/>
                </a:solidFill>
                <a:latin typeface="Trade Gothic LT Std Condensed N"/>
                <a:ea typeface="Trade Gothic LT Std Condensed N"/>
                <a:cs typeface="Trade Gothic LT Std Condensed N"/>
                <a:sym typeface="Trade Gothic LT Std Condensed N"/>
              </a:defRPr>
            </a:lvl1pPr>
          </a:lstStyle>
          <a:p>
            <a:pPr/>
            <a:r>
              <a:t>Maree Verhoef</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Prayer points"/>
          <p:cNvSpPr txBox="1"/>
          <p:nvPr/>
        </p:nvSpPr>
        <p:spPr>
          <a:xfrm>
            <a:off x="-4225415" y="-1273173"/>
            <a:ext cx="22001891" cy="5920069"/>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algn="ctr" defTabSz="4479925">
              <a:defRPr sz="13000">
                <a:solidFill>
                  <a:srgbClr val="FFFFFF"/>
                </a:solidFill>
                <a:latin typeface="Arial"/>
                <a:ea typeface="Arial"/>
                <a:cs typeface="Arial"/>
                <a:sym typeface="Arial"/>
              </a:defRPr>
            </a:pPr>
          </a:p>
          <a:p>
            <a:pPr algn="ctr" defTabSz="914400">
              <a:defRPr b="1" sz="13000">
                <a:solidFill>
                  <a:srgbClr val="FFFFFF"/>
                </a:solidFill>
                <a:latin typeface="+mn-lt"/>
                <a:ea typeface="+mn-ea"/>
                <a:cs typeface="+mn-cs"/>
                <a:sym typeface="Helvetica"/>
              </a:defRPr>
            </a:pPr>
            <a:r>
              <a:t> Prayer points</a:t>
            </a:r>
          </a:p>
        </p:txBody>
      </p:sp>
      <p:sp>
        <p:nvSpPr>
          <p:cNvPr id="118" name="1. How do you look different to the world?…"/>
          <p:cNvSpPr txBox="1"/>
          <p:nvPr/>
        </p:nvSpPr>
        <p:spPr>
          <a:xfrm>
            <a:off x="985199" y="1856246"/>
            <a:ext cx="22001891" cy="8311588"/>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defRPr b="1" sz="9000">
                <a:solidFill>
                  <a:srgbClr val="FFFFFF"/>
                </a:solidFill>
                <a:latin typeface="+mn-lt"/>
                <a:ea typeface="+mn-ea"/>
                <a:cs typeface="+mn-cs"/>
                <a:sym typeface="Helvetica"/>
              </a:defRPr>
            </a:pPr>
          </a:p>
          <a:p>
            <a:pPr defTabSz="914400">
              <a:defRPr b="1" sz="9000">
                <a:solidFill>
                  <a:srgbClr val="FFFFFF"/>
                </a:solidFill>
                <a:latin typeface="+mn-lt"/>
                <a:ea typeface="+mn-ea"/>
                <a:cs typeface="+mn-cs"/>
                <a:sym typeface="Helvetica"/>
              </a:defRPr>
            </a:pPr>
            <a:r>
              <a:t>1. How do you look different to the world?</a:t>
            </a:r>
          </a:p>
          <a:p>
            <a:pPr defTabSz="914400">
              <a:defRPr b="1" sz="9000">
                <a:solidFill>
                  <a:srgbClr val="FFFFFF"/>
                </a:solidFill>
                <a:latin typeface="+mn-lt"/>
                <a:ea typeface="+mn-ea"/>
                <a:cs typeface="+mn-cs"/>
                <a:sym typeface="Helvetica"/>
              </a:defRPr>
            </a:pPr>
            <a:r>
              <a:t>2. Are you growing? (Reflect on year)</a:t>
            </a:r>
          </a:p>
          <a:p>
            <a:pPr defTabSz="914400">
              <a:defRPr b="1" sz="9000">
                <a:solidFill>
                  <a:srgbClr val="FFFFFF"/>
                </a:solidFill>
                <a:latin typeface="+mn-lt"/>
                <a:ea typeface="+mn-ea"/>
                <a:cs typeface="+mn-cs"/>
                <a:sym typeface="Helvetica"/>
              </a:defRPr>
            </a:pPr>
            <a:r>
              <a:t>3. Are you bringing your gift?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extBox 3"/>
          <p:cNvSpPr txBox="1"/>
          <p:nvPr/>
        </p:nvSpPr>
        <p:spPr>
          <a:xfrm>
            <a:off x="3738529" y="3261360"/>
            <a:ext cx="16906942" cy="71932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spc="600" sz="23000">
                <a:solidFill>
                  <a:srgbClr val="FFFFFF"/>
                </a:solidFill>
                <a:latin typeface="Trade Gothic LT Std Bold Conden"/>
                <a:ea typeface="Trade Gothic LT Std Bold Conden"/>
                <a:cs typeface="Trade Gothic LT Std Bold Conden"/>
                <a:sym typeface="Trade Gothic LT Std Bold Conden"/>
              </a:defRPr>
            </a:lvl1pPr>
          </a:lstStyle>
          <a:p>
            <a:pPr/>
            <a:r>
              <a:t>TEA &amp; COFFEE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 name="TextBox 3"/>
          <p:cNvSpPr txBox="1"/>
          <p:nvPr/>
        </p:nvSpPr>
        <p:spPr>
          <a:xfrm>
            <a:off x="1848083" y="2378927"/>
            <a:ext cx="20687833" cy="57962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b="1" spc="480" sz="18400">
                <a:solidFill>
                  <a:srgbClr val="FFFFFF"/>
                </a:solidFill>
                <a:latin typeface="Trade Gothic LT Std Bold Conden"/>
                <a:ea typeface="Trade Gothic LT Std Bold Conden"/>
                <a:cs typeface="Trade Gothic LT Std Bold Conden"/>
                <a:sym typeface="Trade Gothic LT Std Bold Conden"/>
              </a:defRPr>
            </a:lvl1pPr>
          </a:lstStyle>
          <a:p>
            <a:pPr/>
            <a:r>
              <a:t>Church Forms and Functions</a:t>
            </a:r>
          </a:p>
        </p:txBody>
      </p:sp>
      <p:sp>
        <p:nvSpPr>
          <p:cNvPr id="41" name="TextBox 1"/>
          <p:cNvSpPr txBox="1"/>
          <p:nvPr/>
        </p:nvSpPr>
        <p:spPr>
          <a:xfrm>
            <a:off x="4684459" y="8922550"/>
            <a:ext cx="15015082"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spc="600" sz="8000">
                <a:solidFill>
                  <a:srgbClr val="FFFFFF"/>
                </a:solidFill>
                <a:latin typeface="Trade Gothic LT Std Condensed N"/>
                <a:ea typeface="Trade Gothic LT Std Condensed N"/>
                <a:cs typeface="Trade Gothic LT Std Condensed N"/>
                <a:sym typeface="Trade Gothic LT Std Condensed N"/>
              </a:defRPr>
            </a:lvl1pPr>
          </a:lstStyle>
          <a:p>
            <a:pPr/>
            <a:r>
              <a:t>Maree Verhoef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 name="TextBox 3"/>
          <p:cNvSpPr txBox="1"/>
          <p:nvPr/>
        </p:nvSpPr>
        <p:spPr>
          <a:xfrm>
            <a:off x="1848083" y="2378927"/>
            <a:ext cx="20687833" cy="57962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b="1" spc="480" sz="18400">
                <a:solidFill>
                  <a:srgbClr val="FFFFFF"/>
                </a:solidFill>
                <a:latin typeface="Trade Gothic LT Std Bold Conden"/>
                <a:ea typeface="Trade Gothic LT Std Bold Conden"/>
                <a:cs typeface="Trade Gothic LT Std Bold Conden"/>
                <a:sym typeface="Trade Gothic LT Std Bold Conden"/>
              </a:defRPr>
            </a:lvl1pPr>
          </a:lstStyle>
          <a:p>
            <a:pPr/>
            <a:r>
              <a:t>Church Forms and Functions</a:t>
            </a:r>
          </a:p>
        </p:txBody>
      </p:sp>
      <p:sp>
        <p:nvSpPr>
          <p:cNvPr id="46" name="TextBox 1"/>
          <p:cNvSpPr txBox="1"/>
          <p:nvPr/>
        </p:nvSpPr>
        <p:spPr>
          <a:xfrm>
            <a:off x="4684459" y="8922550"/>
            <a:ext cx="15015082"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algn="ctr">
              <a:defRPr spc="600" sz="8000">
                <a:solidFill>
                  <a:srgbClr val="FFFFFF"/>
                </a:solidFill>
                <a:latin typeface="Trade Gothic LT Std Condensed N"/>
                <a:ea typeface="Trade Gothic LT Std Condensed N"/>
                <a:cs typeface="Trade Gothic LT Std Condensed N"/>
                <a:sym typeface="Trade Gothic LT Std Condensed N"/>
              </a:defRPr>
            </a:lvl1pPr>
          </a:lstStyle>
          <a:p>
            <a:pPr/>
            <a:r>
              <a:t>Maree Verhoef</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 name="TextBox 2"/>
          <p:cNvSpPr txBox="1"/>
          <p:nvPr/>
        </p:nvSpPr>
        <p:spPr>
          <a:xfrm>
            <a:off x="369813" y="2084075"/>
            <a:ext cx="22827916" cy="12904877"/>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spcBef>
                <a:spcPts val="3200"/>
              </a:spcBef>
              <a:defRPr sz="8100">
                <a:solidFill>
                  <a:srgbClr val="FFFFFF"/>
                </a:solidFill>
                <a:latin typeface="Helvetica Neue"/>
                <a:ea typeface="Helvetica Neue"/>
                <a:cs typeface="Helvetica Neue"/>
                <a:sym typeface="Helvetica Neue"/>
              </a:defRPr>
            </a:pPr>
            <a:r>
              <a:rPr b="1"/>
              <a:t>42 </a:t>
            </a:r>
            <a:r>
              <a:t>And they devoted themselves to the apostles' teaching and the fellowship, to the breaking of bread and the prayers. </a:t>
            </a:r>
            <a:r>
              <a:rPr b="1"/>
              <a:t>43 </a:t>
            </a:r>
            <a:r>
              <a:t>And awe came upon every soul, and many wonders and signs were being done through the apostles. </a:t>
            </a:r>
            <a:r>
              <a:rPr b="1"/>
              <a:t>44 </a:t>
            </a:r>
            <a:r>
              <a:t>And all who believed were together and had all things in common. </a:t>
            </a:r>
            <a:r>
              <a:rPr b="1"/>
              <a:t>45 </a:t>
            </a:r>
            <a:r>
              <a:t>And they were selling their possessions and belongings and distributing the proceeds to all, as any had need.</a:t>
            </a:r>
          </a:p>
        </p:txBody>
      </p:sp>
      <p:sp>
        <p:nvSpPr>
          <p:cNvPr id="51" name="TextBox 2"/>
          <p:cNvSpPr txBox="1"/>
          <p:nvPr/>
        </p:nvSpPr>
        <p:spPr>
          <a:xfrm>
            <a:off x="597748" y="527124"/>
            <a:ext cx="25827581" cy="16306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defTabSz="2509672">
              <a:defRPr b="1" sz="9500">
                <a:solidFill>
                  <a:srgbClr val="FFFFFF"/>
                </a:solidFill>
                <a:latin typeface="Trade Gothic LT Std Bold Conden"/>
                <a:ea typeface="Trade Gothic LT Std Bold Conden"/>
                <a:cs typeface="Trade Gothic LT Std Bold Conden"/>
                <a:sym typeface="Trade Gothic LT Std Bold Conden"/>
              </a:defRPr>
            </a:lvl1pPr>
          </a:lstStyle>
          <a:p>
            <a:pPr/>
            <a:r>
              <a:t>Acts 2: 42-47(ESV)</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 name="TextBox 2"/>
          <p:cNvSpPr txBox="1"/>
          <p:nvPr/>
        </p:nvSpPr>
        <p:spPr>
          <a:xfrm>
            <a:off x="432443" y="2271965"/>
            <a:ext cx="22068491" cy="10491522"/>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spcBef>
                <a:spcPts val="3200"/>
              </a:spcBef>
              <a:defRPr sz="8200">
                <a:solidFill>
                  <a:srgbClr val="FFFFFF"/>
                </a:solidFill>
                <a:latin typeface="Helvetica Neue"/>
                <a:ea typeface="Helvetica Neue"/>
                <a:cs typeface="Helvetica Neue"/>
                <a:sym typeface="Helvetica Neue"/>
              </a:defRPr>
            </a:pPr>
            <a:r>
              <a:rPr b="1"/>
              <a:t>46 </a:t>
            </a:r>
            <a:r>
              <a:t>And day by day, attending the temple together and breaking bread in their homes, they received their food with glad and generous hearts, </a:t>
            </a:r>
            <a:r>
              <a:rPr b="1"/>
              <a:t>47 </a:t>
            </a:r>
            <a:r>
              <a:t>praising God and having favor with all the people. And the Lord added to their number day by day those who were being saved.</a:t>
            </a:r>
          </a:p>
        </p:txBody>
      </p:sp>
      <p:sp>
        <p:nvSpPr>
          <p:cNvPr id="54" name="TextBox 2"/>
          <p:cNvSpPr txBox="1"/>
          <p:nvPr/>
        </p:nvSpPr>
        <p:spPr>
          <a:xfrm>
            <a:off x="597748" y="527124"/>
            <a:ext cx="25827581" cy="16306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defTabSz="2509672">
              <a:defRPr b="1" sz="9500">
                <a:solidFill>
                  <a:srgbClr val="FFFFFF"/>
                </a:solidFill>
                <a:latin typeface="Trade Gothic LT Std Bold Conden"/>
                <a:ea typeface="Trade Gothic LT Std Bold Conden"/>
                <a:cs typeface="Trade Gothic LT Std Bold Conden"/>
                <a:sym typeface="Trade Gothic LT Std Bold Conden"/>
              </a:defRPr>
            </a:lvl1pPr>
          </a:lstStyle>
          <a:p>
            <a:pPr/>
            <a:r>
              <a:t>Acts 2: 42-47(ESV)</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 name="TextBox 2"/>
          <p:cNvSpPr txBox="1"/>
          <p:nvPr/>
        </p:nvSpPr>
        <p:spPr>
          <a:xfrm>
            <a:off x="495073" y="2021444"/>
            <a:ext cx="22068491" cy="12860834"/>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spcBef>
                <a:spcPts val="3200"/>
              </a:spcBef>
              <a:defRPr sz="6200">
                <a:solidFill>
                  <a:srgbClr val="FFFFFF"/>
                </a:solidFill>
                <a:latin typeface="Helvetica Neue"/>
                <a:ea typeface="Helvetica Neue"/>
                <a:cs typeface="Helvetica Neue"/>
                <a:sym typeface="Helvetica Neue"/>
              </a:defRPr>
            </a:pPr>
            <a:r>
              <a:rPr b="1"/>
              <a:t>42 </a:t>
            </a:r>
            <a:r>
              <a:t>And they devoted themselves to the apostles' teaching and the fellowship, to the breaking of bread and the prayers. </a:t>
            </a:r>
            <a:r>
              <a:rPr b="1"/>
              <a:t>43 </a:t>
            </a:r>
            <a:r>
              <a:t>And awe came upon every soul, and many wonders and signs were being done through the apostles. </a:t>
            </a:r>
            <a:r>
              <a:rPr b="1"/>
              <a:t>44 </a:t>
            </a:r>
            <a:r>
              <a:t>And all who believed were together and had all things in common. </a:t>
            </a:r>
            <a:r>
              <a:rPr b="1"/>
              <a:t>45 </a:t>
            </a:r>
            <a:r>
              <a:t>And they were selling their possessions and belongings and distributing the proceeds to all, as any had need. </a:t>
            </a:r>
            <a:r>
              <a:rPr b="1"/>
              <a:t>46 </a:t>
            </a:r>
            <a:r>
              <a:t>And day by day, attending the temple together and breaking bread in their homes, they received their food with glad and generous hearts, </a:t>
            </a:r>
            <a:r>
              <a:rPr b="1"/>
              <a:t>47 </a:t>
            </a:r>
            <a:r>
              <a:t>praising God and having favor with all the people. And the Lord added to their number day by day those who were being saved.</a:t>
            </a:r>
          </a:p>
        </p:txBody>
      </p:sp>
      <p:sp>
        <p:nvSpPr>
          <p:cNvPr id="57" name="TextBox 2"/>
          <p:cNvSpPr txBox="1"/>
          <p:nvPr/>
        </p:nvSpPr>
        <p:spPr>
          <a:xfrm>
            <a:off x="597748" y="527124"/>
            <a:ext cx="25827581"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defTabSz="2509672">
              <a:defRPr b="1" sz="8000">
                <a:solidFill>
                  <a:srgbClr val="FFFFFF"/>
                </a:solidFill>
                <a:latin typeface="Trade Gothic LT Std Bold Conden"/>
                <a:ea typeface="Trade Gothic LT Std Bold Conden"/>
                <a:cs typeface="Trade Gothic LT Std Bold Conden"/>
                <a:sym typeface="Trade Gothic LT Std Bold Conden"/>
              </a:defRPr>
            </a:lvl1pPr>
          </a:lstStyle>
          <a:p>
            <a:pPr/>
            <a:r>
              <a:t>Acts 2: 42-47(ESV)</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TextBox 2"/>
          <p:cNvSpPr txBox="1"/>
          <p:nvPr/>
        </p:nvSpPr>
        <p:spPr>
          <a:xfrm>
            <a:off x="495073" y="2021444"/>
            <a:ext cx="22068491" cy="11693145"/>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spcBef>
                <a:spcPts val="3200"/>
              </a:spcBef>
              <a:defRPr sz="6000">
                <a:solidFill>
                  <a:srgbClr val="FFFFFF"/>
                </a:solidFill>
                <a:latin typeface="Helvetica Neue"/>
                <a:ea typeface="Helvetica Neue"/>
                <a:cs typeface="Helvetica Neue"/>
                <a:sym typeface="Helvetica Neue"/>
              </a:defRPr>
            </a:pPr>
            <a:r>
              <a:rPr b="1"/>
              <a:t>42 </a:t>
            </a:r>
            <a:r>
              <a:t>And they devoted themselves to the apostles' teaching and the fellowship, to the breaking of bread and the prayers. </a:t>
            </a:r>
            <a:r>
              <a:rPr b="1"/>
              <a:t>43 </a:t>
            </a:r>
            <a:r>
              <a:t>And awe came upon every soul, and many wonders and signs were being done through the apostles. </a:t>
            </a:r>
            <a:r>
              <a:rPr b="1"/>
              <a:t>44 </a:t>
            </a:r>
            <a:r>
              <a:t>And all who believed were together and had all things in common. </a:t>
            </a:r>
            <a:r>
              <a:rPr b="1"/>
              <a:t>45 </a:t>
            </a:r>
            <a:r>
              <a:t>And they were selling their possessions and belongings and distributing the proceeds to all, as any had need. </a:t>
            </a:r>
            <a:r>
              <a:rPr b="1"/>
              <a:t>46 </a:t>
            </a:r>
            <a:r>
              <a:t>And day by day, attending the temple together and breaking bread in their homes, they received their food with glad and generous hearts, </a:t>
            </a:r>
            <a:r>
              <a:rPr b="1"/>
              <a:t>47 </a:t>
            </a:r>
            <a:r>
              <a:t>praising God and having favor with all the people. And the Lord added to their number day by day those who were being saved.</a:t>
            </a:r>
          </a:p>
        </p:txBody>
      </p:sp>
      <p:sp>
        <p:nvSpPr>
          <p:cNvPr id="62" name="TextBox 2"/>
          <p:cNvSpPr txBox="1"/>
          <p:nvPr/>
        </p:nvSpPr>
        <p:spPr>
          <a:xfrm>
            <a:off x="597748" y="527124"/>
            <a:ext cx="25827581"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defTabSz="2509672">
              <a:defRPr b="1" sz="8000">
                <a:solidFill>
                  <a:srgbClr val="FFFFFF"/>
                </a:solidFill>
                <a:latin typeface="Trade Gothic LT Std Bold Conden"/>
                <a:ea typeface="Trade Gothic LT Std Bold Conden"/>
                <a:cs typeface="Trade Gothic LT Std Bold Conden"/>
                <a:sym typeface="Trade Gothic LT Std Bold Conden"/>
              </a:defRPr>
            </a:lvl1pPr>
          </a:lstStyle>
          <a:p>
            <a:pPr/>
            <a:r>
              <a:t>Acts 2: 42-47(ESV)</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TextBox 2"/>
          <p:cNvSpPr txBox="1"/>
          <p:nvPr/>
        </p:nvSpPr>
        <p:spPr>
          <a:xfrm>
            <a:off x="495073" y="2021444"/>
            <a:ext cx="22068491" cy="11693145"/>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p>
            <a:pPr defTabSz="914400">
              <a:spcBef>
                <a:spcPts val="3200"/>
              </a:spcBef>
              <a:defRPr sz="6000">
                <a:solidFill>
                  <a:srgbClr val="FFFFFF"/>
                </a:solidFill>
                <a:latin typeface="Helvetica Neue"/>
                <a:ea typeface="Helvetica Neue"/>
                <a:cs typeface="Helvetica Neue"/>
                <a:sym typeface="Helvetica Neue"/>
              </a:defRPr>
            </a:pPr>
            <a:r>
              <a:rPr b="1"/>
              <a:t>42 </a:t>
            </a:r>
            <a:r>
              <a:t>And they devoted themselves to the apostles' teaching and the fellowship, to the breaking of bread and the prayers. </a:t>
            </a:r>
            <a:r>
              <a:rPr b="1"/>
              <a:t>43 </a:t>
            </a:r>
            <a:r>
              <a:t>And awe came upon every soul, and many wonders and signs were being done through the apostles. </a:t>
            </a:r>
            <a:r>
              <a:rPr b="1"/>
              <a:t>44 </a:t>
            </a:r>
            <a:r>
              <a:t>And all who believed were together and had all things in common. </a:t>
            </a:r>
            <a:r>
              <a:rPr b="1"/>
              <a:t>45 </a:t>
            </a:r>
            <a:r>
              <a:t>And they were selling their possessions and belongings and distributing the proceeds to all, as any had need. </a:t>
            </a:r>
            <a:r>
              <a:rPr b="1"/>
              <a:t>46 </a:t>
            </a:r>
            <a:r>
              <a:t>And day by day, attending the temple together and breaking bread in their homes, they received their food with glad and generous hearts, </a:t>
            </a:r>
            <a:r>
              <a:rPr b="1"/>
              <a:t>47 </a:t>
            </a:r>
            <a:r>
              <a:t>praising God and having favor with all the people. And the Lord added to their number day by day those who were being saved.</a:t>
            </a:r>
          </a:p>
        </p:txBody>
      </p:sp>
      <p:sp>
        <p:nvSpPr>
          <p:cNvPr id="67" name="TextBox 2"/>
          <p:cNvSpPr txBox="1"/>
          <p:nvPr/>
        </p:nvSpPr>
        <p:spPr>
          <a:xfrm>
            <a:off x="597748" y="527124"/>
            <a:ext cx="25827581" cy="1402081"/>
          </a:xfrm>
          <a:prstGeom prst="rect">
            <a:avLst/>
          </a:prstGeom>
          <a:ln w="25400">
            <a:miter lim="400000"/>
          </a:ln>
          <a:extLst>
            <a:ext uri="{C572A759-6A51-4108-AA02-DFA0A04FC94B}">
              <ma14:wrappingTextBoxFlag xmlns:ma14="http://schemas.microsoft.com/office/mac/drawingml/2011/main" val="1"/>
            </a:ext>
          </a:extLst>
        </p:spPr>
        <p:txBody>
          <a:bodyPr tIns="91439" bIns="91439">
            <a:spAutoFit/>
          </a:bodyPr>
          <a:lstStyle>
            <a:lvl1pPr defTabSz="2509672">
              <a:defRPr b="1" sz="8000">
                <a:solidFill>
                  <a:srgbClr val="FFFFFF"/>
                </a:solidFill>
                <a:latin typeface="Trade Gothic LT Std Bold Conden"/>
                <a:ea typeface="Trade Gothic LT Std Bold Conden"/>
                <a:cs typeface="Trade Gothic LT Std Bold Conden"/>
                <a:sym typeface="Trade Gothic LT Std Bold Conden"/>
              </a:defRPr>
            </a:lvl1pPr>
          </a:lstStyle>
          <a:p>
            <a:pPr/>
            <a:r>
              <a:t>Acts 2: 42-47(ESV)</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91439" tIns="91439" rIns="91439" bIns="91439" numCol="1" spcCol="38100" rtlCol="0" anchor="ctr" upright="0">
        <a:spAutoFit/>
      </a:bodyPr>
      <a:lstStyle>
        <a:defPPr marL="0" marR="0" indent="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25400" cap="flat">
          <a:noFill/>
          <a:miter lim="400000"/>
        </a:ln>
        <a:effectLst/>
        <a:sp3d/>
      </a:spPr>
      <a:bodyPr rot="0" spcFirstLastPara="1" vertOverflow="overflow" horzOverflow="overflow" vert="horz" wrap="square" lIns="91439" tIns="91439" rIns="91439" bIns="91439" numCol="1" spcCol="38100" rtlCol="0" anchor="t" upright="0">
        <a:spAutoFit/>
      </a:bodyPr>
      <a:lstStyle>
        <a:defPPr marL="0" marR="0" indent="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91439" tIns="91439" rIns="91439" bIns="91439" numCol="1" spcCol="38100" rtlCol="0" anchor="ctr" upright="0">
        <a:spAutoFit/>
      </a:bodyPr>
      <a:lstStyle>
        <a:defPPr marL="0" marR="0" indent="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25400" cap="flat">
          <a:noFill/>
          <a:miter lim="400000"/>
        </a:ln>
        <a:effectLst/>
        <a:sp3d/>
      </a:spPr>
      <a:bodyPr rot="0" spcFirstLastPara="1" vertOverflow="overflow" horzOverflow="overflow" vert="horz" wrap="square" lIns="91439" tIns="91439" rIns="91439" bIns="91439" numCol="1" spcCol="38100" rtlCol="0" anchor="t" upright="0">
        <a:spAutoFit/>
      </a:bodyPr>
      <a:lstStyle>
        <a:defPPr marL="0" marR="0" indent="0" algn="l" defTabSz="18288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