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hape 26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000">
        <a:latin typeface="+mn-lt"/>
        <a:ea typeface="+mn-ea"/>
        <a:cs typeface="+mn-cs"/>
        <a:sym typeface="Arial"/>
      </a:defRPr>
    </a:lvl1pPr>
    <a:lvl2pPr indent="228600" defTabSz="457200" latinLnBrk="0">
      <a:defRPr sz="2000">
        <a:latin typeface="+mn-lt"/>
        <a:ea typeface="+mn-ea"/>
        <a:cs typeface="+mn-cs"/>
        <a:sym typeface="Arial"/>
      </a:defRPr>
    </a:lvl2pPr>
    <a:lvl3pPr indent="457200" defTabSz="457200" latinLnBrk="0">
      <a:defRPr sz="2000">
        <a:latin typeface="+mn-lt"/>
        <a:ea typeface="+mn-ea"/>
        <a:cs typeface="+mn-cs"/>
        <a:sym typeface="Arial"/>
      </a:defRPr>
    </a:lvl3pPr>
    <a:lvl4pPr indent="685800" defTabSz="457200" latinLnBrk="0">
      <a:defRPr sz="2000">
        <a:latin typeface="+mn-lt"/>
        <a:ea typeface="+mn-ea"/>
        <a:cs typeface="+mn-cs"/>
        <a:sym typeface="Arial"/>
      </a:defRPr>
    </a:lvl4pPr>
    <a:lvl5pPr indent="914400" defTabSz="457200" latinLnBrk="0">
      <a:defRPr sz="2000">
        <a:latin typeface="+mn-lt"/>
        <a:ea typeface="+mn-ea"/>
        <a:cs typeface="+mn-cs"/>
        <a:sym typeface="Arial"/>
      </a:defRPr>
    </a:lvl5pPr>
    <a:lvl6pPr indent="1143000" defTabSz="457200" latinLnBrk="0">
      <a:defRPr sz="2000">
        <a:latin typeface="+mn-lt"/>
        <a:ea typeface="+mn-ea"/>
        <a:cs typeface="+mn-cs"/>
        <a:sym typeface="Arial"/>
      </a:defRPr>
    </a:lvl6pPr>
    <a:lvl7pPr indent="1371600" defTabSz="457200" latinLnBrk="0">
      <a:defRPr sz="2000">
        <a:latin typeface="+mn-lt"/>
        <a:ea typeface="+mn-ea"/>
        <a:cs typeface="+mn-cs"/>
        <a:sym typeface="Arial"/>
      </a:defRPr>
    </a:lvl7pPr>
    <a:lvl8pPr indent="1600200" defTabSz="457200" latinLnBrk="0">
      <a:defRPr sz="2000">
        <a:latin typeface="+mn-lt"/>
        <a:ea typeface="+mn-ea"/>
        <a:cs typeface="+mn-cs"/>
        <a:sym typeface="Arial"/>
      </a:defRPr>
    </a:lvl8pPr>
    <a:lvl9pPr indent="1828800" defTabSz="457200" latinLnBrk="0">
      <a:defRPr sz="20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hape 2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/>
          <p:nvPr>
            <p:ph type="pic" sz="quarter" idx="21"/>
          </p:nvPr>
        </p:nvSpPr>
        <p:spPr>
          <a:xfrm>
            <a:off x="4623961" y="3122341"/>
            <a:ext cx="2944079" cy="294407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01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0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62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72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73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8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1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20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0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1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220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24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245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25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5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Slide Number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86106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k 17" descr="Ink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9597" y="4832860"/>
            <a:ext cx="36001" cy="3348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6296" y="1215291"/>
            <a:ext cx="1699409" cy="911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130139"/>
            <a:ext cx="1077371" cy="17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TextBox 28"/>
          <p:cNvSpPr txBox="1"/>
          <p:nvPr/>
        </p:nvSpPr>
        <p:spPr>
          <a:xfrm>
            <a:off x="984980" y="2461086"/>
            <a:ext cx="10222040" cy="3218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pc="368" sz="5400"/>
            </a:pPr>
            <a:r>
              <a:t>Luke 7</a:t>
            </a:r>
          </a:p>
          <a:p>
            <a:pPr algn="ctr">
              <a:defRPr b="1" spc="368" sz="5400"/>
            </a:pPr>
            <a:r>
              <a:t>Through the eyes of the gospel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5" name="TextBox 1"/>
          <p:cNvSpPr txBox="1"/>
          <p:nvPr/>
        </p:nvSpPr>
        <p:spPr>
          <a:xfrm>
            <a:off x="365891" y="280712"/>
            <a:ext cx="11460218" cy="5674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200"/>
            </a:pPr>
            <a:r>
              <a:rPr b="1"/>
              <a:t>(Luke 7:47-50)</a:t>
            </a:r>
            <a:r>
              <a:t> </a:t>
            </a:r>
            <a:r>
              <a:rPr b="1" baseline="31999"/>
              <a:t>47</a:t>
            </a:r>
            <a:r>
              <a:rPr sz="4300"/>
              <a:t> Therefore I tell you, her sins, which are many, are forgiven</a:t>
            </a:r>
            <a:r>
              <a:rPr b="1"/>
              <a:t> </a:t>
            </a:r>
            <a:r>
              <a:rPr sz="4300"/>
              <a:t>for she loved much. But he who is forgiven little, loves little.”  </a:t>
            </a:r>
            <a:r>
              <a:rPr b="1" baseline="31999"/>
              <a:t>48</a:t>
            </a:r>
            <a:r>
              <a:rPr sz="4300"/>
              <a:t> And he said to her, “Your sins are forgiven.” </a:t>
            </a:r>
            <a:r>
              <a:rPr b="1" baseline="31999"/>
              <a:t>49</a:t>
            </a:r>
            <a:r>
              <a:rPr sz="4300"/>
              <a:t> Then those who were at table with him began to say among themselves, “Who is this, who even forgives sins?” </a:t>
            </a:r>
            <a:r>
              <a:rPr b="1" baseline="31999"/>
              <a:t>50</a:t>
            </a:r>
            <a:r>
              <a:rPr sz="4300"/>
              <a:t> And he said to the woman, “Your faith has saved you; go in peace.”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8" name="self righteousness invites Jesus to get the expensive ointment,…"/>
          <p:cNvSpPr txBox="1"/>
          <p:nvPr>
            <p:ph type="title" idx="4294967295"/>
          </p:nvPr>
        </p:nvSpPr>
        <p:spPr>
          <a:xfrm>
            <a:off x="487679" y="1063556"/>
            <a:ext cx="11216642" cy="4897058"/>
          </a:xfrm>
          <a:prstGeom prst="rect">
            <a:avLst/>
          </a:prstGeom>
        </p:spPr>
        <p:txBody>
          <a:bodyPr lIns="48767" tIns="48767" rIns="48767" bIns="48767">
            <a:normAutofit fontScale="100000" lnSpcReduction="0"/>
          </a:bodyPr>
          <a:lstStyle/>
          <a:p>
            <a:pPr algn="ctr" defTabSz="457200">
              <a:lnSpc>
                <a:spcPct val="100000"/>
              </a:lnSpc>
              <a:defRPr sz="57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self righteousness invites Jesus to get the expensive ointment, </a:t>
            </a:r>
          </a:p>
          <a:p>
            <a:pPr algn="ctr" defTabSz="457200">
              <a:lnSpc>
                <a:spcPct val="100000"/>
              </a:lnSpc>
              <a:defRPr sz="57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the gospel invites us to poor out the expensive ointment on Jesus.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30139"/>
            <a:ext cx="1077371" cy="1727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42320" y="2017414"/>
            <a:ext cx="12676636" cy="878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46294" y="878773"/>
            <a:ext cx="1699409" cy="911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30139"/>
            <a:ext cx="1077371" cy="1727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6296" y="1710046"/>
            <a:ext cx="1699409" cy="911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81930" y="1210268"/>
            <a:ext cx="3028140" cy="2218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icture 13" descr="Picture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157842">
            <a:off x="2890495" y="2563339"/>
            <a:ext cx="6411010" cy="3317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30139"/>
            <a:ext cx="1077371" cy="1727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076" y="2575053"/>
            <a:ext cx="10821846" cy="659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46294" y="878773"/>
            <a:ext cx="1699409" cy="911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1" name="TextBox 1"/>
          <p:cNvSpPr txBox="1"/>
          <p:nvPr/>
        </p:nvSpPr>
        <p:spPr>
          <a:xfrm>
            <a:off x="365891" y="280712"/>
            <a:ext cx="11460218" cy="5674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200"/>
            </a:pPr>
            <a:r>
              <a:rPr b="1"/>
              <a:t>(Luke 7:36-50) </a:t>
            </a:r>
            <a:r>
              <a:rPr b="1" baseline="31999"/>
              <a:t>36</a:t>
            </a:r>
            <a:r>
              <a:rPr sz="4300"/>
              <a:t> One of the Pharisees asked him to eat with him, and he went into the Pharisee’s house and reclined at table.</a:t>
            </a:r>
            <a:r>
              <a:rPr b="1" baseline="31999"/>
              <a:t>37</a:t>
            </a:r>
            <a:r>
              <a:rPr sz="4300"/>
              <a:t> And behold, a woman of the city, who was a sinner, when she learned that he was reclining at table in the Pharisee’s house, brought an alabaster flask of ointment, </a:t>
            </a:r>
            <a:r>
              <a:rPr b="1" baseline="31999"/>
              <a:t>38</a:t>
            </a:r>
            <a:r>
              <a:rPr sz="4300"/>
              <a:t> and standing behind him at his feet, weeping, she began to wet his feet with her tears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4" name="TextBox 1"/>
          <p:cNvSpPr txBox="1"/>
          <p:nvPr/>
        </p:nvSpPr>
        <p:spPr>
          <a:xfrm>
            <a:off x="365891" y="280712"/>
            <a:ext cx="11460218" cy="629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200"/>
            </a:pPr>
            <a:r>
              <a:rPr b="1"/>
              <a:t>(Luke 7:36-50)</a:t>
            </a:r>
            <a:r>
              <a:rPr sz="4300"/>
              <a:t> and wiped them with the hair of her head and kissed his feet and anointed them with the ointment. </a:t>
            </a:r>
            <a:r>
              <a:rPr b="1" baseline="31999"/>
              <a:t>39</a:t>
            </a:r>
            <a:r>
              <a:rPr sz="4300"/>
              <a:t> Now when the Pharisee who had invited him saw this, he said to himself, “If this man were a prophet, he would have known who and what sort of woman this is who is touching him, for she is a sinner.”</a:t>
            </a:r>
            <a:r>
              <a:t> </a:t>
            </a:r>
            <a:r>
              <a:rPr b="1" baseline="31999"/>
              <a:t>40</a:t>
            </a:r>
            <a:r>
              <a:rPr sz="4300"/>
              <a:t> And Jesus answering said to him, “Simon, I have something to say to you.” And he answered, “Say it, Teacher.”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7" name="TextBox 1"/>
          <p:cNvSpPr txBox="1"/>
          <p:nvPr/>
        </p:nvSpPr>
        <p:spPr>
          <a:xfrm>
            <a:off x="365891" y="280712"/>
            <a:ext cx="11460218" cy="5674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200"/>
            </a:pPr>
            <a:r>
              <a:rPr b="1"/>
              <a:t>(Luke 7:36-50)</a:t>
            </a:r>
            <a:r>
              <a:rPr sz="4300"/>
              <a:t> </a:t>
            </a:r>
            <a:r>
              <a:rPr b="1" baseline="31999"/>
              <a:t>41</a:t>
            </a:r>
            <a:r>
              <a:rPr sz="4300"/>
              <a:t> “A certain moneylender had two debtors. One owed five hundred denarii, and the other fifty. </a:t>
            </a:r>
            <a:r>
              <a:rPr b="1" baseline="31999"/>
              <a:t>42</a:t>
            </a:r>
            <a:r>
              <a:rPr sz="4300"/>
              <a:t> When they could not pay, he cancelled the debt of both. Now which of them will love him more?” </a:t>
            </a:r>
            <a:r>
              <a:rPr b="1" baseline="31999"/>
              <a:t>43</a:t>
            </a:r>
            <a:r>
              <a:rPr sz="4300"/>
              <a:t> Simon answered, “The one, I suppose, for whom he cancelled the larger debt.” And he said to him, “You have judged rightly.” </a:t>
            </a:r>
            <a:r>
              <a:rPr b="1" baseline="31999"/>
              <a:t>44</a:t>
            </a:r>
            <a:r>
              <a:rPr sz="4300"/>
              <a:t> Then turning toward the woman he said to Simon,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0" name="TextBox 1"/>
          <p:cNvSpPr txBox="1"/>
          <p:nvPr/>
        </p:nvSpPr>
        <p:spPr>
          <a:xfrm>
            <a:off x="365891" y="280712"/>
            <a:ext cx="11460218" cy="5674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200"/>
            </a:pPr>
            <a:r>
              <a:rPr b="1"/>
              <a:t>(Luke 7:36-50)</a:t>
            </a:r>
            <a:r>
              <a:rPr sz="4300"/>
              <a:t> “Do you see this woman? I entered your house; you gave me no water for my feet, but she has wet my feet with her tears and wiped them with her hair. </a:t>
            </a:r>
            <a:r>
              <a:rPr b="1" baseline="31999"/>
              <a:t>45</a:t>
            </a:r>
            <a:r>
              <a:rPr sz="4300"/>
              <a:t> You gave me no kiss, but from the time I came in she has not ceased to kiss my feet. </a:t>
            </a:r>
            <a:r>
              <a:rPr b="1" baseline="31999"/>
              <a:t>46</a:t>
            </a:r>
            <a:r>
              <a:rPr sz="4300"/>
              <a:t> You did not anoint my head with oil, but she has anointed my feet with ointment. </a:t>
            </a:r>
            <a:r>
              <a:rPr b="1" baseline="31999"/>
              <a:t>47</a:t>
            </a:r>
            <a:r>
              <a:rPr sz="4300"/>
              <a:t> Therefore I tell you, her sins, which are many, are forgiven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3" name="TextBox 1"/>
          <p:cNvSpPr txBox="1"/>
          <p:nvPr/>
        </p:nvSpPr>
        <p:spPr>
          <a:xfrm>
            <a:off x="365891" y="280712"/>
            <a:ext cx="11460218" cy="4429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200"/>
            </a:pPr>
            <a:r>
              <a:rPr b="1"/>
              <a:t>(Luke 7:36-50) </a:t>
            </a:r>
            <a:r>
              <a:rPr sz="4300"/>
              <a:t>for she loved much. But he who is forgiven little, loves little.”  </a:t>
            </a:r>
            <a:r>
              <a:rPr b="1" baseline="31999"/>
              <a:t>48</a:t>
            </a:r>
            <a:r>
              <a:rPr sz="4300"/>
              <a:t> And he said to her, “Your sins are forgiven.” </a:t>
            </a:r>
            <a:r>
              <a:rPr b="1" baseline="31999"/>
              <a:t>49</a:t>
            </a:r>
            <a:r>
              <a:rPr sz="4300"/>
              <a:t> Then those who were at table with him began to say among themselves, “Who is this, who even forgives sins?” </a:t>
            </a:r>
            <a:r>
              <a:rPr b="1" baseline="31999"/>
              <a:t>50</a:t>
            </a:r>
            <a:r>
              <a:rPr sz="4300"/>
              <a:t> And he said to the woman, “Your faith has saved you; go in peace.”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6" name="TextBox 1"/>
          <p:cNvSpPr txBox="1"/>
          <p:nvPr/>
        </p:nvSpPr>
        <p:spPr>
          <a:xfrm>
            <a:off x="365891" y="280712"/>
            <a:ext cx="11460218" cy="505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200"/>
            </a:pPr>
            <a:r>
              <a:rPr b="1"/>
              <a:t>(Luke 7:39-40)</a:t>
            </a:r>
            <a:r>
              <a:rPr sz="4300"/>
              <a:t> </a:t>
            </a:r>
            <a:r>
              <a:rPr b="1" baseline="31999"/>
              <a:t>39</a:t>
            </a:r>
            <a:r>
              <a:rPr sz="4300"/>
              <a:t> Now when the Pharisee who had invited him saw this, he said to himself, “If this man were a prophet, he would have known who and what sort of woman this is who is touching him, for she is a sinner.”</a:t>
            </a:r>
            <a:r>
              <a:t> </a:t>
            </a:r>
            <a:r>
              <a:rPr b="1" baseline="31999"/>
              <a:t>40</a:t>
            </a:r>
            <a:r>
              <a:rPr sz="4300"/>
              <a:t> And Jesus answering said to him, “Simon, I have something to say to you.” And he answered, “Say it, Teacher.”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9" name="TextBox 1"/>
          <p:cNvSpPr txBox="1"/>
          <p:nvPr/>
        </p:nvSpPr>
        <p:spPr>
          <a:xfrm>
            <a:off x="365891" y="661712"/>
            <a:ext cx="11460218" cy="505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200"/>
            </a:pPr>
            <a:r>
              <a:rPr b="1"/>
              <a:t>(Luke 7:41-43)</a:t>
            </a:r>
            <a:r>
              <a:rPr sz="4300"/>
              <a:t> </a:t>
            </a:r>
            <a:r>
              <a:rPr b="1" baseline="31999"/>
              <a:t>41</a:t>
            </a:r>
            <a:r>
              <a:rPr sz="4300"/>
              <a:t> “A certain moneylender had two debtors. One owed five hundred denarii, and the other fifty. </a:t>
            </a:r>
            <a:r>
              <a:rPr b="1" baseline="31999"/>
              <a:t>42</a:t>
            </a:r>
            <a:r>
              <a:rPr sz="4300"/>
              <a:t> When they could not pay, he cancelled the debt of both. Now which of them will love him more?” </a:t>
            </a:r>
            <a:r>
              <a:rPr b="1" baseline="31999"/>
              <a:t>43</a:t>
            </a:r>
            <a:r>
              <a:rPr sz="4300"/>
              <a:t> Simon answered, “The one, I suppose, for whom he cancelled the larger debt.” And he said to him, “You have judged rightly.”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>
              <a:alpha val="3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2" name="TextBox 1"/>
          <p:cNvSpPr txBox="1"/>
          <p:nvPr/>
        </p:nvSpPr>
        <p:spPr>
          <a:xfrm>
            <a:off x="365891" y="280712"/>
            <a:ext cx="11460218" cy="505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200"/>
            </a:pPr>
            <a:r>
              <a:rPr b="1"/>
              <a:t>(Luke 7:44-47)</a:t>
            </a:r>
            <a:r>
              <a:rPr sz="4300"/>
              <a:t> “Do you see this woman? I entered your house; you gave me no water for my feet, but she has wet my feet with her tears and wiped them with her hair. </a:t>
            </a:r>
            <a:r>
              <a:rPr b="1" baseline="31999"/>
              <a:t>45</a:t>
            </a:r>
            <a:r>
              <a:rPr sz="4300"/>
              <a:t> You gave me no kiss, but from the time I came in she has not ceased to kiss my feet. </a:t>
            </a:r>
            <a:r>
              <a:rPr b="1" baseline="31999"/>
              <a:t>46</a:t>
            </a:r>
            <a:r>
              <a:rPr sz="4300"/>
              <a:t> You did not anoint my head with oil, but she has anointed my feet with ointment.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