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1" r:id="rId5"/>
    <p:sldId id="289" r:id="rId6"/>
    <p:sldId id="29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3F3D7B-F0B5-1744-BF4E-F45A351596F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5FF63-DBB4-BE49-AEC1-F1BF2C9E0E5F}" type="slidenum">
              <a:rPr lang="en-US" smtClean="0"/>
              <a:t>‹#›</a:t>
            </a:fld>
            <a:endParaRPr lang="en-US"/>
          </a:p>
        </p:txBody>
      </p:sp>
    </p:spTree>
    <p:extLst>
      <p:ext uri="{BB962C8B-B14F-4D97-AF65-F5344CB8AC3E}">
        <p14:creationId xmlns:p14="http://schemas.microsoft.com/office/powerpoint/2010/main" val="363852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F3D7B-F0B5-1744-BF4E-F45A351596F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5FF63-DBB4-BE49-AEC1-F1BF2C9E0E5F}" type="slidenum">
              <a:rPr lang="en-US" smtClean="0"/>
              <a:t>‹#›</a:t>
            </a:fld>
            <a:endParaRPr lang="en-US"/>
          </a:p>
        </p:txBody>
      </p:sp>
    </p:spTree>
    <p:extLst>
      <p:ext uri="{BB962C8B-B14F-4D97-AF65-F5344CB8AC3E}">
        <p14:creationId xmlns:p14="http://schemas.microsoft.com/office/powerpoint/2010/main" val="28866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F3D7B-F0B5-1744-BF4E-F45A351596F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5FF63-DBB4-BE49-AEC1-F1BF2C9E0E5F}" type="slidenum">
              <a:rPr lang="en-US" smtClean="0"/>
              <a:t>‹#›</a:t>
            </a:fld>
            <a:endParaRPr lang="en-US"/>
          </a:p>
        </p:txBody>
      </p:sp>
    </p:spTree>
    <p:extLst>
      <p:ext uri="{BB962C8B-B14F-4D97-AF65-F5344CB8AC3E}">
        <p14:creationId xmlns:p14="http://schemas.microsoft.com/office/powerpoint/2010/main" val="330440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F3D7B-F0B5-1744-BF4E-F45A351596F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5FF63-DBB4-BE49-AEC1-F1BF2C9E0E5F}" type="slidenum">
              <a:rPr lang="en-US" smtClean="0"/>
              <a:t>‹#›</a:t>
            </a:fld>
            <a:endParaRPr lang="en-US"/>
          </a:p>
        </p:txBody>
      </p:sp>
    </p:spTree>
    <p:extLst>
      <p:ext uri="{BB962C8B-B14F-4D97-AF65-F5344CB8AC3E}">
        <p14:creationId xmlns:p14="http://schemas.microsoft.com/office/powerpoint/2010/main" val="316451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F3D7B-F0B5-1744-BF4E-F45A351596F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5FF63-DBB4-BE49-AEC1-F1BF2C9E0E5F}" type="slidenum">
              <a:rPr lang="en-US" smtClean="0"/>
              <a:t>‹#›</a:t>
            </a:fld>
            <a:endParaRPr lang="en-US"/>
          </a:p>
        </p:txBody>
      </p:sp>
    </p:spTree>
    <p:extLst>
      <p:ext uri="{BB962C8B-B14F-4D97-AF65-F5344CB8AC3E}">
        <p14:creationId xmlns:p14="http://schemas.microsoft.com/office/powerpoint/2010/main" val="115481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3F3D7B-F0B5-1744-BF4E-F45A351596F8}"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5FF63-DBB4-BE49-AEC1-F1BF2C9E0E5F}" type="slidenum">
              <a:rPr lang="en-US" smtClean="0"/>
              <a:t>‹#›</a:t>
            </a:fld>
            <a:endParaRPr lang="en-US"/>
          </a:p>
        </p:txBody>
      </p:sp>
    </p:spTree>
    <p:extLst>
      <p:ext uri="{BB962C8B-B14F-4D97-AF65-F5344CB8AC3E}">
        <p14:creationId xmlns:p14="http://schemas.microsoft.com/office/powerpoint/2010/main" val="74956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3F3D7B-F0B5-1744-BF4E-F45A351596F8}"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5FF63-DBB4-BE49-AEC1-F1BF2C9E0E5F}" type="slidenum">
              <a:rPr lang="en-US" smtClean="0"/>
              <a:t>‹#›</a:t>
            </a:fld>
            <a:endParaRPr lang="en-US"/>
          </a:p>
        </p:txBody>
      </p:sp>
    </p:spTree>
    <p:extLst>
      <p:ext uri="{BB962C8B-B14F-4D97-AF65-F5344CB8AC3E}">
        <p14:creationId xmlns:p14="http://schemas.microsoft.com/office/powerpoint/2010/main" val="174522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3F3D7B-F0B5-1744-BF4E-F45A351596F8}"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5FF63-DBB4-BE49-AEC1-F1BF2C9E0E5F}" type="slidenum">
              <a:rPr lang="en-US" smtClean="0"/>
              <a:t>‹#›</a:t>
            </a:fld>
            <a:endParaRPr lang="en-US"/>
          </a:p>
        </p:txBody>
      </p:sp>
    </p:spTree>
    <p:extLst>
      <p:ext uri="{BB962C8B-B14F-4D97-AF65-F5344CB8AC3E}">
        <p14:creationId xmlns:p14="http://schemas.microsoft.com/office/powerpoint/2010/main" val="119960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F3D7B-F0B5-1744-BF4E-F45A351596F8}"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5FF63-DBB4-BE49-AEC1-F1BF2C9E0E5F}" type="slidenum">
              <a:rPr lang="en-US" smtClean="0"/>
              <a:t>‹#›</a:t>
            </a:fld>
            <a:endParaRPr lang="en-US"/>
          </a:p>
        </p:txBody>
      </p:sp>
    </p:spTree>
    <p:extLst>
      <p:ext uri="{BB962C8B-B14F-4D97-AF65-F5344CB8AC3E}">
        <p14:creationId xmlns:p14="http://schemas.microsoft.com/office/powerpoint/2010/main" val="50766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F3D7B-F0B5-1744-BF4E-F45A351596F8}"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5FF63-DBB4-BE49-AEC1-F1BF2C9E0E5F}" type="slidenum">
              <a:rPr lang="en-US" smtClean="0"/>
              <a:t>‹#›</a:t>
            </a:fld>
            <a:endParaRPr lang="en-US"/>
          </a:p>
        </p:txBody>
      </p:sp>
    </p:spTree>
    <p:extLst>
      <p:ext uri="{BB962C8B-B14F-4D97-AF65-F5344CB8AC3E}">
        <p14:creationId xmlns:p14="http://schemas.microsoft.com/office/powerpoint/2010/main" val="207716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F3D7B-F0B5-1744-BF4E-F45A351596F8}"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5FF63-DBB4-BE49-AEC1-F1BF2C9E0E5F}" type="slidenum">
              <a:rPr lang="en-US" smtClean="0"/>
              <a:t>‹#›</a:t>
            </a:fld>
            <a:endParaRPr lang="en-US"/>
          </a:p>
        </p:txBody>
      </p:sp>
    </p:spTree>
    <p:extLst>
      <p:ext uri="{BB962C8B-B14F-4D97-AF65-F5344CB8AC3E}">
        <p14:creationId xmlns:p14="http://schemas.microsoft.com/office/powerpoint/2010/main" val="51325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F3D7B-F0B5-1744-BF4E-F45A351596F8}" type="datetimeFigureOut">
              <a:rPr lang="en-US" smtClean="0"/>
              <a:t>5/6/2018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5FF63-DBB4-BE49-AEC1-F1BF2C9E0E5F}" type="slidenum">
              <a:rPr lang="en-US" smtClean="0"/>
              <a:t>‹#›</a:t>
            </a:fld>
            <a:endParaRPr lang="en-US"/>
          </a:p>
        </p:txBody>
      </p:sp>
    </p:spTree>
    <p:extLst>
      <p:ext uri="{BB962C8B-B14F-4D97-AF65-F5344CB8AC3E}">
        <p14:creationId xmlns:p14="http://schemas.microsoft.com/office/powerpoint/2010/main" val="117784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8 slide backgrounds standard-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6930"/>
          </a:xfrm>
          <a:prstGeom prst="rect">
            <a:avLst/>
          </a:prstGeom>
        </p:spPr>
      </p:pic>
      <p:sp>
        <p:nvSpPr>
          <p:cNvPr id="4" name="TextBox 3"/>
          <p:cNvSpPr txBox="1"/>
          <p:nvPr/>
        </p:nvSpPr>
        <p:spPr>
          <a:xfrm>
            <a:off x="1" y="4524725"/>
            <a:ext cx="9143999" cy="1200329"/>
          </a:xfrm>
          <a:prstGeom prst="rect">
            <a:avLst/>
          </a:prstGeom>
          <a:noFill/>
        </p:spPr>
        <p:txBody>
          <a:bodyPr wrap="square" rtlCol="0">
            <a:spAutoFit/>
          </a:bodyPr>
          <a:lstStyle/>
          <a:p>
            <a:pPr algn="ctr"/>
            <a:r>
              <a:rPr lang="en-US" sz="3600" b="1" cap="all" spc="300" dirty="0" smtClean="0">
                <a:solidFill>
                  <a:schemeClr val="bg1"/>
                </a:solidFill>
                <a:latin typeface="Trade Gothic LT Std"/>
                <a:cs typeface="Trade Gothic LT Std"/>
              </a:rPr>
              <a:t>Jesus’ Campaign Warnings (</a:t>
            </a:r>
            <a:r>
              <a:rPr lang="en-US" sz="3600" b="1" spc="300" dirty="0" smtClean="0">
                <a:solidFill>
                  <a:schemeClr val="bg1"/>
                </a:solidFill>
                <a:latin typeface="Trade Gothic LT Std"/>
                <a:cs typeface="Trade Gothic LT Std"/>
              </a:rPr>
              <a:t>Luke 9.57-62)</a:t>
            </a:r>
            <a:endParaRPr lang="en-US" sz="3600" b="1" spc="300" dirty="0">
              <a:solidFill>
                <a:schemeClr val="bg1"/>
              </a:solidFill>
              <a:latin typeface="Trade Gothic LT Std"/>
              <a:cs typeface="Trade Gothic LT Std"/>
            </a:endParaRPr>
          </a:p>
        </p:txBody>
      </p:sp>
      <p:sp>
        <p:nvSpPr>
          <p:cNvPr id="5" name="TextBox 4"/>
          <p:cNvSpPr txBox="1"/>
          <p:nvPr/>
        </p:nvSpPr>
        <p:spPr>
          <a:xfrm>
            <a:off x="1" y="5590436"/>
            <a:ext cx="9143999" cy="461665"/>
          </a:xfrm>
          <a:prstGeom prst="rect">
            <a:avLst/>
          </a:prstGeom>
          <a:noFill/>
        </p:spPr>
        <p:txBody>
          <a:bodyPr wrap="square" rtlCol="0">
            <a:spAutoFit/>
          </a:bodyPr>
          <a:lstStyle/>
          <a:p>
            <a:pPr algn="ctr"/>
            <a:r>
              <a:rPr lang="en-US" sz="2400" i="1" dirty="0" smtClean="0">
                <a:solidFill>
                  <a:srgbClr val="FFFFFF"/>
                </a:solidFill>
                <a:latin typeface="PT Serif"/>
                <a:cs typeface="PT Serif"/>
              </a:rPr>
              <a:t>Ps. Hennie Swart</a:t>
            </a:r>
            <a:endParaRPr lang="en-US" sz="2400" i="1" dirty="0">
              <a:solidFill>
                <a:srgbClr val="FFFFFF"/>
              </a:solidFill>
              <a:latin typeface="PT Serif"/>
              <a:cs typeface="PT Serif"/>
            </a:endParaRPr>
          </a:p>
        </p:txBody>
      </p:sp>
      <p:pic>
        <p:nvPicPr>
          <p:cNvPr id="9" name="Picture 8" descr="LogoType_eng_flat white-01-01.png"/>
          <p:cNvPicPr>
            <a:picLocks noChangeAspect="1"/>
          </p:cNvPicPr>
          <p:nvPr/>
        </p:nvPicPr>
        <p:blipFill rotWithShape="1">
          <a:blip r:embed="rId3">
            <a:extLst>
              <a:ext uri="{28A0092B-C50C-407E-A947-70E740481C1C}">
                <a14:useLocalDpi xmlns:a14="http://schemas.microsoft.com/office/drawing/2010/main" val="0"/>
              </a:ext>
            </a:extLst>
          </a:blip>
          <a:srcRect b="30253"/>
          <a:stretch/>
        </p:blipFill>
        <p:spPr>
          <a:xfrm>
            <a:off x="7177014" y="5446779"/>
            <a:ext cx="1440000" cy="748980"/>
          </a:xfrm>
          <a:prstGeom prst="rect">
            <a:avLst/>
          </a:prstGeom>
        </p:spPr>
      </p:pic>
      <p:sp>
        <p:nvSpPr>
          <p:cNvPr id="21" name="TextBox 20"/>
          <p:cNvSpPr txBox="1"/>
          <p:nvPr/>
        </p:nvSpPr>
        <p:spPr>
          <a:xfrm>
            <a:off x="10425545" y="4987636"/>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587" y="204725"/>
            <a:ext cx="6600825" cy="4320000"/>
          </a:xfrm>
          <a:prstGeom prst="flowChartConnector">
            <a:avLst/>
          </a:prstGeom>
          <a:effectLst>
            <a:softEdge rad="127000"/>
          </a:effectLst>
        </p:spPr>
      </p:pic>
    </p:spTree>
    <p:extLst>
      <p:ext uri="{BB962C8B-B14F-4D97-AF65-F5344CB8AC3E}">
        <p14:creationId xmlns:p14="http://schemas.microsoft.com/office/powerpoint/2010/main" val="414593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8 slide backgrounds standard-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6930"/>
          </a:xfrm>
          <a:prstGeom prst="rect">
            <a:avLst/>
          </a:prstGeom>
        </p:spPr>
      </p:pic>
      <p:sp>
        <p:nvSpPr>
          <p:cNvPr id="4" name="TextBox 3"/>
          <p:cNvSpPr txBox="1"/>
          <p:nvPr/>
        </p:nvSpPr>
        <p:spPr>
          <a:xfrm>
            <a:off x="0" y="333725"/>
            <a:ext cx="9143999" cy="646331"/>
          </a:xfrm>
          <a:prstGeom prst="rect">
            <a:avLst/>
          </a:prstGeom>
          <a:noFill/>
        </p:spPr>
        <p:txBody>
          <a:bodyPr wrap="square" rtlCol="0">
            <a:spAutoFit/>
          </a:bodyPr>
          <a:lstStyle/>
          <a:p>
            <a:pPr algn="ctr"/>
            <a:r>
              <a:rPr lang="en-US" sz="3600" b="1" spc="300" dirty="0" smtClean="0">
                <a:solidFill>
                  <a:schemeClr val="bg1"/>
                </a:solidFill>
                <a:latin typeface="Trade Gothic LT Std"/>
                <a:cs typeface="Trade Gothic LT Std"/>
              </a:rPr>
              <a:t>Luke 9.57-62</a:t>
            </a:r>
            <a:endParaRPr lang="en-US" sz="3600" b="1" spc="300" dirty="0">
              <a:solidFill>
                <a:schemeClr val="bg1"/>
              </a:solidFill>
              <a:latin typeface="Trade Gothic LT Std"/>
              <a:cs typeface="Trade Gothic LT Std"/>
            </a:endParaRPr>
          </a:p>
        </p:txBody>
      </p:sp>
      <p:sp>
        <p:nvSpPr>
          <p:cNvPr id="5" name="TextBox 4"/>
          <p:cNvSpPr txBox="1"/>
          <p:nvPr/>
        </p:nvSpPr>
        <p:spPr>
          <a:xfrm>
            <a:off x="457200" y="1016478"/>
            <a:ext cx="8275320" cy="4524315"/>
          </a:xfrm>
          <a:prstGeom prst="rect">
            <a:avLst/>
          </a:prstGeom>
          <a:noFill/>
        </p:spPr>
        <p:txBody>
          <a:bodyPr wrap="square" rtlCol="0">
            <a:spAutoFit/>
          </a:bodyPr>
          <a:lstStyle/>
          <a:p>
            <a:pPr algn="just"/>
            <a:r>
              <a:rPr lang="en-US" sz="2400" baseline="30000" dirty="0" smtClean="0">
                <a:solidFill>
                  <a:schemeClr val="bg1"/>
                </a:solidFill>
                <a:latin typeface="Trade Gothic LT Std" panose="00000500000000000000" pitchFamily="50" charset="0"/>
              </a:rPr>
              <a:t>57</a:t>
            </a:r>
            <a:r>
              <a:rPr lang="en-US" sz="2400" dirty="0" smtClean="0">
                <a:solidFill>
                  <a:schemeClr val="bg1"/>
                </a:solidFill>
                <a:latin typeface="Trade Gothic LT Std" panose="00000500000000000000" pitchFamily="50" charset="0"/>
              </a:rPr>
              <a:t>As </a:t>
            </a:r>
            <a:r>
              <a:rPr lang="en-US" sz="2400" dirty="0">
                <a:solidFill>
                  <a:schemeClr val="bg1"/>
                </a:solidFill>
                <a:latin typeface="Trade Gothic LT Std" panose="00000500000000000000" pitchFamily="50" charset="0"/>
              </a:rPr>
              <a:t>they were walking along the road, a man said to him, “I will follow you wherever you go</a:t>
            </a:r>
            <a:r>
              <a:rPr lang="en-US" sz="2400" dirty="0" smtClean="0">
                <a:solidFill>
                  <a:schemeClr val="bg1"/>
                </a:solidFill>
                <a:latin typeface="Trade Gothic LT Std" panose="00000500000000000000" pitchFamily="50" charset="0"/>
              </a:rPr>
              <a:t>.” </a:t>
            </a:r>
          </a:p>
          <a:p>
            <a:pPr algn="just"/>
            <a:r>
              <a:rPr lang="en-US" sz="2400" baseline="30000" dirty="0" smtClean="0">
                <a:solidFill>
                  <a:schemeClr val="bg1"/>
                </a:solidFill>
                <a:latin typeface="Trade Gothic LT Std" panose="00000500000000000000" pitchFamily="50" charset="0"/>
              </a:rPr>
              <a:t>58</a:t>
            </a:r>
            <a:r>
              <a:rPr lang="en-US" sz="2400" dirty="0" smtClean="0">
                <a:solidFill>
                  <a:schemeClr val="bg1"/>
                </a:solidFill>
                <a:latin typeface="Trade Gothic LT Std" panose="00000500000000000000" pitchFamily="50" charset="0"/>
              </a:rPr>
              <a:t>Jesus </a:t>
            </a:r>
            <a:r>
              <a:rPr lang="en-US" sz="2400" dirty="0">
                <a:solidFill>
                  <a:schemeClr val="bg1"/>
                </a:solidFill>
                <a:latin typeface="Trade Gothic LT Std" panose="00000500000000000000" pitchFamily="50" charset="0"/>
              </a:rPr>
              <a:t>replied, “Foxes have dens and birds have nests, but the Son of Man has no place to lay his head</a:t>
            </a:r>
            <a:r>
              <a:rPr lang="en-US" sz="2400" dirty="0" smtClean="0">
                <a:solidFill>
                  <a:schemeClr val="bg1"/>
                </a:solidFill>
                <a:latin typeface="Trade Gothic LT Std" panose="00000500000000000000" pitchFamily="50" charset="0"/>
              </a:rPr>
              <a:t>.” </a:t>
            </a:r>
          </a:p>
          <a:p>
            <a:pPr algn="just"/>
            <a:r>
              <a:rPr lang="en-US" sz="2400" baseline="30000" dirty="0" smtClean="0">
                <a:solidFill>
                  <a:schemeClr val="bg1"/>
                </a:solidFill>
                <a:latin typeface="Trade Gothic LT Std" panose="00000500000000000000" pitchFamily="50" charset="0"/>
              </a:rPr>
              <a:t>59</a:t>
            </a:r>
            <a:r>
              <a:rPr lang="en-US" sz="2400" dirty="0" smtClean="0">
                <a:solidFill>
                  <a:schemeClr val="bg1"/>
                </a:solidFill>
                <a:latin typeface="Trade Gothic LT Std" panose="00000500000000000000" pitchFamily="50" charset="0"/>
              </a:rPr>
              <a:t>He </a:t>
            </a:r>
            <a:r>
              <a:rPr lang="en-US" sz="2400" dirty="0">
                <a:solidFill>
                  <a:schemeClr val="bg1"/>
                </a:solidFill>
                <a:latin typeface="Trade Gothic LT Std" panose="00000500000000000000" pitchFamily="50" charset="0"/>
              </a:rPr>
              <a:t>said to another man, “Follow me.” </a:t>
            </a:r>
            <a:r>
              <a:rPr lang="en-US" sz="2400" dirty="0" smtClean="0">
                <a:solidFill>
                  <a:schemeClr val="bg1"/>
                </a:solidFill>
                <a:latin typeface="Trade Gothic LT Std" panose="00000500000000000000" pitchFamily="50" charset="0"/>
              </a:rPr>
              <a:t> </a:t>
            </a:r>
          </a:p>
          <a:p>
            <a:pPr algn="just"/>
            <a:r>
              <a:rPr lang="en-US" sz="2400" dirty="0" smtClean="0">
                <a:solidFill>
                  <a:schemeClr val="bg1"/>
                </a:solidFill>
                <a:latin typeface="Trade Gothic LT Std" panose="00000500000000000000" pitchFamily="50" charset="0"/>
              </a:rPr>
              <a:t>But </a:t>
            </a:r>
            <a:r>
              <a:rPr lang="en-US" sz="2400" dirty="0">
                <a:solidFill>
                  <a:schemeClr val="bg1"/>
                </a:solidFill>
                <a:latin typeface="Trade Gothic LT Std" panose="00000500000000000000" pitchFamily="50" charset="0"/>
              </a:rPr>
              <a:t>he replied, “Lord, first let me go and bury my father</a:t>
            </a:r>
            <a:r>
              <a:rPr lang="en-US" sz="2400" dirty="0" smtClean="0">
                <a:solidFill>
                  <a:schemeClr val="bg1"/>
                </a:solidFill>
                <a:latin typeface="Trade Gothic LT Std" panose="00000500000000000000" pitchFamily="50" charset="0"/>
              </a:rPr>
              <a:t>.” </a:t>
            </a:r>
            <a:r>
              <a:rPr lang="en-US" sz="2400" baseline="30000" dirty="0" smtClean="0">
                <a:solidFill>
                  <a:schemeClr val="bg1"/>
                </a:solidFill>
                <a:latin typeface="Trade Gothic LT Std" panose="00000500000000000000" pitchFamily="50" charset="0"/>
              </a:rPr>
              <a:t>60</a:t>
            </a:r>
            <a:r>
              <a:rPr lang="en-US" sz="2400" dirty="0" smtClean="0">
                <a:solidFill>
                  <a:schemeClr val="bg1"/>
                </a:solidFill>
                <a:latin typeface="Trade Gothic LT Std" panose="00000500000000000000" pitchFamily="50" charset="0"/>
              </a:rPr>
              <a:t>Jesus </a:t>
            </a:r>
            <a:r>
              <a:rPr lang="en-US" sz="2400" dirty="0">
                <a:solidFill>
                  <a:schemeClr val="bg1"/>
                </a:solidFill>
                <a:latin typeface="Trade Gothic LT Std" panose="00000500000000000000" pitchFamily="50" charset="0"/>
              </a:rPr>
              <a:t>said to him, “Let the dead bury their own dead, but you go and proclaim the kingdom of God.” </a:t>
            </a:r>
            <a:r>
              <a:rPr lang="en-US" sz="2400" dirty="0" smtClean="0">
                <a:solidFill>
                  <a:schemeClr val="bg1"/>
                </a:solidFill>
                <a:latin typeface="Trade Gothic LT Std" panose="00000500000000000000" pitchFamily="50" charset="0"/>
              </a:rPr>
              <a:t> </a:t>
            </a:r>
          </a:p>
          <a:p>
            <a:pPr algn="just"/>
            <a:r>
              <a:rPr lang="en-US" sz="2400" baseline="30000" dirty="0" smtClean="0">
                <a:solidFill>
                  <a:schemeClr val="bg1"/>
                </a:solidFill>
                <a:latin typeface="Trade Gothic LT Std" panose="00000500000000000000" pitchFamily="50" charset="0"/>
              </a:rPr>
              <a:t>61</a:t>
            </a:r>
            <a:r>
              <a:rPr lang="en-US" sz="2400" dirty="0" smtClean="0">
                <a:solidFill>
                  <a:schemeClr val="bg1"/>
                </a:solidFill>
                <a:latin typeface="Trade Gothic LT Std" panose="00000500000000000000" pitchFamily="50" charset="0"/>
              </a:rPr>
              <a:t>Still </a:t>
            </a:r>
            <a:r>
              <a:rPr lang="en-US" sz="2400" dirty="0">
                <a:solidFill>
                  <a:schemeClr val="bg1"/>
                </a:solidFill>
                <a:latin typeface="Trade Gothic LT Std" panose="00000500000000000000" pitchFamily="50" charset="0"/>
              </a:rPr>
              <a:t>another said, “I will follow you, Lord; but first let me go back and say goodbye to my family.” </a:t>
            </a:r>
            <a:r>
              <a:rPr lang="en-US" sz="2400" dirty="0" smtClean="0">
                <a:solidFill>
                  <a:schemeClr val="bg1"/>
                </a:solidFill>
                <a:latin typeface="Trade Gothic LT Std" panose="00000500000000000000" pitchFamily="50" charset="0"/>
              </a:rPr>
              <a:t> </a:t>
            </a:r>
          </a:p>
          <a:p>
            <a:pPr algn="just"/>
            <a:r>
              <a:rPr lang="en-US" sz="2400" baseline="30000" dirty="0" smtClean="0">
                <a:solidFill>
                  <a:schemeClr val="bg1"/>
                </a:solidFill>
                <a:latin typeface="Trade Gothic LT Std" panose="00000500000000000000" pitchFamily="50" charset="0"/>
              </a:rPr>
              <a:t>62</a:t>
            </a:r>
            <a:r>
              <a:rPr lang="en-US" sz="2400" dirty="0" smtClean="0">
                <a:solidFill>
                  <a:schemeClr val="bg1"/>
                </a:solidFill>
                <a:latin typeface="Trade Gothic LT Std" panose="00000500000000000000" pitchFamily="50" charset="0"/>
              </a:rPr>
              <a:t>Jesus </a:t>
            </a:r>
            <a:r>
              <a:rPr lang="en-US" sz="2400" dirty="0">
                <a:solidFill>
                  <a:schemeClr val="bg1"/>
                </a:solidFill>
                <a:latin typeface="Trade Gothic LT Std" panose="00000500000000000000" pitchFamily="50" charset="0"/>
              </a:rPr>
              <a:t>replied, “No one who puts a hand to the plow and looks back is fit for service in the kingdom of God.”</a:t>
            </a:r>
            <a:endParaRPr lang="en-ZA" sz="2400" dirty="0">
              <a:solidFill>
                <a:schemeClr val="bg1"/>
              </a:solidFill>
              <a:latin typeface="Trade Gothic LT Std" panose="00000500000000000000" pitchFamily="50" charset="0"/>
            </a:endParaRPr>
          </a:p>
        </p:txBody>
      </p:sp>
      <p:pic>
        <p:nvPicPr>
          <p:cNvPr id="9" name="Picture 8" descr="LogoType_eng_flat white-01-01.png"/>
          <p:cNvPicPr>
            <a:picLocks noChangeAspect="1"/>
          </p:cNvPicPr>
          <p:nvPr/>
        </p:nvPicPr>
        <p:blipFill rotWithShape="1">
          <a:blip r:embed="rId3">
            <a:extLst>
              <a:ext uri="{28A0092B-C50C-407E-A947-70E740481C1C}">
                <a14:useLocalDpi xmlns:a14="http://schemas.microsoft.com/office/drawing/2010/main" val="0"/>
              </a:ext>
            </a:extLst>
          </a:blip>
          <a:srcRect b="30253"/>
          <a:stretch/>
        </p:blipFill>
        <p:spPr>
          <a:xfrm>
            <a:off x="7177014" y="5446779"/>
            <a:ext cx="1440000" cy="748980"/>
          </a:xfrm>
          <a:prstGeom prst="rect">
            <a:avLst/>
          </a:prstGeom>
        </p:spPr>
      </p:pic>
      <p:sp>
        <p:nvSpPr>
          <p:cNvPr id="21" name="TextBox 20"/>
          <p:cNvSpPr txBox="1"/>
          <p:nvPr/>
        </p:nvSpPr>
        <p:spPr>
          <a:xfrm>
            <a:off x="10425545" y="498763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67693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8 slide backgrounds standard-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6930"/>
          </a:xfrm>
          <a:prstGeom prst="rect">
            <a:avLst/>
          </a:prstGeom>
        </p:spPr>
      </p:pic>
      <p:sp>
        <p:nvSpPr>
          <p:cNvPr id="4" name="TextBox 3"/>
          <p:cNvSpPr txBox="1"/>
          <p:nvPr/>
        </p:nvSpPr>
        <p:spPr>
          <a:xfrm>
            <a:off x="0" y="333725"/>
            <a:ext cx="9143999" cy="646331"/>
          </a:xfrm>
          <a:prstGeom prst="rect">
            <a:avLst/>
          </a:prstGeom>
          <a:noFill/>
        </p:spPr>
        <p:txBody>
          <a:bodyPr wrap="square" rtlCol="0">
            <a:spAutoFit/>
          </a:bodyPr>
          <a:lstStyle/>
          <a:p>
            <a:pPr algn="ctr"/>
            <a:r>
              <a:rPr lang="en-US" sz="3600" b="1" spc="300" dirty="0" smtClean="0">
                <a:solidFill>
                  <a:schemeClr val="bg1"/>
                </a:solidFill>
                <a:latin typeface="Trade Gothic LT Std"/>
                <a:cs typeface="Trade Gothic LT Std"/>
              </a:rPr>
              <a:t>1 Kings </a:t>
            </a:r>
            <a:r>
              <a:rPr lang="en-US" sz="3600" b="1" spc="300" dirty="0" smtClean="0">
                <a:solidFill>
                  <a:schemeClr val="bg1"/>
                </a:solidFill>
                <a:latin typeface="Trade Gothic LT Std"/>
                <a:cs typeface="Trade Gothic LT Std"/>
              </a:rPr>
              <a:t>19.19-21</a:t>
            </a:r>
            <a:endParaRPr lang="en-US" sz="3600" b="1" spc="300" dirty="0">
              <a:solidFill>
                <a:schemeClr val="bg1"/>
              </a:solidFill>
              <a:latin typeface="Trade Gothic LT Std"/>
              <a:cs typeface="Trade Gothic LT Std"/>
            </a:endParaRPr>
          </a:p>
        </p:txBody>
      </p:sp>
      <p:sp>
        <p:nvSpPr>
          <p:cNvPr id="5" name="TextBox 4"/>
          <p:cNvSpPr txBox="1"/>
          <p:nvPr/>
        </p:nvSpPr>
        <p:spPr>
          <a:xfrm>
            <a:off x="457200" y="1016478"/>
            <a:ext cx="8275320" cy="5293757"/>
          </a:xfrm>
          <a:prstGeom prst="rect">
            <a:avLst/>
          </a:prstGeom>
          <a:noFill/>
        </p:spPr>
        <p:txBody>
          <a:bodyPr wrap="square" rtlCol="0">
            <a:spAutoFit/>
          </a:bodyPr>
          <a:lstStyle/>
          <a:p>
            <a:pPr algn="just"/>
            <a:r>
              <a:rPr lang="en-US" sz="2600" baseline="30000" dirty="0" smtClean="0">
                <a:solidFill>
                  <a:schemeClr val="bg1"/>
                </a:solidFill>
                <a:latin typeface="Trade Gothic LT Std" panose="00000500000000000000" pitchFamily="50" charset="0"/>
              </a:rPr>
              <a:t>19</a:t>
            </a:r>
            <a:r>
              <a:rPr lang="en-US" sz="2600" dirty="0" smtClean="0">
                <a:solidFill>
                  <a:schemeClr val="bg1"/>
                </a:solidFill>
                <a:latin typeface="Trade Gothic LT Std" panose="00000500000000000000" pitchFamily="50" charset="0"/>
              </a:rPr>
              <a:t>So </a:t>
            </a:r>
            <a:r>
              <a:rPr lang="en-US" sz="2600" dirty="0">
                <a:solidFill>
                  <a:schemeClr val="bg1"/>
                </a:solidFill>
                <a:latin typeface="Trade Gothic LT Std" panose="00000500000000000000" pitchFamily="50" charset="0"/>
              </a:rPr>
              <a:t>Elijah went from there and found Elisha son of </a:t>
            </a:r>
            <a:r>
              <a:rPr lang="en-US" sz="2600" dirty="0" err="1">
                <a:solidFill>
                  <a:schemeClr val="bg1"/>
                </a:solidFill>
                <a:latin typeface="Trade Gothic LT Std" panose="00000500000000000000" pitchFamily="50" charset="0"/>
              </a:rPr>
              <a:t>Shaphat</a:t>
            </a:r>
            <a:r>
              <a:rPr lang="en-US" sz="2600" dirty="0">
                <a:solidFill>
                  <a:schemeClr val="bg1"/>
                </a:solidFill>
                <a:latin typeface="Trade Gothic LT Std" panose="00000500000000000000" pitchFamily="50" charset="0"/>
              </a:rPr>
              <a:t>. He was plowing with twelve yoke of oxen, and he himself was driving the twelfth pair. Elijah went up to him and threw his cloak around him. </a:t>
            </a:r>
            <a:r>
              <a:rPr lang="en-US" sz="2600" baseline="30000" dirty="0" smtClean="0">
                <a:solidFill>
                  <a:schemeClr val="bg1"/>
                </a:solidFill>
                <a:latin typeface="Trade Gothic LT Std" panose="00000500000000000000" pitchFamily="50" charset="0"/>
              </a:rPr>
              <a:t>20</a:t>
            </a:r>
            <a:r>
              <a:rPr lang="en-US" sz="2600" dirty="0" smtClean="0">
                <a:solidFill>
                  <a:schemeClr val="bg1"/>
                </a:solidFill>
                <a:latin typeface="Trade Gothic LT Std" panose="00000500000000000000" pitchFamily="50" charset="0"/>
              </a:rPr>
              <a:t>Elisha </a:t>
            </a:r>
            <a:r>
              <a:rPr lang="en-US" sz="2600" dirty="0">
                <a:solidFill>
                  <a:schemeClr val="bg1"/>
                </a:solidFill>
                <a:latin typeface="Trade Gothic LT Std" panose="00000500000000000000" pitchFamily="50" charset="0"/>
              </a:rPr>
              <a:t>then left his oxen and ran after Elijah. “Let me kiss my father and mother goodbye,” he said, “and then I will come with </a:t>
            </a:r>
            <a:r>
              <a:rPr lang="en-US" sz="2600" dirty="0" smtClean="0">
                <a:solidFill>
                  <a:schemeClr val="bg1"/>
                </a:solidFill>
                <a:latin typeface="Trade Gothic LT Std" panose="00000500000000000000" pitchFamily="50" charset="0"/>
              </a:rPr>
              <a:t>you.” </a:t>
            </a:r>
          </a:p>
          <a:p>
            <a:pPr algn="just"/>
            <a:r>
              <a:rPr lang="en-US" sz="2600" dirty="0" smtClean="0">
                <a:solidFill>
                  <a:schemeClr val="bg1"/>
                </a:solidFill>
                <a:latin typeface="Trade Gothic LT Std" panose="00000500000000000000" pitchFamily="50" charset="0"/>
              </a:rPr>
              <a:t>“Go back,” Elijah replied. “What have I done to you?”</a:t>
            </a:r>
            <a:br>
              <a:rPr lang="en-US" sz="2600" dirty="0" smtClean="0">
                <a:solidFill>
                  <a:schemeClr val="bg1"/>
                </a:solidFill>
                <a:latin typeface="Trade Gothic LT Std" panose="00000500000000000000" pitchFamily="50" charset="0"/>
              </a:rPr>
            </a:br>
            <a:r>
              <a:rPr lang="en-US" sz="2600" baseline="30000" dirty="0" smtClean="0">
                <a:solidFill>
                  <a:schemeClr val="bg1"/>
                </a:solidFill>
                <a:latin typeface="Trade Gothic LT Std" panose="00000500000000000000" pitchFamily="50" charset="0"/>
              </a:rPr>
              <a:t>21</a:t>
            </a:r>
            <a:r>
              <a:rPr lang="en-US" sz="2600" dirty="0" smtClean="0">
                <a:solidFill>
                  <a:schemeClr val="bg1"/>
                </a:solidFill>
                <a:latin typeface="Trade Gothic LT Std" panose="00000500000000000000" pitchFamily="50" charset="0"/>
              </a:rPr>
              <a:t>So Elisha left him and went back. He took his yoke of oxen and slaughtered them. He burned the plowing equipment to cook the meat and gave it to the people, and they ate. Then he set out to follow Elijah and became his servant.</a:t>
            </a:r>
            <a:endParaRPr lang="en-ZA" sz="2600" dirty="0">
              <a:solidFill>
                <a:schemeClr val="bg1"/>
              </a:solidFill>
              <a:latin typeface="Trade Gothic LT Std" panose="00000500000000000000" pitchFamily="50" charset="0"/>
            </a:endParaRPr>
          </a:p>
        </p:txBody>
      </p:sp>
      <p:pic>
        <p:nvPicPr>
          <p:cNvPr id="9" name="Picture 8" descr="LogoType_eng_flat white-01-01.png"/>
          <p:cNvPicPr>
            <a:picLocks noChangeAspect="1"/>
          </p:cNvPicPr>
          <p:nvPr/>
        </p:nvPicPr>
        <p:blipFill rotWithShape="1">
          <a:blip r:embed="rId3">
            <a:extLst>
              <a:ext uri="{28A0092B-C50C-407E-A947-70E740481C1C}">
                <a14:useLocalDpi xmlns:a14="http://schemas.microsoft.com/office/drawing/2010/main" val="0"/>
              </a:ext>
            </a:extLst>
          </a:blip>
          <a:srcRect b="30253"/>
          <a:stretch/>
        </p:blipFill>
        <p:spPr>
          <a:xfrm>
            <a:off x="7177014" y="5446779"/>
            <a:ext cx="1440000" cy="748980"/>
          </a:xfrm>
          <a:prstGeom prst="rect">
            <a:avLst/>
          </a:prstGeom>
        </p:spPr>
      </p:pic>
      <p:sp>
        <p:nvSpPr>
          <p:cNvPr id="21" name="TextBox 20"/>
          <p:cNvSpPr txBox="1"/>
          <p:nvPr/>
        </p:nvSpPr>
        <p:spPr>
          <a:xfrm>
            <a:off x="10425545" y="498763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97779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AC38D1D6E74F4485550D2A2C987D0E" ma:contentTypeVersion="4" ma:contentTypeDescription="Create a new document." ma:contentTypeScope="" ma:versionID="9912e96931b73f6d599ee091d54d9c2a">
  <xsd:schema xmlns:xsd="http://www.w3.org/2001/XMLSchema" xmlns:xs="http://www.w3.org/2001/XMLSchema" xmlns:p="http://schemas.microsoft.com/office/2006/metadata/properties" xmlns:ns2="714ffc91-1b9b-4e8d-b723-91ea9c0a278c" targetNamespace="http://schemas.microsoft.com/office/2006/metadata/properties" ma:root="true" ma:fieldsID="a47a71c87a95a8c24d50f468bf5bcf92" ns2:_="">
    <xsd:import namespace="714ffc91-1b9b-4e8d-b723-91ea9c0a27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ffc91-1b9b-4e8d-b723-91ea9c0a27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171A4C-5C42-4A2E-8442-EB99B0BB6829}">
  <ds:schemaRefs>
    <ds:schemaRef ds:uri="http://schemas.microsoft.com/sharepoint/v3/contenttype/forms"/>
  </ds:schemaRefs>
</ds:datastoreItem>
</file>

<file path=customXml/itemProps2.xml><?xml version="1.0" encoding="utf-8"?>
<ds:datastoreItem xmlns:ds="http://schemas.openxmlformats.org/officeDocument/2006/customXml" ds:itemID="{86179DFA-F6DC-41AD-8DA8-F8EC62A4EA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ffc91-1b9b-4e8d-b723-91ea9c0a2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1AA9D5-C838-47E2-8A39-6D142F9A11F5}">
  <ds:schemaRefs>
    <ds:schemaRef ds:uri="http://schemas.microsoft.com/office/infopath/2007/PartnerControls"/>
    <ds:schemaRef ds:uri="http://purl.org/dc/elements/1.1/"/>
    <ds:schemaRef ds:uri="http://schemas.microsoft.com/office/2006/metadata/properties"/>
    <ds:schemaRef ds:uri="714ffc91-1b9b-4e8d-b723-91ea9c0a278c"/>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1706</TotalTime>
  <Words>127</Words>
  <Application>Microsoft Office PowerPoint</Application>
  <PresentationFormat>On-screen Show (4:3)</PresentationFormat>
  <Paragraphs>12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PT Serif</vt:lpstr>
      <vt:lpstr>Trade Gothic LT Std</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dc:creator>
  <cp:lastModifiedBy>Rochelle Swart</cp:lastModifiedBy>
  <cp:revision>66</cp:revision>
  <dcterms:created xsi:type="dcterms:W3CDTF">2017-10-12T08:20:08Z</dcterms:created>
  <dcterms:modified xsi:type="dcterms:W3CDTF">2018-05-06T14:12:04Z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0x01010032AC38D1D6E74F4485550D2A2C987D0E</vt:lpwstr>
  </property>
</Properties>
</file>