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0" d="100"/>
          <a:sy n="50" d="100"/>
        </p:scale>
        <p:origin x="1267" y="29"/>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435F83-F38F-C04C-81F8-99F4D70F8D4C}" type="datetimeFigureOut">
              <a:rPr lang="en-US" smtClean="0"/>
              <a:t>9/9/2017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1474C-E4D0-504F-AE2E-8651A3BD54DD}" type="slidenum">
              <a:rPr lang="en-US" smtClean="0"/>
              <a:t>‹#›</a:t>
            </a:fld>
            <a:endParaRPr lang="en-US"/>
          </a:p>
        </p:txBody>
      </p:sp>
    </p:spTree>
    <p:extLst>
      <p:ext uri="{BB962C8B-B14F-4D97-AF65-F5344CB8AC3E}">
        <p14:creationId xmlns:p14="http://schemas.microsoft.com/office/powerpoint/2010/main" val="1223662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435F83-F38F-C04C-81F8-99F4D70F8D4C}" type="datetimeFigureOut">
              <a:rPr lang="en-US" smtClean="0"/>
              <a:t>9/9/2017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1474C-E4D0-504F-AE2E-8651A3BD54DD}" type="slidenum">
              <a:rPr lang="en-US" smtClean="0"/>
              <a:t>‹#›</a:t>
            </a:fld>
            <a:endParaRPr lang="en-US"/>
          </a:p>
        </p:txBody>
      </p:sp>
    </p:spTree>
    <p:extLst>
      <p:ext uri="{BB962C8B-B14F-4D97-AF65-F5344CB8AC3E}">
        <p14:creationId xmlns:p14="http://schemas.microsoft.com/office/powerpoint/2010/main" val="3491505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435F83-F38F-C04C-81F8-99F4D70F8D4C}" type="datetimeFigureOut">
              <a:rPr lang="en-US" smtClean="0"/>
              <a:t>9/9/2017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1474C-E4D0-504F-AE2E-8651A3BD54DD}" type="slidenum">
              <a:rPr lang="en-US" smtClean="0"/>
              <a:t>‹#›</a:t>
            </a:fld>
            <a:endParaRPr lang="en-US"/>
          </a:p>
        </p:txBody>
      </p:sp>
    </p:spTree>
    <p:extLst>
      <p:ext uri="{BB962C8B-B14F-4D97-AF65-F5344CB8AC3E}">
        <p14:creationId xmlns:p14="http://schemas.microsoft.com/office/powerpoint/2010/main" val="872231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435F83-F38F-C04C-81F8-99F4D70F8D4C}" type="datetimeFigureOut">
              <a:rPr lang="en-US" smtClean="0"/>
              <a:t>9/9/2017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1474C-E4D0-504F-AE2E-8651A3BD54DD}" type="slidenum">
              <a:rPr lang="en-US" smtClean="0"/>
              <a:t>‹#›</a:t>
            </a:fld>
            <a:endParaRPr lang="en-US"/>
          </a:p>
        </p:txBody>
      </p:sp>
    </p:spTree>
    <p:extLst>
      <p:ext uri="{BB962C8B-B14F-4D97-AF65-F5344CB8AC3E}">
        <p14:creationId xmlns:p14="http://schemas.microsoft.com/office/powerpoint/2010/main" val="4240195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435F83-F38F-C04C-81F8-99F4D70F8D4C}" type="datetimeFigureOut">
              <a:rPr lang="en-US" smtClean="0"/>
              <a:t>9/9/2017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1474C-E4D0-504F-AE2E-8651A3BD54DD}" type="slidenum">
              <a:rPr lang="en-US" smtClean="0"/>
              <a:t>‹#›</a:t>
            </a:fld>
            <a:endParaRPr lang="en-US"/>
          </a:p>
        </p:txBody>
      </p:sp>
    </p:spTree>
    <p:extLst>
      <p:ext uri="{BB962C8B-B14F-4D97-AF65-F5344CB8AC3E}">
        <p14:creationId xmlns:p14="http://schemas.microsoft.com/office/powerpoint/2010/main" val="2692317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435F83-F38F-C04C-81F8-99F4D70F8D4C}" type="datetimeFigureOut">
              <a:rPr lang="en-US" smtClean="0"/>
              <a:t>9/9/2017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01474C-E4D0-504F-AE2E-8651A3BD54DD}" type="slidenum">
              <a:rPr lang="en-US" smtClean="0"/>
              <a:t>‹#›</a:t>
            </a:fld>
            <a:endParaRPr lang="en-US"/>
          </a:p>
        </p:txBody>
      </p:sp>
    </p:spTree>
    <p:extLst>
      <p:ext uri="{BB962C8B-B14F-4D97-AF65-F5344CB8AC3E}">
        <p14:creationId xmlns:p14="http://schemas.microsoft.com/office/powerpoint/2010/main" val="390455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435F83-F38F-C04C-81F8-99F4D70F8D4C}" type="datetimeFigureOut">
              <a:rPr lang="en-US" smtClean="0"/>
              <a:t>9/9/2017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01474C-E4D0-504F-AE2E-8651A3BD54DD}" type="slidenum">
              <a:rPr lang="en-US" smtClean="0"/>
              <a:t>‹#›</a:t>
            </a:fld>
            <a:endParaRPr lang="en-US"/>
          </a:p>
        </p:txBody>
      </p:sp>
    </p:spTree>
    <p:extLst>
      <p:ext uri="{BB962C8B-B14F-4D97-AF65-F5344CB8AC3E}">
        <p14:creationId xmlns:p14="http://schemas.microsoft.com/office/powerpoint/2010/main" val="3246888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435F83-F38F-C04C-81F8-99F4D70F8D4C}" type="datetimeFigureOut">
              <a:rPr lang="en-US" smtClean="0"/>
              <a:t>9/9/2017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01474C-E4D0-504F-AE2E-8651A3BD54DD}" type="slidenum">
              <a:rPr lang="en-US" smtClean="0"/>
              <a:t>‹#›</a:t>
            </a:fld>
            <a:endParaRPr lang="en-US"/>
          </a:p>
        </p:txBody>
      </p:sp>
    </p:spTree>
    <p:extLst>
      <p:ext uri="{BB962C8B-B14F-4D97-AF65-F5344CB8AC3E}">
        <p14:creationId xmlns:p14="http://schemas.microsoft.com/office/powerpoint/2010/main" val="350675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435F83-F38F-C04C-81F8-99F4D70F8D4C}" type="datetimeFigureOut">
              <a:rPr lang="en-US" smtClean="0"/>
              <a:t>9/9/2017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01474C-E4D0-504F-AE2E-8651A3BD54DD}" type="slidenum">
              <a:rPr lang="en-US" smtClean="0"/>
              <a:t>‹#›</a:t>
            </a:fld>
            <a:endParaRPr lang="en-US"/>
          </a:p>
        </p:txBody>
      </p:sp>
    </p:spTree>
    <p:extLst>
      <p:ext uri="{BB962C8B-B14F-4D97-AF65-F5344CB8AC3E}">
        <p14:creationId xmlns:p14="http://schemas.microsoft.com/office/powerpoint/2010/main" val="551747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435F83-F38F-C04C-81F8-99F4D70F8D4C}" type="datetimeFigureOut">
              <a:rPr lang="en-US" smtClean="0"/>
              <a:t>9/9/2017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01474C-E4D0-504F-AE2E-8651A3BD54DD}" type="slidenum">
              <a:rPr lang="en-US" smtClean="0"/>
              <a:t>‹#›</a:t>
            </a:fld>
            <a:endParaRPr lang="en-US"/>
          </a:p>
        </p:txBody>
      </p:sp>
    </p:spTree>
    <p:extLst>
      <p:ext uri="{BB962C8B-B14F-4D97-AF65-F5344CB8AC3E}">
        <p14:creationId xmlns:p14="http://schemas.microsoft.com/office/powerpoint/2010/main" val="2735961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435F83-F38F-C04C-81F8-99F4D70F8D4C}" type="datetimeFigureOut">
              <a:rPr lang="en-US" smtClean="0"/>
              <a:t>9/9/2017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01474C-E4D0-504F-AE2E-8651A3BD54DD}" type="slidenum">
              <a:rPr lang="en-US" smtClean="0"/>
              <a:t>‹#›</a:t>
            </a:fld>
            <a:endParaRPr lang="en-US"/>
          </a:p>
        </p:txBody>
      </p:sp>
    </p:spTree>
    <p:extLst>
      <p:ext uri="{BB962C8B-B14F-4D97-AF65-F5344CB8AC3E}">
        <p14:creationId xmlns:p14="http://schemas.microsoft.com/office/powerpoint/2010/main" val="3385918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435F83-F38F-C04C-81F8-99F4D70F8D4C}" type="datetimeFigureOut">
              <a:rPr lang="en-US" smtClean="0"/>
              <a:t>9/9/2017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01474C-E4D0-504F-AE2E-8651A3BD54DD}" type="slidenum">
              <a:rPr lang="en-US" smtClean="0"/>
              <a:t>‹#›</a:t>
            </a:fld>
            <a:endParaRPr lang="en-US"/>
          </a:p>
        </p:txBody>
      </p:sp>
    </p:spTree>
    <p:extLst>
      <p:ext uri="{BB962C8B-B14F-4D97-AF65-F5344CB8AC3E}">
        <p14:creationId xmlns:p14="http://schemas.microsoft.com/office/powerpoint/2010/main" val="1009535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2-message-titl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39250" cy="6858000"/>
          </a:xfrm>
          <a:prstGeom prst="rect">
            <a:avLst/>
          </a:prstGeom>
        </p:spPr>
      </p:pic>
      <p:sp>
        <p:nvSpPr>
          <p:cNvPr id="5" name="TextBox 4"/>
          <p:cNvSpPr txBox="1">
            <a:spLocks noChangeArrowheads="1"/>
          </p:cNvSpPr>
          <p:nvPr/>
        </p:nvSpPr>
        <p:spPr bwMode="auto">
          <a:xfrm>
            <a:off x="0" y="2571750"/>
            <a:ext cx="9144000" cy="15696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4800" b="1" dirty="0" smtClean="0">
                <a:solidFill>
                  <a:schemeClr val="bg1"/>
                </a:solidFill>
                <a:latin typeface="Trade Gothic LT Std" charset="0"/>
                <a:cs typeface="Trade Gothic LT Std" charset="0"/>
              </a:rPr>
              <a:t>REDELIK PERFEK</a:t>
            </a:r>
            <a:endParaRPr lang="en-US" sz="4800" b="1" dirty="0">
              <a:solidFill>
                <a:schemeClr val="bg1"/>
              </a:solidFill>
              <a:latin typeface="Trade Gothic LT Std" charset="0"/>
              <a:cs typeface="Trade Gothic LT Std" charset="0"/>
            </a:endParaRPr>
          </a:p>
          <a:p>
            <a:pPr algn="ctr" eaLnBrk="1" hangingPunct="1"/>
            <a:r>
              <a:rPr lang="en-US" sz="4800" dirty="0" smtClean="0">
                <a:solidFill>
                  <a:schemeClr val="bg1"/>
                </a:solidFill>
                <a:latin typeface="Trade Gothic LT Std" charset="0"/>
                <a:cs typeface="Trade Gothic LT Std" charset="0"/>
              </a:rPr>
              <a:t>De Waal Esterhuizen</a:t>
            </a:r>
            <a:endParaRPr lang="en-ZA" sz="4800" dirty="0">
              <a:solidFill>
                <a:schemeClr val="bg1"/>
              </a:solidFill>
              <a:latin typeface="Trade Gothic LT Std" charset="0"/>
              <a:cs typeface="Trade Gothic LT Std" charset="0"/>
            </a:endParaRPr>
          </a:p>
        </p:txBody>
      </p:sp>
    </p:spTree>
    <p:extLst>
      <p:ext uri="{BB962C8B-B14F-4D97-AF65-F5344CB8AC3E}">
        <p14:creationId xmlns:p14="http://schemas.microsoft.com/office/powerpoint/2010/main" val="825561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3-messag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23" y="0"/>
            <a:ext cx="9297923" cy="6901551"/>
          </a:xfrm>
          <a:prstGeom prst="rect">
            <a:avLst/>
          </a:prstGeom>
        </p:spPr>
      </p:pic>
      <p:sp>
        <p:nvSpPr>
          <p:cNvPr id="7" name="TextBox 7"/>
          <p:cNvSpPr txBox="1">
            <a:spLocks noChangeArrowheads="1"/>
          </p:cNvSpPr>
          <p:nvPr/>
        </p:nvSpPr>
        <p:spPr bwMode="auto">
          <a:xfrm>
            <a:off x="812800" y="991374"/>
            <a:ext cx="7645400" cy="53860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r" eaLnBrk="1" hangingPunct="1"/>
            <a:r>
              <a:rPr lang="en-US" sz="2800" b="1" dirty="0" smtClean="0">
                <a:solidFill>
                  <a:schemeClr val="bg1"/>
                </a:solidFill>
                <a:latin typeface="Trade Gothic LT Std" charset="0"/>
                <a:cs typeface="Trade Gothic LT Std" charset="0"/>
              </a:rPr>
              <a:t>ROM 12:1-2 (NKJ)</a:t>
            </a:r>
            <a:endParaRPr lang="en-US" sz="2800" b="1" dirty="0">
              <a:solidFill>
                <a:schemeClr val="bg1"/>
              </a:solidFill>
              <a:latin typeface="Trade Gothic LT Std" charset="0"/>
              <a:cs typeface="Trade Gothic LT Std" charset="0"/>
            </a:endParaRPr>
          </a:p>
          <a:p>
            <a:pPr eaLnBrk="1" hangingPunct="1"/>
            <a:endParaRPr lang="en-US" sz="2800" dirty="0">
              <a:solidFill>
                <a:schemeClr val="bg1"/>
              </a:solidFill>
              <a:latin typeface="Trade Gothic LT Std" charset="0"/>
              <a:cs typeface="Trade Gothic LT Std" charset="0"/>
            </a:endParaRPr>
          </a:p>
          <a:p>
            <a:pPr algn="just"/>
            <a:r>
              <a:rPr lang="en-ZA" sz="3200" dirty="0" smtClean="0">
                <a:solidFill>
                  <a:schemeClr val="bg1"/>
                </a:solidFill>
                <a:latin typeface="Trade Gothic LT Std" charset="0"/>
                <a:cs typeface="Trade Gothic LT Std" charset="0"/>
              </a:rPr>
              <a:t>I </a:t>
            </a:r>
            <a:r>
              <a:rPr lang="en-ZA" sz="3200" dirty="0">
                <a:solidFill>
                  <a:schemeClr val="bg1"/>
                </a:solidFill>
                <a:latin typeface="Trade Gothic LT Std" charset="0"/>
                <a:cs typeface="Trade Gothic LT Std" charset="0"/>
              </a:rPr>
              <a:t>beseech you therefore, brethren, by the mercies of God, that you present your bodies a living sacrifice, holy, acceptable to God, which is your reasonable service. 2 And do not be conformed to this world, but be transformed by the renewing of your mind, that you may prove what is that good and acceptable and perfect will of God.</a:t>
            </a:r>
            <a:endParaRPr lang="en-US" sz="3200" b="1" dirty="0">
              <a:solidFill>
                <a:schemeClr val="bg1"/>
              </a:solidFill>
              <a:latin typeface="Trade Gothic LT Std" charset="0"/>
              <a:cs typeface="Trade Gothic LT Std" charset="0"/>
            </a:endParaRPr>
          </a:p>
        </p:txBody>
      </p:sp>
    </p:spTree>
    <p:extLst>
      <p:ext uri="{BB962C8B-B14F-4D97-AF65-F5344CB8AC3E}">
        <p14:creationId xmlns:p14="http://schemas.microsoft.com/office/powerpoint/2010/main" val="1410576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3-messag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23" y="0"/>
            <a:ext cx="9297923" cy="6901551"/>
          </a:xfrm>
          <a:prstGeom prst="rect">
            <a:avLst/>
          </a:prstGeom>
        </p:spPr>
      </p:pic>
      <p:sp>
        <p:nvSpPr>
          <p:cNvPr id="7" name="TextBox 7"/>
          <p:cNvSpPr txBox="1">
            <a:spLocks noChangeArrowheads="1"/>
          </p:cNvSpPr>
          <p:nvPr/>
        </p:nvSpPr>
        <p:spPr bwMode="auto">
          <a:xfrm>
            <a:off x="812800" y="991374"/>
            <a:ext cx="7645400" cy="58785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r" eaLnBrk="1" hangingPunct="1"/>
            <a:r>
              <a:rPr lang="en-US" sz="2800" b="1" dirty="0" smtClean="0">
                <a:solidFill>
                  <a:schemeClr val="bg1"/>
                </a:solidFill>
                <a:latin typeface="Trade Gothic LT Std" charset="0"/>
                <a:cs typeface="Trade Gothic LT Std" charset="0"/>
              </a:rPr>
              <a:t>LEV</a:t>
            </a:r>
            <a:r>
              <a:rPr lang="en-US" sz="2800" b="1" dirty="0" smtClean="0">
                <a:solidFill>
                  <a:schemeClr val="bg1"/>
                </a:solidFill>
                <a:latin typeface="Trade Gothic LT Std" charset="0"/>
                <a:cs typeface="Trade Gothic LT Std" charset="0"/>
              </a:rPr>
              <a:t> 22:19-21 (NKJ)</a:t>
            </a:r>
            <a:endParaRPr lang="en-US" sz="2800" b="1" dirty="0">
              <a:solidFill>
                <a:schemeClr val="bg1"/>
              </a:solidFill>
              <a:latin typeface="Trade Gothic LT Std" charset="0"/>
              <a:cs typeface="Trade Gothic LT Std" charset="0"/>
            </a:endParaRPr>
          </a:p>
          <a:p>
            <a:pPr eaLnBrk="1" hangingPunct="1"/>
            <a:endParaRPr lang="en-US" sz="2800" dirty="0">
              <a:solidFill>
                <a:schemeClr val="bg1"/>
              </a:solidFill>
              <a:latin typeface="Trade Gothic LT Std" charset="0"/>
              <a:cs typeface="Trade Gothic LT Std" charset="0"/>
            </a:endParaRPr>
          </a:p>
          <a:p>
            <a:pPr algn="just"/>
            <a:r>
              <a:rPr lang="en-ZA" sz="3200" dirty="0" smtClean="0">
                <a:solidFill>
                  <a:schemeClr val="bg1"/>
                </a:solidFill>
                <a:latin typeface="Trade Gothic LT Std" charset="0"/>
                <a:cs typeface="Trade Gothic LT Std" charset="0"/>
              </a:rPr>
              <a:t>19  </a:t>
            </a:r>
            <a:r>
              <a:rPr lang="en-ZA" sz="3200" dirty="0">
                <a:solidFill>
                  <a:schemeClr val="bg1"/>
                </a:solidFill>
                <a:latin typeface="Trade Gothic LT Std" charset="0"/>
                <a:cs typeface="Trade Gothic LT Std" charset="0"/>
              </a:rPr>
              <a:t>if it is to be accepted for you it shall be a male without blemish, of the bulls or the sheep or the goats. </a:t>
            </a:r>
            <a:r>
              <a:rPr lang="en-ZA" sz="3200" dirty="0" smtClean="0">
                <a:solidFill>
                  <a:schemeClr val="bg1"/>
                </a:solidFill>
                <a:latin typeface="Trade Gothic LT Std" charset="0"/>
                <a:cs typeface="Trade Gothic LT Std" charset="0"/>
              </a:rPr>
              <a:t>20  </a:t>
            </a:r>
            <a:r>
              <a:rPr lang="en-ZA" sz="3200" dirty="0">
                <a:solidFill>
                  <a:schemeClr val="bg1"/>
                </a:solidFill>
                <a:latin typeface="Trade Gothic LT Std" charset="0"/>
                <a:cs typeface="Trade Gothic LT Std" charset="0"/>
              </a:rPr>
              <a:t>You shall not offer anything that has a blemish, for it will not be acceptable for you. </a:t>
            </a:r>
            <a:r>
              <a:rPr lang="en-ZA" sz="3200" dirty="0" smtClean="0">
                <a:solidFill>
                  <a:schemeClr val="bg1"/>
                </a:solidFill>
                <a:latin typeface="Trade Gothic LT Std" charset="0"/>
                <a:cs typeface="Trade Gothic LT Std" charset="0"/>
              </a:rPr>
              <a:t>21  </a:t>
            </a:r>
            <a:r>
              <a:rPr lang="en-ZA" sz="3200" dirty="0">
                <a:solidFill>
                  <a:schemeClr val="bg1"/>
                </a:solidFill>
                <a:latin typeface="Trade Gothic LT Std" charset="0"/>
                <a:cs typeface="Trade Gothic LT Std" charset="0"/>
              </a:rPr>
              <a:t>And when anyone offers a sacrifice of peace offerings to the LORD to </a:t>
            </a:r>
            <a:r>
              <a:rPr lang="en-ZA" sz="3200" dirty="0" err="1">
                <a:solidFill>
                  <a:schemeClr val="bg1"/>
                </a:solidFill>
                <a:latin typeface="Trade Gothic LT Std" charset="0"/>
                <a:cs typeface="Trade Gothic LT Std" charset="0"/>
              </a:rPr>
              <a:t>fulfill</a:t>
            </a:r>
            <a:r>
              <a:rPr lang="en-ZA" sz="3200" dirty="0">
                <a:solidFill>
                  <a:schemeClr val="bg1"/>
                </a:solidFill>
                <a:latin typeface="Trade Gothic LT Std" charset="0"/>
                <a:cs typeface="Trade Gothic LT Std" charset="0"/>
              </a:rPr>
              <a:t> a vow or as a freewill offering from the herd or from the flock, to be accepted it must be perfect; there shall be no blemish in it. </a:t>
            </a:r>
          </a:p>
        </p:txBody>
      </p:sp>
    </p:spTree>
    <p:extLst>
      <p:ext uri="{BB962C8B-B14F-4D97-AF65-F5344CB8AC3E}">
        <p14:creationId xmlns:p14="http://schemas.microsoft.com/office/powerpoint/2010/main" val="570390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3-messag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23" y="0"/>
            <a:ext cx="9297923" cy="6901551"/>
          </a:xfrm>
          <a:prstGeom prst="rect">
            <a:avLst/>
          </a:prstGeom>
        </p:spPr>
      </p:pic>
      <p:sp>
        <p:nvSpPr>
          <p:cNvPr id="7" name="TextBox 7"/>
          <p:cNvSpPr txBox="1">
            <a:spLocks noChangeArrowheads="1"/>
          </p:cNvSpPr>
          <p:nvPr/>
        </p:nvSpPr>
        <p:spPr bwMode="auto">
          <a:xfrm>
            <a:off x="812800" y="991374"/>
            <a:ext cx="7645400" cy="29238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r" eaLnBrk="1" hangingPunct="1"/>
            <a:r>
              <a:rPr lang="en-US" sz="2800" b="1" dirty="0" smtClean="0">
                <a:solidFill>
                  <a:schemeClr val="bg1"/>
                </a:solidFill>
                <a:latin typeface="Trade Gothic LT Std" charset="0"/>
                <a:cs typeface="Trade Gothic LT Std" charset="0"/>
              </a:rPr>
              <a:t>2 </a:t>
            </a:r>
            <a:r>
              <a:rPr lang="en-US" sz="2800" b="1" dirty="0" err="1" smtClean="0">
                <a:solidFill>
                  <a:schemeClr val="bg1"/>
                </a:solidFill>
                <a:latin typeface="Trade Gothic LT Std" charset="0"/>
                <a:cs typeface="Trade Gothic LT Std" charset="0"/>
              </a:rPr>
              <a:t>Cor</a:t>
            </a:r>
            <a:r>
              <a:rPr lang="en-US" sz="2800" b="1" dirty="0" smtClean="0">
                <a:solidFill>
                  <a:schemeClr val="bg1"/>
                </a:solidFill>
                <a:latin typeface="Trade Gothic LT Std" charset="0"/>
                <a:cs typeface="Trade Gothic LT Std" charset="0"/>
              </a:rPr>
              <a:t> 5:21 (ESV)</a:t>
            </a:r>
            <a:endParaRPr lang="en-US" sz="2800" b="1" dirty="0">
              <a:solidFill>
                <a:schemeClr val="bg1"/>
              </a:solidFill>
              <a:latin typeface="Trade Gothic LT Std" charset="0"/>
              <a:cs typeface="Trade Gothic LT Std" charset="0"/>
            </a:endParaRPr>
          </a:p>
          <a:p>
            <a:pPr eaLnBrk="1" hangingPunct="1"/>
            <a:endParaRPr lang="en-US" sz="2800" dirty="0">
              <a:solidFill>
                <a:schemeClr val="bg1"/>
              </a:solidFill>
              <a:latin typeface="Trade Gothic LT Std" charset="0"/>
              <a:cs typeface="Trade Gothic LT Std" charset="0"/>
            </a:endParaRPr>
          </a:p>
          <a:p>
            <a:pPr algn="just"/>
            <a:r>
              <a:rPr lang="en-ZA" sz="3200" dirty="0">
                <a:solidFill>
                  <a:schemeClr val="bg1"/>
                </a:solidFill>
                <a:latin typeface="Trade Gothic LT Std" charset="0"/>
                <a:cs typeface="Trade Gothic LT Std" charset="0"/>
              </a:rPr>
              <a:t>2Co 5:21  For our sake he made him to be sin who knew no sin, so that in him we might become the righteousness of God</a:t>
            </a:r>
            <a:r>
              <a:rPr lang="en-ZA" sz="3200" dirty="0" smtClean="0">
                <a:solidFill>
                  <a:schemeClr val="bg1"/>
                </a:solidFill>
                <a:latin typeface="Trade Gothic LT Std" charset="0"/>
                <a:cs typeface="Trade Gothic LT Std" charset="0"/>
              </a:rPr>
              <a:t>.</a:t>
            </a:r>
          </a:p>
        </p:txBody>
      </p:sp>
    </p:spTree>
    <p:extLst>
      <p:ext uri="{BB962C8B-B14F-4D97-AF65-F5344CB8AC3E}">
        <p14:creationId xmlns:p14="http://schemas.microsoft.com/office/powerpoint/2010/main" val="2544886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3-messag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23" y="0"/>
            <a:ext cx="9297923" cy="6901551"/>
          </a:xfrm>
          <a:prstGeom prst="rect">
            <a:avLst/>
          </a:prstGeom>
        </p:spPr>
      </p:pic>
      <p:sp>
        <p:nvSpPr>
          <p:cNvPr id="7" name="TextBox 7"/>
          <p:cNvSpPr txBox="1">
            <a:spLocks noChangeArrowheads="1"/>
          </p:cNvSpPr>
          <p:nvPr/>
        </p:nvSpPr>
        <p:spPr bwMode="auto">
          <a:xfrm>
            <a:off x="812800" y="991374"/>
            <a:ext cx="7645400" cy="24314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r" eaLnBrk="1" hangingPunct="1"/>
            <a:r>
              <a:rPr lang="en-US" sz="2800" b="1" dirty="0" smtClean="0">
                <a:solidFill>
                  <a:schemeClr val="bg1"/>
                </a:solidFill>
                <a:latin typeface="Trade Gothic LT Std" charset="0"/>
                <a:cs typeface="Trade Gothic LT Std" charset="0"/>
              </a:rPr>
              <a:t>ROM 6:23 (ESV)</a:t>
            </a:r>
            <a:endParaRPr lang="en-US" sz="2800" b="1" dirty="0">
              <a:solidFill>
                <a:schemeClr val="bg1"/>
              </a:solidFill>
              <a:latin typeface="Trade Gothic LT Std" charset="0"/>
              <a:cs typeface="Trade Gothic LT Std" charset="0"/>
            </a:endParaRPr>
          </a:p>
          <a:p>
            <a:pPr eaLnBrk="1" hangingPunct="1"/>
            <a:endParaRPr lang="en-US" sz="2800" dirty="0">
              <a:solidFill>
                <a:schemeClr val="bg1"/>
              </a:solidFill>
              <a:latin typeface="Trade Gothic LT Std" charset="0"/>
              <a:cs typeface="Trade Gothic LT Std" charset="0"/>
            </a:endParaRPr>
          </a:p>
          <a:p>
            <a:pPr algn="just"/>
            <a:r>
              <a:rPr lang="en-ZA" sz="3200" dirty="0">
                <a:solidFill>
                  <a:schemeClr val="bg1"/>
                </a:solidFill>
                <a:latin typeface="Trade Gothic LT Std" charset="0"/>
                <a:cs typeface="Trade Gothic LT Std" charset="0"/>
              </a:rPr>
              <a:t>For the wages of sin is death, but the free gift of God is eternal life in Christ Jesus our Lord.</a:t>
            </a:r>
            <a:endParaRPr lang="en-US" sz="3200" b="1" dirty="0">
              <a:solidFill>
                <a:schemeClr val="bg1"/>
              </a:solidFill>
              <a:latin typeface="Trade Gothic LT Std" charset="0"/>
              <a:cs typeface="Trade Gothic LT Std" charset="0"/>
            </a:endParaRPr>
          </a:p>
        </p:txBody>
      </p:sp>
    </p:spTree>
    <p:extLst>
      <p:ext uri="{BB962C8B-B14F-4D97-AF65-F5344CB8AC3E}">
        <p14:creationId xmlns:p14="http://schemas.microsoft.com/office/powerpoint/2010/main" val="1551459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3-messag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23" y="0"/>
            <a:ext cx="9297923" cy="6901551"/>
          </a:xfrm>
          <a:prstGeom prst="rect">
            <a:avLst/>
          </a:prstGeom>
        </p:spPr>
      </p:pic>
      <p:sp>
        <p:nvSpPr>
          <p:cNvPr id="7" name="TextBox 7"/>
          <p:cNvSpPr txBox="1">
            <a:spLocks noChangeArrowheads="1"/>
          </p:cNvSpPr>
          <p:nvPr/>
        </p:nvSpPr>
        <p:spPr bwMode="auto">
          <a:xfrm>
            <a:off x="812800" y="991374"/>
            <a:ext cx="7645400" cy="24314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r" eaLnBrk="1" hangingPunct="1"/>
            <a:r>
              <a:rPr lang="en-US" sz="2800" b="1" dirty="0" smtClean="0">
                <a:solidFill>
                  <a:schemeClr val="bg1"/>
                </a:solidFill>
                <a:latin typeface="Trade Gothic LT Std" charset="0"/>
                <a:cs typeface="Trade Gothic LT Std" charset="0"/>
              </a:rPr>
              <a:t>HEB</a:t>
            </a:r>
            <a:r>
              <a:rPr lang="en-US" sz="2800" b="1" dirty="0" smtClean="0">
                <a:solidFill>
                  <a:schemeClr val="bg1"/>
                </a:solidFill>
                <a:latin typeface="Trade Gothic LT Std" charset="0"/>
                <a:cs typeface="Trade Gothic LT Std" charset="0"/>
              </a:rPr>
              <a:t> 10:14 (ESV)</a:t>
            </a:r>
            <a:endParaRPr lang="en-US" sz="2800" b="1" dirty="0">
              <a:solidFill>
                <a:schemeClr val="bg1"/>
              </a:solidFill>
              <a:latin typeface="Trade Gothic LT Std" charset="0"/>
              <a:cs typeface="Trade Gothic LT Std" charset="0"/>
            </a:endParaRPr>
          </a:p>
          <a:p>
            <a:pPr eaLnBrk="1" hangingPunct="1"/>
            <a:endParaRPr lang="en-US" sz="2800" dirty="0">
              <a:solidFill>
                <a:schemeClr val="bg1"/>
              </a:solidFill>
              <a:latin typeface="Trade Gothic LT Std" charset="0"/>
              <a:cs typeface="Trade Gothic LT Std" charset="0"/>
            </a:endParaRPr>
          </a:p>
          <a:p>
            <a:pPr algn="just"/>
            <a:r>
              <a:rPr lang="en-ZA" sz="3200" dirty="0" err="1">
                <a:solidFill>
                  <a:schemeClr val="bg1"/>
                </a:solidFill>
                <a:latin typeface="Trade Gothic LT Std" charset="0"/>
                <a:cs typeface="Trade Gothic LT Std" charset="0"/>
              </a:rPr>
              <a:t>Heb</a:t>
            </a:r>
            <a:r>
              <a:rPr lang="en-ZA" sz="3200" dirty="0">
                <a:solidFill>
                  <a:schemeClr val="bg1"/>
                </a:solidFill>
                <a:latin typeface="Trade Gothic LT Std" charset="0"/>
                <a:cs typeface="Trade Gothic LT Std" charset="0"/>
              </a:rPr>
              <a:t> 10:14  For by a single offering he has perfected for all time those who are being sanctified. </a:t>
            </a:r>
            <a:endParaRPr lang="en-US" sz="3200" b="1" dirty="0">
              <a:solidFill>
                <a:schemeClr val="bg1"/>
              </a:solidFill>
              <a:latin typeface="Trade Gothic LT Std" charset="0"/>
              <a:cs typeface="Trade Gothic LT Std" charset="0"/>
            </a:endParaRPr>
          </a:p>
        </p:txBody>
      </p:sp>
    </p:spTree>
    <p:extLst>
      <p:ext uri="{BB962C8B-B14F-4D97-AF65-F5344CB8AC3E}">
        <p14:creationId xmlns:p14="http://schemas.microsoft.com/office/powerpoint/2010/main" val="2132365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3-messag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23" y="0"/>
            <a:ext cx="9297923" cy="6901551"/>
          </a:xfrm>
          <a:prstGeom prst="rect">
            <a:avLst/>
          </a:prstGeom>
        </p:spPr>
      </p:pic>
      <p:sp>
        <p:nvSpPr>
          <p:cNvPr id="7" name="TextBox 7"/>
          <p:cNvSpPr txBox="1">
            <a:spLocks noChangeArrowheads="1"/>
          </p:cNvSpPr>
          <p:nvPr/>
        </p:nvSpPr>
        <p:spPr bwMode="auto">
          <a:xfrm>
            <a:off x="812800" y="991374"/>
            <a:ext cx="7645400" cy="489364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r" eaLnBrk="1" hangingPunct="1"/>
            <a:r>
              <a:rPr lang="en-US" sz="2800" b="1" dirty="0" smtClean="0">
                <a:solidFill>
                  <a:schemeClr val="bg1"/>
                </a:solidFill>
                <a:latin typeface="Trade Gothic LT Std" charset="0"/>
                <a:cs typeface="Trade Gothic LT Std" charset="0"/>
              </a:rPr>
              <a:t>HEB </a:t>
            </a:r>
            <a:r>
              <a:rPr lang="en-US" sz="2800" b="1" dirty="0" smtClean="0">
                <a:solidFill>
                  <a:schemeClr val="bg1"/>
                </a:solidFill>
                <a:latin typeface="Trade Gothic LT Std" charset="0"/>
                <a:cs typeface="Trade Gothic LT Std" charset="0"/>
              </a:rPr>
              <a:t>4</a:t>
            </a:r>
            <a:r>
              <a:rPr lang="en-US" sz="2800" b="1" dirty="0" smtClean="0">
                <a:solidFill>
                  <a:schemeClr val="bg1"/>
                </a:solidFill>
                <a:latin typeface="Trade Gothic LT Std" charset="0"/>
                <a:cs typeface="Trade Gothic LT Std" charset="0"/>
              </a:rPr>
              <a:t>:15-16 (ESV)</a:t>
            </a:r>
            <a:endParaRPr lang="en-US" sz="2800" b="1" dirty="0">
              <a:solidFill>
                <a:schemeClr val="bg1"/>
              </a:solidFill>
              <a:latin typeface="Trade Gothic LT Std" charset="0"/>
              <a:cs typeface="Trade Gothic LT Std" charset="0"/>
            </a:endParaRPr>
          </a:p>
          <a:p>
            <a:pPr eaLnBrk="1" hangingPunct="1"/>
            <a:endParaRPr lang="en-US" sz="2800" dirty="0">
              <a:solidFill>
                <a:schemeClr val="bg1"/>
              </a:solidFill>
              <a:latin typeface="Trade Gothic LT Std" charset="0"/>
              <a:cs typeface="Trade Gothic LT Std" charset="0"/>
            </a:endParaRPr>
          </a:p>
          <a:p>
            <a:pPr algn="just"/>
            <a:r>
              <a:rPr lang="en-ZA" sz="3200" dirty="0">
                <a:solidFill>
                  <a:schemeClr val="bg1"/>
                </a:solidFill>
                <a:latin typeface="Trade Gothic LT Std" charset="0"/>
                <a:cs typeface="Trade Gothic LT Std" charset="0"/>
              </a:rPr>
              <a:t>15For we do not have a high priest who is unable to sympathize with our weaknesses, but one who in every respect has been tempted as we are, yet without sin. </a:t>
            </a:r>
            <a:r>
              <a:rPr lang="en-ZA" sz="3200">
                <a:solidFill>
                  <a:schemeClr val="bg1"/>
                </a:solidFill>
                <a:latin typeface="Trade Gothic LT Std" charset="0"/>
                <a:cs typeface="Trade Gothic LT Std" charset="0"/>
              </a:rPr>
              <a:t>16Let us then with confidence draw near to the throne of grace, that we may receive mercy and find grace to help in time of need.</a:t>
            </a:r>
            <a:endParaRPr lang="en-US" sz="3200" b="1" dirty="0">
              <a:solidFill>
                <a:schemeClr val="bg1"/>
              </a:solidFill>
              <a:latin typeface="Trade Gothic LT Std" charset="0"/>
              <a:cs typeface="Trade Gothic LT Std" charset="0"/>
            </a:endParaRPr>
          </a:p>
        </p:txBody>
      </p:sp>
    </p:spTree>
    <p:extLst>
      <p:ext uri="{BB962C8B-B14F-4D97-AF65-F5344CB8AC3E}">
        <p14:creationId xmlns:p14="http://schemas.microsoft.com/office/powerpoint/2010/main" val="24923284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TotalTime>
  <Words>331</Words>
  <Application>Microsoft Office PowerPoint</Application>
  <PresentationFormat>On-screen Show (4:3)</PresentationFormat>
  <Paragraphs>20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ＭＳ Ｐゴシック</vt:lpstr>
      <vt:lpstr>Arial</vt:lpstr>
      <vt:lpstr>Calibri</vt:lpstr>
      <vt:lpstr>Trade Gothic LT Std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Media</dc:creator>
  <cp:lastModifiedBy>USER</cp:lastModifiedBy>
  <cp:revision>6</cp:revision>
  <dcterms:created xsi:type="dcterms:W3CDTF">2016-10-11T09:48:08Z</dcterms:created>
  <dcterms:modified xsi:type="dcterms:W3CDTF">2017-09-09T19:44:23Z</dcterms:modified>
</cp:coreProperties>
</file>