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91" d="100"/>
          <a:sy n="91" d="100"/>
        </p:scale>
        <p:origin x="208" y="6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8/28/23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8/28/23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8/28/23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8/28/23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8/28/23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8/28/23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8/28/23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8/28/23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8/28/23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002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C324D-20D6-569C-7FE6-83AB7B40CDE1}"/>
              </a:ext>
            </a:extLst>
          </p:cNvPr>
          <p:cNvSpPr>
            <a:spLocks noGrp="1"/>
          </p:cNvSpPr>
          <p:nvPr>
            <p:ph type="title"/>
          </p:nvPr>
        </p:nvSpPr>
        <p:spPr/>
        <p:txBody>
          <a:bodyPr/>
          <a:lstStyle/>
          <a:p>
            <a:r>
              <a:rPr lang="en-US" dirty="0"/>
              <a:t>Conclusion</a:t>
            </a:r>
            <a:br>
              <a:rPr lang="en-US" dirty="0"/>
            </a:br>
            <a:r>
              <a:rPr lang="en-US" dirty="0"/>
              <a:t>Colossians 3:23</a:t>
            </a:r>
            <a:endParaRPr lang="en-ZA" dirty="0"/>
          </a:p>
        </p:txBody>
      </p:sp>
      <p:sp>
        <p:nvSpPr>
          <p:cNvPr id="3" name="Content Placeholder 2">
            <a:extLst>
              <a:ext uri="{FF2B5EF4-FFF2-40B4-BE49-F238E27FC236}">
                <a16:creationId xmlns:a16="http://schemas.microsoft.com/office/drawing/2014/main" id="{49A04EED-7AAD-0CE1-61A7-25FCBE62E089}"/>
              </a:ext>
            </a:extLst>
          </p:cNvPr>
          <p:cNvSpPr>
            <a:spLocks noGrp="1"/>
          </p:cNvSpPr>
          <p:nvPr>
            <p:ph idx="1"/>
          </p:nvPr>
        </p:nvSpPr>
        <p:spPr>
          <a:xfrm>
            <a:off x="1371600" y="2171700"/>
            <a:ext cx="9601200" cy="4477871"/>
          </a:xfrm>
        </p:spPr>
        <p:txBody>
          <a:bodyPr>
            <a:normAutofit/>
          </a:bodyPr>
          <a:lstStyle/>
          <a:p>
            <a:pPr marL="0" indent="0">
              <a:buNone/>
            </a:pPr>
            <a:r>
              <a:rPr lang="en-US" sz="3600" b="1" i="0" baseline="30000" dirty="0">
                <a:solidFill>
                  <a:srgbClr val="000000"/>
                </a:solidFill>
                <a:effectLst/>
                <a:latin typeface="system-ui"/>
              </a:rPr>
              <a:t>23 </a:t>
            </a:r>
            <a:r>
              <a:rPr lang="en-US" sz="3600" b="0" i="0" dirty="0">
                <a:solidFill>
                  <a:srgbClr val="000000"/>
                </a:solidFill>
                <a:effectLst/>
                <a:latin typeface="system-ui"/>
              </a:rPr>
              <a:t>And whatever you do, do it heartily, as for the Lord and not for men,</a:t>
            </a:r>
          </a:p>
          <a:p>
            <a:r>
              <a:rPr lang="en-US" sz="3600" b="0" i="0" dirty="0">
                <a:solidFill>
                  <a:srgbClr val="000000"/>
                </a:solidFill>
                <a:effectLst/>
                <a:latin typeface="system-ui"/>
              </a:rPr>
              <a:t>Serve the body as well as others as you serve the Lord, with a sincerely and joyfully. </a:t>
            </a:r>
          </a:p>
          <a:p>
            <a:r>
              <a:rPr lang="en-US" sz="3600" b="0" i="0" dirty="0">
                <a:solidFill>
                  <a:srgbClr val="000000"/>
                </a:solidFill>
                <a:effectLst/>
                <a:latin typeface="system-ui"/>
              </a:rPr>
              <a:t>It starts at home!</a:t>
            </a:r>
          </a:p>
          <a:p>
            <a:r>
              <a:rPr lang="en-US" sz="3600" dirty="0">
                <a:solidFill>
                  <a:srgbClr val="000000"/>
                </a:solidFill>
                <a:latin typeface="system-ui"/>
              </a:rPr>
              <a:t>It continues in the work place</a:t>
            </a:r>
          </a:p>
          <a:p>
            <a:r>
              <a:rPr lang="en-US" sz="3600" dirty="0">
                <a:solidFill>
                  <a:srgbClr val="000000"/>
                </a:solidFill>
                <a:latin typeface="system-ui"/>
              </a:rPr>
              <a:t>Serve with the right heart attitude</a:t>
            </a:r>
          </a:p>
          <a:p>
            <a:endParaRPr lang="en-ZA" sz="4000" dirty="0"/>
          </a:p>
        </p:txBody>
      </p:sp>
    </p:spTree>
    <p:extLst>
      <p:ext uri="{BB962C8B-B14F-4D97-AF65-F5344CB8AC3E}">
        <p14:creationId xmlns:p14="http://schemas.microsoft.com/office/powerpoint/2010/main" val="1033250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350A9-BA18-ADD2-5F65-61C4E0984BA1}"/>
              </a:ext>
            </a:extLst>
          </p:cNvPr>
          <p:cNvSpPr>
            <a:spLocks noGrp="1"/>
          </p:cNvSpPr>
          <p:nvPr>
            <p:ph type="title"/>
          </p:nvPr>
        </p:nvSpPr>
        <p:spPr/>
        <p:txBody>
          <a:bodyPr/>
          <a:lstStyle/>
          <a:p>
            <a:r>
              <a:rPr lang="en-US" dirty="0"/>
              <a:t>Ephesians 2:5-6</a:t>
            </a:r>
            <a:endParaRPr lang="en-ZA" dirty="0"/>
          </a:p>
        </p:txBody>
      </p:sp>
      <p:sp>
        <p:nvSpPr>
          <p:cNvPr id="3" name="Content Placeholder 2">
            <a:extLst>
              <a:ext uri="{FF2B5EF4-FFF2-40B4-BE49-F238E27FC236}">
                <a16:creationId xmlns:a16="http://schemas.microsoft.com/office/drawing/2014/main" id="{1DB82114-2596-5AB8-7B37-60FE277C75A3}"/>
              </a:ext>
            </a:extLst>
          </p:cNvPr>
          <p:cNvSpPr>
            <a:spLocks noGrp="1"/>
          </p:cNvSpPr>
          <p:nvPr>
            <p:ph idx="1"/>
          </p:nvPr>
        </p:nvSpPr>
        <p:spPr/>
        <p:txBody>
          <a:bodyPr>
            <a:normAutofit/>
          </a:bodyPr>
          <a:lstStyle/>
          <a:p>
            <a:r>
              <a:rPr lang="en-US" sz="4000" b="1" i="0" baseline="30000" dirty="0">
                <a:solidFill>
                  <a:srgbClr val="000000"/>
                </a:solidFill>
                <a:effectLst/>
                <a:latin typeface="system-ui"/>
              </a:rPr>
              <a:t>5 </a:t>
            </a:r>
            <a:r>
              <a:rPr lang="en-US" sz="4000" b="0" i="0" dirty="0">
                <a:solidFill>
                  <a:srgbClr val="000000"/>
                </a:solidFill>
                <a:effectLst/>
                <a:latin typeface="system-ui"/>
              </a:rPr>
              <a:t>even when we were dead in sins, made us alive together with Christ (by grace you have been saved), </a:t>
            </a:r>
            <a:r>
              <a:rPr lang="en-US" sz="4000" b="1" i="0" baseline="30000" dirty="0">
                <a:solidFill>
                  <a:srgbClr val="000000"/>
                </a:solidFill>
                <a:effectLst/>
                <a:latin typeface="system-ui"/>
              </a:rPr>
              <a:t>6 </a:t>
            </a:r>
            <a:r>
              <a:rPr lang="en-US" sz="4000" b="0" i="0" dirty="0">
                <a:solidFill>
                  <a:srgbClr val="000000"/>
                </a:solidFill>
                <a:effectLst/>
                <a:latin typeface="system-ui"/>
              </a:rPr>
              <a:t>and He raised us up and seated us together in the heavenly places in Christ Jesus,</a:t>
            </a:r>
            <a:endParaRPr lang="en-ZA" sz="4000" dirty="0"/>
          </a:p>
        </p:txBody>
      </p:sp>
    </p:spTree>
    <p:extLst>
      <p:ext uri="{BB962C8B-B14F-4D97-AF65-F5344CB8AC3E}">
        <p14:creationId xmlns:p14="http://schemas.microsoft.com/office/powerpoint/2010/main" val="355907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304E-3ED3-5C7E-44C1-3FEE889CF428}"/>
              </a:ext>
            </a:extLst>
          </p:cNvPr>
          <p:cNvSpPr>
            <a:spLocks noGrp="1"/>
          </p:cNvSpPr>
          <p:nvPr>
            <p:ph type="title"/>
          </p:nvPr>
        </p:nvSpPr>
        <p:spPr/>
        <p:txBody>
          <a:bodyPr/>
          <a:lstStyle/>
          <a:p>
            <a:r>
              <a:rPr lang="en-US" dirty="0"/>
              <a:t>Ephesians 4:25-32</a:t>
            </a:r>
            <a:br>
              <a:rPr lang="en-US" dirty="0"/>
            </a:br>
            <a:r>
              <a:rPr lang="en-US" dirty="0"/>
              <a:t>Rules for the new life.</a:t>
            </a:r>
            <a:endParaRPr lang="en-ZA" dirty="0"/>
          </a:p>
        </p:txBody>
      </p:sp>
      <p:sp>
        <p:nvSpPr>
          <p:cNvPr id="3" name="Content Placeholder 2">
            <a:extLst>
              <a:ext uri="{FF2B5EF4-FFF2-40B4-BE49-F238E27FC236}">
                <a16:creationId xmlns:a16="http://schemas.microsoft.com/office/drawing/2014/main" id="{8A8E0433-8EA1-BD70-47A1-B3F7D4964A07}"/>
              </a:ext>
            </a:extLst>
          </p:cNvPr>
          <p:cNvSpPr>
            <a:spLocks noGrp="1"/>
          </p:cNvSpPr>
          <p:nvPr>
            <p:ph idx="1"/>
          </p:nvPr>
        </p:nvSpPr>
        <p:spPr/>
        <p:txBody>
          <a:bodyPr>
            <a:normAutofit fontScale="92500" lnSpcReduction="10000"/>
          </a:bodyPr>
          <a:lstStyle/>
          <a:p>
            <a:r>
              <a:rPr lang="en-US" sz="3600" b="1" i="0" baseline="30000" dirty="0">
                <a:solidFill>
                  <a:srgbClr val="000000"/>
                </a:solidFill>
                <a:effectLst/>
                <a:latin typeface="system-ui"/>
              </a:rPr>
              <a:t>25 </a:t>
            </a:r>
            <a:r>
              <a:rPr lang="en-US" sz="3600" b="0" i="0" dirty="0">
                <a:solidFill>
                  <a:srgbClr val="000000"/>
                </a:solidFill>
                <a:effectLst/>
                <a:latin typeface="system-ui"/>
              </a:rPr>
              <a:t>Therefore, putting away lying, let every man speak truthfully with his neighbor, for we are members of one another. </a:t>
            </a:r>
            <a:r>
              <a:rPr lang="en-US" sz="3600" b="1" i="0" baseline="30000" dirty="0">
                <a:solidFill>
                  <a:srgbClr val="000000"/>
                </a:solidFill>
                <a:effectLst/>
                <a:latin typeface="system-ui"/>
              </a:rPr>
              <a:t>26 </a:t>
            </a:r>
            <a:r>
              <a:rPr lang="en-US" sz="3600" b="0" i="0" dirty="0">
                <a:solidFill>
                  <a:srgbClr val="000000"/>
                </a:solidFill>
                <a:effectLst/>
                <a:latin typeface="system-ui"/>
              </a:rPr>
              <a:t>Be angry but do not sin. Do not let the sun go down on your anger. </a:t>
            </a:r>
            <a:r>
              <a:rPr lang="en-US" sz="3600" b="1" i="0" baseline="30000" dirty="0">
                <a:solidFill>
                  <a:srgbClr val="000000"/>
                </a:solidFill>
                <a:effectLst/>
                <a:latin typeface="system-ui"/>
              </a:rPr>
              <a:t>27 </a:t>
            </a:r>
            <a:r>
              <a:rPr lang="en-US" sz="3600" b="0" i="0" dirty="0">
                <a:solidFill>
                  <a:srgbClr val="000000"/>
                </a:solidFill>
                <a:effectLst/>
                <a:latin typeface="system-ui"/>
              </a:rPr>
              <a:t>Do not give place to the devil. </a:t>
            </a:r>
            <a:r>
              <a:rPr lang="en-US" sz="3600" b="1" i="0" baseline="30000" dirty="0">
                <a:solidFill>
                  <a:srgbClr val="000000"/>
                </a:solidFill>
                <a:effectLst/>
                <a:latin typeface="system-ui"/>
              </a:rPr>
              <a:t>28 </a:t>
            </a:r>
            <a:r>
              <a:rPr lang="en-US" sz="3600" b="0" i="0" dirty="0">
                <a:solidFill>
                  <a:srgbClr val="000000"/>
                </a:solidFill>
                <a:effectLst/>
                <a:latin typeface="system-ui"/>
              </a:rPr>
              <a:t>Let him who steals steal no more. Instead, let him labor, working with his hands things which are good, that he may have something to share with him who is in need.</a:t>
            </a:r>
            <a:endParaRPr lang="en-ZA" sz="4000" dirty="0"/>
          </a:p>
        </p:txBody>
      </p:sp>
    </p:spTree>
    <p:extLst>
      <p:ext uri="{BB962C8B-B14F-4D97-AF65-F5344CB8AC3E}">
        <p14:creationId xmlns:p14="http://schemas.microsoft.com/office/powerpoint/2010/main" val="946322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304E-3ED3-5C7E-44C1-3FEE889CF428}"/>
              </a:ext>
            </a:extLst>
          </p:cNvPr>
          <p:cNvSpPr>
            <a:spLocks noGrp="1"/>
          </p:cNvSpPr>
          <p:nvPr>
            <p:ph type="title"/>
          </p:nvPr>
        </p:nvSpPr>
        <p:spPr/>
        <p:txBody>
          <a:bodyPr/>
          <a:lstStyle/>
          <a:p>
            <a:r>
              <a:rPr lang="en-US" dirty="0"/>
              <a:t>Ephesians 4:25-32</a:t>
            </a:r>
            <a:br>
              <a:rPr lang="en-US" dirty="0"/>
            </a:br>
            <a:r>
              <a:rPr lang="en-US" dirty="0"/>
              <a:t>Rules for the new life.</a:t>
            </a:r>
            <a:endParaRPr lang="en-ZA" dirty="0"/>
          </a:p>
        </p:txBody>
      </p:sp>
      <p:sp>
        <p:nvSpPr>
          <p:cNvPr id="3" name="Content Placeholder 2">
            <a:extLst>
              <a:ext uri="{FF2B5EF4-FFF2-40B4-BE49-F238E27FC236}">
                <a16:creationId xmlns:a16="http://schemas.microsoft.com/office/drawing/2014/main" id="{8A8E0433-8EA1-BD70-47A1-B3F7D4964A07}"/>
              </a:ext>
            </a:extLst>
          </p:cNvPr>
          <p:cNvSpPr>
            <a:spLocks noGrp="1"/>
          </p:cNvSpPr>
          <p:nvPr>
            <p:ph idx="1"/>
          </p:nvPr>
        </p:nvSpPr>
        <p:spPr/>
        <p:txBody>
          <a:bodyPr>
            <a:normAutofit fontScale="92500" lnSpcReduction="20000"/>
          </a:bodyPr>
          <a:lstStyle/>
          <a:p>
            <a:r>
              <a:rPr lang="en-US" sz="3600" b="1" i="0" baseline="30000" dirty="0">
                <a:solidFill>
                  <a:srgbClr val="000000"/>
                </a:solidFill>
                <a:effectLst/>
                <a:latin typeface="system-ui"/>
              </a:rPr>
              <a:t>29 </a:t>
            </a:r>
            <a:r>
              <a:rPr lang="en-US" sz="3600" b="0" i="0" dirty="0">
                <a:solidFill>
                  <a:srgbClr val="000000"/>
                </a:solidFill>
                <a:effectLst/>
                <a:latin typeface="system-ui"/>
              </a:rPr>
              <a:t>Let no unwholesome word proceed out of your mouth, but only that which is good for building up, that it may give grace to the listeners. </a:t>
            </a:r>
            <a:r>
              <a:rPr lang="en-US" sz="3600" b="1" i="0" baseline="30000" dirty="0">
                <a:solidFill>
                  <a:srgbClr val="000000"/>
                </a:solidFill>
                <a:effectLst/>
                <a:latin typeface="system-ui"/>
              </a:rPr>
              <a:t>30 </a:t>
            </a:r>
            <a:r>
              <a:rPr lang="en-US" sz="3600" b="0" i="0" dirty="0">
                <a:solidFill>
                  <a:srgbClr val="000000"/>
                </a:solidFill>
                <a:effectLst/>
                <a:latin typeface="system-ui"/>
              </a:rPr>
              <a:t>And do not grieve the Holy Spirit of God, in whom you are sealed for the day of redemption. </a:t>
            </a:r>
            <a:r>
              <a:rPr lang="en-US" sz="3600" b="1" i="0" baseline="30000" dirty="0">
                <a:solidFill>
                  <a:srgbClr val="000000"/>
                </a:solidFill>
                <a:effectLst/>
                <a:latin typeface="system-ui"/>
              </a:rPr>
              <a:t>31 </a:t>
            </a:r>
            <a:r>
              <a:rPr lang="en-US" sz="3600" b="0" i="0" dirty="0">
                <a:solidFill>
                  <a:srgbClr val="000000"/>
                </a:solidFill>
                <a:effectLst/>
                <a:latin typeface="system-ui"/>
              </a:rPr>
              <a:t>Let all bitterness, wrath, anger, outbursts, and blasphemies, with all malice, be taken away from you. </a:t>
            </a:r>
            <a:r>
              <a:rPr lang="en-US" sz="3600" b="1" i="0" baseline="30000" dirty="0">
                <a:solidFill>
                  <a:srgbClr val="000000"/>
                </a:solidFill>
                <a:effectLst/>
                <a:latin typeface="system-ui"/>
              </a:rPr>
              <a:t>32 </a:t>
            </a:r>
            <a:r>
              <a:rPr lang="en-US" sz="3600" b="0" i="0" dirty="0">
                <a:solidFill>
                  <a:srgbClr val="000000"/>
                </a:solidFill>
                <a:effectLst/>
                <a:latin typeface="system-ui"/>
              </a:rPr>
              <a:t>And be kind one to another, tenderhearted, forgiving one another, just as God in Christ also forgave you.</a:t>
            </a:r>
            <a:endParaRPr lang="en-ZA" sz="4000" dirty="0"/>
          </a:p>
        </p:txBody>
      </p:sp>
    </p:spTree>
    <p:extLst>
      <p:ext uri="{BB962C8B-B14F-4D97-AF65-F5344CB8AC3E}">
        <p14:creationId xmlns:p14="http://schemas.microsoft.com/office/powerpoint/2010/main" val="3579843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A950D-B6A1-2F3D-1163-91E96A140060}"/>
              </a:ext>
            </a:extLst>
          </p:cNvPr>
          <p:cNvSpPr>
            <a:spLocks noGrp="1"/>
          </p:cNvSpPr>
          <p:nvPr>
            <p:ph type="title"/>
          </p:nvPr>
        </p:nvSpPr>
        <p:spPr>
          <a:xfrm>
            <a:off x="1371600" y="685799"/>
            <a:ext cx="9601200" cy="1586753"/>
          </a:xfrm>
        </p:spPr>
        <p:txBody>
          <a:bodyPr/>
          <a:lstStyle/>
          <a:p>
            <a:r>
              <a:rPr lang="en-US" dirty="0"/>
              <a:t>Ephesians 5:1-5</a:t>
            </a:r>
            <a:br>
              <a:rPr lang="en-US" dirty="0"/>
            </a:br>
            <a:r>
              <a:rPr lang="en-US" dirty="0"/>
              <a:t>Rules for the new life</a:t>
            </a:r>
            <a:endParaRPr lang="en-ZA" dirty="0"/>
          </a:p>
        </p:txBody>
      </p:sp>
      <p:sp>
        <p:nvSpPr>
          <p:cNvPr id="3" name="Content Placeholder 2">
            <a:extLst>
              <a:ext uri="{FF2B5EF4-FFF2-40B4-BE49-F238E27FC236}">
                <a16:creationId xmlns:a16="http://schemas.microsoft.com/office/drawing/2014/main" id="{9609D1D6-C443-1CE8-08BE-F86852C690F9}"/>
              </a:ext>
            </a:extLst>
          </p:cNvPr>
          <p:cNvSpPr>
            <a:spLocks noGrp="1"/>
          </p:cNvSpPr>
          <p:nvPr>
            <p:ph idx="1"/>
          </p:nvPr>
        </p:nvSpPr>
        <p:spPr>
          <a:xfrm>
            <a:off x="1371600" y="2272553"/>
            <a:ext cx="9601200" cy="4235823"/>
          </a:xfrm>
        </p:spPr>
        <p:txBody>
          <a:bodyPr>
            <a:normAutofit fontScale="77500" lnSpcReduction="20000"/>
          </a:bodyPr>
          <a:lstStyle/>
          <a:p>
            <a:pPr algn="l"/>
            <a:r>
              <a:rPr lang="en-US" sz="3600" b="1" i="0" dirty="0">
                <a:solidFill>
                  <a:srgbClr val="000000"/>
                </a:solidFill>
                <a:effectLst/>
                <a:latin typeface="system-ui"/>
              </a:rPr>
              <a:t>5 </a:t>
            </a:r>
            <a:r>
              <a:rPr lang="en-US" sz="3600" b="0" i="0" dirty="0">
                <a:solidFill>
                  <a:srgbClr val="000000"/>
                </a:solidFill>
                <a:effectLst/>
                <a:latin typeface="system-ui"/>
              </a:rPr>
              <a:t>Therefore be imitators of God as beloved children. </a:t>
            </a:r>
            <a:r>
              <a:rPr lang="en-US" sz="3600" b="1" i="0" baseline="30000" dirty="0">
                <a:solidFill>
                  <a:srgbClr val="000000"/>
                </a:solidFill>
                <a:effectLst/>
                <a:latin typeface="system-ui"/>
              </a:rPr>
              <a:t>2 </a:t>
            </a:r>
            <a:r>
              <a:rPr lang="en-US" sz="3600" b="0" i="0" dirty="0">
                <a:solidFill>
                  <a:srgbClr val="000000"/>
                </a:solidFill>
                <a:effectLst/>
                <a:latin typeface="system-ui"/>
              </a:rPr>
              <a:t>Walk in love, as Christ loved us and gave Himself for us as a fragrant offering and a sacrifice to God.</a:t>
            </a:r>
          </a:p>
          <a:p>
            <a:pPr algn="l"/>
            <a:r>
              <a:rPr lang="en-US" sz="3600" b="1" i="0" baseline="30000" dirty="0">
                <a:solidFill>
                  <a:srgbClr val="000000"/>
                </a:solidFill>
                <a:effectLst/>
                <a:latin typeface="system-ui"/>
              </a:rPr>
              <a:t>3 </a:t>
            </a:r>
            <a:r>
              <a:rPr lang="en-US" sz="3600" b="0" i="0" dirty="0">
                <a:solidFill>
                  <a:srgbClr val="000000"/>
                </a:solidFill>
                <a:effectLst/>
                <a:latin typeface="system-ui"/>
              </a:rPr>
              <a:t>And do not let sexual immorality, or any impurity, or greed be named among you, as these are not proper among saints. </a:t>
            </a:r>
            <a:r>
              <a:rPr lang="en-US" sz="3600" b="1" i="0" baseline="30000" dirty="0">
                <a:solidFill>
                  <a:srgbClr val="000000"/>
                </a:solidFill>
                <a:effectLst/>
                <a:latin typeface="system-ui"/>
              </a:rPr>
              <a:t>4 </a:t>
            </a:r>
            <a:r>
              <a:rPr lang="en-US" sz="3600" b="0" i="0" dirty="0">
                <a:solidFill>
                  <a:srgbClr val="000000"/>
                </a:solidFill>
                <a:effectLst/>
                <a:latin typeface="system-ui"/>
              </a:rPr>
              <a:t>Let there be no filthiness, nor foolish talking, nor coarse joking, which are not fitting. Instead, give thanks. </a:t>
            </a:r>
            <a:r>
              <a:rPr lang="en-US" sz="3600" b="1" i="0" baseline="30000" dirty="0">
                <a:solidFill>
                  <a:srgbClr val="000000"/>
                </a:solidFill>
                <a:effectLst/>
                <a:latin typeface="system-ui"/>
              </a:rPr>
              <a:t>5 </a:t>
            </a:r>
            <a:r>
              <a:rPr lang="en-US" sz="3600" b="0" i="0" dirty="0">
                <a:solidFill>
                  <a:srgbClr val="000000"/>
                </a:solidFill>
                <a:effectLst/>
                <a:latin typeface="system-ui"/>
              </a:rPr>
              <a:t>For this you know, that no sexually immoral or impure person, or one who is greedy, who is an idolater, has any inheritance in the kingdom of Christ and of God.</a:t>
            </a:r>
          </a:p>
          <a:p>
            <a:endParaRPr lang="en-ZA" sz="4000" dirty="0"/>
          </a:p>
        </p:txBody>
      </p:sp>
    </p:spTree>
    <p:extLst>
      <p:ext uri="{BB962C8B-B14F-4D97-AF65-F5344CB8AC3E}">
        <p14:creationId xmlns:p14="http://schemas.microsoft.com/office/powerpoint/2010/main" val="110802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DDE05-3FFC-9CBE-A193-A1580632A6F8}"/>
              </a:ext>
            </a:extLst>
          </p:cNvPr>
          <p:cNvSpPr>
            <a:spLocks noGrp="1"/>
          </p:cNvSpPr>
          <p:nvPr>
            <p:ph type="title"/>
          </p:nvPr>
        </p:nvSpPr>
        <p:spPr/>
        <p:txBody>
          <a:bodyPr/>
          <a:lstStyle/>
          <a:p>
            <a:r>
              <a:rPr lang="en-US" dirty="0"/>
              <a:t>Ephesians 5:22-33</a:t>
            </a:r>
            <a:br>
              <a:rPr lang="en-US" dirty="0"/>
            </a:br>
            <a:r>
              <a:rPr lang="en-US" dirty="0"/>
              <a:t>Wives and husbands</a:t>
            </a:r>
            <a:endParaRPr lang="en-ZA" dirty="0"/>
          </a:p>
        </p:txBody>
      </p:sp>
      <p:sp>
        <p:nvSpPr>
          <p:cNvPr id="3" name="Content Placeholder 2">
            <a:extLst>
              <a:ext uri="{FF2B5EF4-FFF2-40B4-BE49-F238E27FC236}">
                <a16:creationId xmlns:a16="http://schemas.microsoft.com/office/drawing/2014/main" id="{166A8425-81CE-EB80-CAE7-D965C43A5AA5}"/>
              </a:ext>
            </a:extLst>
          </p:cNvPr>
          <p:cNvSpPr>
            <a:spLocks noGrp="1"/>
          </p:cNvSpPr>
          <p:nvPr>
            <p:ph idx="1"/>
          </p:nvPr>
        </p:nvSpPr>
        <p:spPr>
          <a:xfrm>
            <a:off x="1371600" y="2084294"/>
            <a:ext cx="9601200" cy="4572000"/>
          </a:xfrm>
        </p:spPr>
        <p:txBody>
          <a:bodyPr>
            <a:normAutofit/>
          </a:bodyPr>
          <a:lstStyle/>
          <a:p>
            <a:r>
              <a:rPr lang="en-US" sz="4000" dirty="0"/>
              <a:t>Wives be </a:t>
            </a:r>
            <a:r>
              <a:rPr lang="en-US" sz="4000" dirty="0">
                <a:solidFill>
                  <a:srgbClr val="FF0000"/>
                </a:solidFill>
              </a:rPr>
              <a:t>submissive</a:t>
            </a:r>
            <a:r>
              <a:rPr lang="en-US" sz="4000" dirty="0"/>
              <a:t> to your </a:t>
            </a:r>
            <a:r>
              <a:rPr lang="en-US" sz="4000" dirty="0">
                <a:solidFill>
                  <a:srgbClr val="FF0000"/>
                </a:solidFill>
              </a:rPr>
              <a:t>own</a:t>
            </a:r>
            <a:r>
              <a:rPr lang="en-US" sz="4000" dirty="0"/>
              <a:t> husbands.</a:t>
            </a:r>
          </a:p>
          <a:p>
            <a:r>
              <a:rPr lang="en-US" sz="4000" dirty="0"/>
              <a:t>Husbands are the </a:t>
            </a:r>
            <a:r>
              <a:rPr lang="en-US" sz="4000" dirty="0">
                <a:solidFill>
                  <a:srgbClr val="FF0000"/>
                </a:solidFill>
              </a:rPr>
              <a:t>head</a:t>
            </a:r>
            <a:r>
              <a:rPr lang="en-US" sz="4000" dirty="0"/>
              <a:t> of their wives, just as </a:t>
            </a:r>
            <a:r>
              <a:rPr lang="en-US" sz="4000" dirty="0">
                <a:solidFill>
                  <a:srgbClr val="FF0000"/>
                </a:solidFill>
              </a:rPr>
              <a:t>Christ</a:t>
            </a:r>
            <a:r>
              <a:rPr lang="en-US" sz="4000" dirty="0"/>
              <a:t> is the head and Savior of the </a:t>
            </a:r>
            <a:r>
              <a:rPr lang="en-US" sz="4000" dirty="0">
                <a:solidFill>
                  <a:srgbClr val="FF0000"/>
                </a:solidFill>
              </a:rPr>
              <a:t>church</a:t>
            </a:r>
            <a:r>
              <a:rPr lang="en-US" sz="4000" dirty="0"/>
              <a:t> which is his </a:t>
            </a:r>
            <a:r>
              <a:rPr lang="en-US" sz="4000" dirty="0">
                <a:solidFill>
                  <a:srgbClr val="FF0000"/>
                </a:solidFill>
              </a:rPr>
              <a:t>body</a:t>
            </a:r>
            <a:r>
              <a:rPr lang="en-US" sz="4000" dirty="0"/>
              <a:t>.</a:t>
            </a:r>
          </a:p>
          <a:p>
            <a:r>
              <a:rPr lang="en-US" sz="4000" dirty="0"/>
              <a:t>Husbands are to </a:t>
            </a:r>
            <a:r>
              <a:rPr lang="en-US" sz="4000" dirty="0">
                <a:solidFill>
                  <a:srgbClr val="FF0000"/>
                </a:solidFill>
              </a:rPr>
              <a:t>lead</a:t>
            </a:r>
            <a:r>
              <a:rPr lang="en-US" sz="4000" dirty="0"/>
              <a:t> their wives in a way of </a:t>
            </a:r>
            <a:r>
              <a:rPr lang="en-US" sz="4000" dirty="0">
                <a:solidFill>
                  <a:srgbClr val="FF0000"/>
                </a:solidFill>
              </a:rPr>
              <a:t>Holiness</a:t>
            </a:r>
            <a:r>
              <a:rPr lang="en-US" sz="4000" dirty="0"/>
              <a:t>.</a:t>
            </a:r>
          </a:p>
          <a:p>
            <a:endParaRPr lang="en-US" sz="4000" dirty="0"/>
          </a:p>
        </p:txBody>
      </p:sp>
    </p:spTree>
    <p:extLst>
      <p:ext uri="{BB962C8B-B14F-4D97-AF65-F5344CB8AC3E}">
        <p14:creationId xmlns:p14="http://schemas.microsoft.com/office/powerpoint/2010/main" val="1962612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DDE05-3FFC-9CBE-A193-A1580632A6F8}"/>
              </a:ext>
            </a:extLst>
          </p:cNvPr>
          <p:cNvSpPr>
            <a:spLocks noGrp="1"/>
          </p:cNvSpPr>
          <p:nvPr>
            <p:ph type="title"/>
          </p:nvPr>
        </p:nvSpPr>
        <p:spPr/>
        <p:txBody>
          <a:bodyPr/>
          <a:lstStyle/>
          <a:p>
            <a:r>
              <a:rPr lang="en-US" dirty="0"/>
              <a:t>Ephesians 5:22-33</a:t>
            </a:r>
            <a:br>
              <a:rPr lang="en-US" dirty="0"/>
            </a:br>
            <a:r>
              <a:rPr lang="en-US" dirty="0"/>
              <a:t>Wives and husbands</a:t>
            </a:r>
            <a:endParaRPr lang="en-ZA" dirty="0"/>
          </a:p>
        </p:txBody>
      </p:sp>
      <p:sp>
        <p:nvSpPr>
          <p:cNvPr id="3" name="Content Placeholder 2">
            <a:extLst>
              <a:ext uri="{FF2B5EF4-FFF2-40B4-BE49-F238E27FC236}">
                <a16:creationId xmlns:a16="http://schemas.microsoft.com/office/drawing/2014/main" id="{166A8425-81CE-EB80-CAE7-D965C43A5AA5}"/>
              </a:ext>
            </a:extLst>
          </p:cNvPr>
          <p:cNvSpPr>
            <a:spLocks noGrp="1"/>
          </p:cNvSpPr>
          <p:nvPr>
            <p:ph idx="1"/>
          </p:nvPr>
        </p:nvSpPr>
        <p:spPr/>
        <p:txBody>
          <a:bodyPr>
            <a:normAutofit/>
          </a:bodyPr>
          <a:lstStyle/>
          <a:p>
            <a:r>
              <a:rPr lang="en-US" sz="4000" dirty="0"/>
              <a:t>When </a:t>
            </a:r>
            <a:r>
              <a:rPr lang="en-US" sz="4000" dirty="0">
                <a:solidFill>
                  <a:srgbClr val="FF0000"/>
                </a:solidFill>
              </a:rPr>
              <a:t>husbands lead through Christ </a:t>
            </a:r>
            <a:r>
              <a:rPr lang="en-US" sz="4000" dirty="0"/>
              <a:t>so that the family unit can </a:t>
            </a:r>
            <a:r>
              <a:rPr lang="en-US" sz="4000" dirty="0">
                <a:solidFill>
                  <a:srgbClr val="FF0000"/>
                </a:solidFill>
              </a:rPr>
              <a:t>naturally be on the path to holiness.</a:t>
            </a:r>
          </a:p>
          <a:p>
            <a:r>
              <a:rPr lang="en-US" sz="4000" dirty="0"/>
              <a:t>Husbands and wives are </a:t>
            </a:r>
            <a:r>
              <a:rPr lang="en-US" sz="4000" dirty="0">
                <a:solidFill>
                  <a:srgbClr val="FF0000"/>
                </a:solidFill>
              </a:rPr>
              <a:t>one flesh </a:t>
            </a:r>
            <a:r>
              <a:rPr lang="en-US" sz="4000" dirty="0"/>
              <a:t>and we nourish and look after one another.</a:t>
            </a:r>
            <a:endParaRPr lang="en-ZA" sz="4000" dirty="0"/>
          </a:p>
        </p:txBody>
      </p:sp>
    </p:spTree>
    <p:extLst>
      <p:ext uri="{BB962C8B-B14F-4D97-AF65-F5344CB8AC3E}">
        <p14:creationId xmlns:p14="http://schemas.microsoft.com/office/powerpoint/2010/main" val="3861134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DDE05-3FFC-9CBE-A193-A1580632A6F8}"/>
              </a:ext>
            </a:extLst>
          </p:cNvPr>
          <p:cNvSpPr>
            <a:spLocks noGrp="1"/>
          </p:cNvSpPr>
          <p:nvPr>
            <p:ph type="title"/>
          </p:nvPr>
        </p:nvSpPr>
        <p:spPr/>
        <p:txBody>
          <a:bodyPr/>
          <a:lstStyle/>
          <a:p>
            <a:r>
              <a:rPr lang="en-US" dirty="0"/>
              <a:t>Ephesians 6:1-4</a:t>
            </a:r>
            <a:br>
              <a:rPr lang="en-US" dirty="0"/>
            </a:br>
            <a:r>
              <a:rPr lang="en-US" dirty="0"/>
              <a:t>Children and Parents</a:t>
            </a:r>
            <a:endParaRPr lang="en-ZA" dirty="0"/>
          </a:p>
        </p:txBody>
      </p:sp>
      <p:sp>
        <p:nvSpPr>
          <p:cNvPr id="3" name="Content Placeholder 2">
            <a:extLst>
              <a:ext uri="{FF2B5EF4-FFF2-40B4-BE49-F238E27FC236}">
                <a16:creationId xmlns:a16="http://schemas.microsoft.com/office/drawing/2014/main" id="{166A8425-81CE-EB80-CAE7-D965C43A5AA5}"/>
              </a:ext>
            </a:extLst>
          </p:cNvPr>
          <p:cNvSpPr>
            <a:spLocks noGrp="1"/>
          </p:cNvSpPr>
          <p:nvPr>
            <p:ph idx="1"/>
          </p:nvPr>
        </p:nvSpPr>
        <p:spPr>
          <a:xfrm>
            <a:off x="1371600" y="2286000"/>
            <a:ext cx="9601200" cy="4397188"/>
          </a:xfrm>
        </p:spPr>
        <p:txBody>
          <a:bodyPr>
            <a:normAutofit fontScale="85000" lnSpcReduction="20000"/>
          </a:bodyPr>
          <a:lstStyle/>
          <a:p>
            <a:r>
              <a:rPr lang="en-US" sz="4000" dirty="0"/>
              <a:t>Children </a:t>
            </a:r>
            <a:r>
              <a:rPr lang="en-US" sz="4000" dirty="0">
                <a:solidFill>
                  <a:srgbClr val="FF0000"/>
                </a:solidFill>
              </a:rPr>
              <a:t>obey</a:t>
            </a:r>
            <a:r>
              <a:rPr lang="en-US" sz="4000" dirty="0"/>
              <a:t> your parents.</a:t>
            </a:r>
          </a:p>
          <a:p>
            <a:r>
              <a:rPr lang="en-US" sz="4000" dirty="0"/>
              <a:t>Children </a:t>
            </a:r>
            <a:r>
              <a:rPr lang="en-US" sz="4000" dirty="0">
                <a:solidFill>
                  <a:srgbClr val="FF0000"/>
                </a:solidFill>
              </a:rPr>
              <a:t>honor</a:t>
            </a:r>
            <a:r>
              <a:rPr lang="en-US" sz="4000" dirty="0"/>
              <a:t> your father and mother – this leads to a long life on earth.</a:t>
            </a:r>
          </a:p>
          <a:p>
            <a:r>
              <a:rPr lang="en-US" sz="4000" dirty="0"/>
              <a:t>Fathers do not </a:t>
            </a:r>
            <a:r>
              <a:rPr lang="en-US" sz="4000" dirty="0">
                <a:solidFill>
                  <a:srgbClr val="FF0000"/>
                </a:solidFill>
              </a:rPr>
              <a:t>provoke </a:t>
            </a:r>
            <a:r>
              <a:rPr lang="en-US" sz="4000" dirty="0"/>
              <a:t>your child to </a:t>
            </a:r>
            <a:r>
              <a:rPr lang="en-US" sz="4000" dirty="0">
                <a:solidFill>
                  <a:srgbClr val="FF0000"/>
                </a:solidFill>
              </a:rPr>
              <a:t>anger</a:t>
            </a:r>
            <a:r>
              <a:rPr lang="en-US" sz="4000" dirty="0"/>
              <a:t> but bring them up in the Discipline and instruction of the Lord.</a:t>
            </a:r>
          </a:p>
          <a:p>
            <a:r>
              <a:rPr lang="en-US" sz="4000" dirty="0"/>
              <a:t>Hebrews 12:11</a:t>
            </a:r>
            <a:r>
              <a:rPr lang="en-US" sz="3600" b="1" i="0" baseline="30000" dirty="0">
                <a:solidFill>
                  <a:srgbClr val="000000"/>
                </a:solidFill>
                <a:effectLst/>
                <a:latin typeface="system-ui"/>
              </a:rPr>
              <a:t>11 </a:t>
            </a:r>
            <a:r>
              <a:rPr lang="en-US" sz="3600" b="0" i="0" dirty="0">
                <a:solidFill>
                  <a:srgbClr val="000000"/>
                </a:solidFill>
                <a:effectLst/>
                <a:latin typeface="system-ui"/>
              </a:rPr>
              <a:t>Now no discipline seems to be joyful at the time, but grievous. Yet afterward it yields the peaceful fruit of righteousness in those who have been trained by it.</a:t>
            </a:r>
            <a:endParaRPr lang="en-US" sz="4000" dirty="0"/>
          </a:p>
          <a:p>
            <a:endParaRPr lang="en-ZA" sz="4000" dirty="0"/>
          </a:p>
        </p:txBody>
      </p:sp>
    </p:spTree>
    <p:extLst>
      <p:ext uri="{BB962C8B-B14F-4D97-AF65-F5344CB8AC3E}">
        <p14:creationId xmlns:p14="http://schemas.microsoft.com/office/powerpoint/2010/main" val="1186276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E610F-B96F-BFA1-F054-4DAFCDBBEF6D}"/>
              </a:ext>
            </a:extLst>
          </p:cNvPr>
          <p:cNvSpPr>
            <a:spLocks noGrp="1"/>
          </p:cNvSpPr>
          <p:nvPr>
            <p:ph type="title"/>
          </p:nvPr>
        </p:nvSpPr>
        <p:spPr/>
        <p:txBody>
          <a:bodyPr/>
          <a:lstStyle/>
          <a:p>
            <a:r>
              <a:rPr lang="en-US" dirty="0"/>
              <a:t>Ephesians 6:5-9</a:t>
            </a:r>
            <a:br>
              <a:rPr lang="en-US" dirty="0"/>
            </a:br>
            <a:r>
              <a:rPr lang="en-US" dirty="0"/>
              <a:t>Servants and masters</a:t>
            </a:r>
            <a:endParaRPr lang="en-ZA" dirty="0"/>
          </a:p>
        </p:txBody>
      </p:sp>
      <p:sp>
        <p:nvSpPr>
          <p:cNvPr id="3" name="Content Placeholder 2">
            <a:extLst>
              <a:ext uri="{FF2B5EF4-FFF2-40B4-BE49-F238E27FC236}">
                <a16:creationId xmlns:a16="http://schemas.microsoft.com/office/drawing/2014/main" id="{68B66D83-FC9B-C62E-C778-03C680649C03}"/>
              </a:ext>
            </a:extLst>
          </p:cNvPr>
          <p:cNvSpPr>
            <a:spLocks noGrp="1"/>
          </p:cNvSpPr>
          <p:nvPr>
            <p:ph idx="1"/>
          </p:nvPr>
        </p:nvSpPr>
        <p:spPr/>
        <p:txBody>
          <a:bodyPr>
            <a:normAutofit lnSpcReduction="10000"/>
          </a:bodyPr>
          <a:lstStyle/>
          <a:p>
            <a:r>
              <a:rPr lang="en-US" sz="4000" dirty="0"/>
              <a:t>Employees obey your employers – in </a:t>
            </a:r>
            <a:r>
              <a:rPr lang="en-US" sz="4000" dirty="0">
                <a:solidFill>
                  <a:srgbClr val="FF0000"/>
                </a:solidFill>
              </a:rPr>
              <a:t>sincerity of heart</a:t>
            </a:r>
            <a:r>
              <a:rPr lang="en-US" sz="4000" dirty="0"/>
              <a:t>, as to Christ.</a:t>
            </a:r>
          </a:p>
          <a:p>
            <a:r>
              <a:rPr lang="en-US" sz="4000" dirty="0"/>
              <a:t>Serving not only when eyes are on you, but doing the will of God from the </a:t>
            </a:r>
            <a:r>
              <a:rPr lang="en-US" sz="4000" dirty="0">
                <a:solidFill>
                  <a:srgbClr val="FF0000"/>
                </a:solidFill>
              </a:rPr>
              <a:t>HEART</a:t>
            </a:r>
          </a:p>
          <a:p>
            <a:r>
              <a:rPr lang="en-US" sz="4000" dirty="0"/>
              <a:t>Employers do the same things for your employees.</a:t>
            </a:r>
          </a:p>
        </p:txBody>
      </p:sp>
    </p:spTree>
    <p:extLst>
      <p:ext uri="{BB962C8B-B14F-4D97-AF65-F5344CB8AC3E}">
        <p14:creationId xmlns:p14="http://schemas.microsoft.com/office/powerpoint/2010/main" val="266804321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{A4D3294C-538D-4AE6-B92E-4E42A3906083}tf10001105</Template>
  <TotalTime>242</TotalTime>
  <Words>659</Words>
  <Application>Microsoft Macintosh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Franklin Gothic Book</vt:lpstr>
      <vt:lpstr>system-ui</vt:lpstr>
      <vt:lpstr>Crop</vt:lpstr>
      <vt:lpstr>PowerPoint Presentation</vt:lpstr>
      <vt:lpstr>Ephesians 2:5-6</vt:lpstr>
      <vt:lpstr>Ephesians 4:25-32 Rules for the new life.</vt:lpstr>
      <vt:lpstr>Ephesians 4:25-32 Rules for the new life.</vt:lpstr>
      <vt:lpstr>Ephesians 5:1-5 Rules for the new life</vt:lpstr>
      <vt:lpstr>Ephesians 5:22-33 Wives and husbands</vt:lpstr>
      <vt:lpstr>Ephesians 5:22-33 Wives and husbands</vt:lpstr>
      <vt:lpstr>Ephesians 6:1-4 Children and Parents</vt:lpstr>
      <vt:lpstr>Ephesians 6:5-9 Servants and masters</vt:lpstr>
      <vt:lpstr>Conclusion Colossians 3:23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Walking out the word</dc:title>
  <dc:creator>Shofar Cape Town South</dc:creator>
  <cp:lastModifiedBy>Belene Coetzer</cp:lastModifiedBy>
  <cp:revision>2</cp:revision>
  <dcterms:created xsi:type="dcterms:W3CDTF">2023-08-19T18:15:40Z</dcterms:created>
  <dcterms:modified xsi:type="dcterms:W3CDTF">2023-08-28T19:36:41Z</dcterms:modified>
</cp:coreProperties>
</file>