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82"/>
    <p:restoredTop sz="95859"/>
  </p:normalViewPr>
  <p:slideViewPr>
    <p:cSldViewPr snapToGrid="0">
      <p:cViewPr varScale="1">
        <p:scale>
          <a:sx n="72" d="100"/>
          <a:sy n="72" d="100"/>
        </p:scale>
        <p:origin x="216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1D88C-92FE-4757-8F9C-0C2965C80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E0C7D2-5F81-23E3-F28C-A1577A604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6622C-4355-4D95-1372-93836DCD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F613-FBB6-F949-A577-ECDDD08A695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8BE0-2941-EB01-D022-3D8F5BD43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64A30-5275-074C-973B-7FCAD6923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D848-4FCB-C449-AEFA-B2953759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75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3AEBB-35E5-B712-89DC-D40676032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0D2A50-CF2D-39D2-BE48-3D4B4AA6F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80AFD-4332-E05C-ACC4-1ECF997CE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F613-FBB6-F949-A577-ECDDD08A695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57559-04CE-C047-6D81-004DFA375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B4C39-3E55-FA6B-BA04-079B8BEA3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D848-4FCB-C449-AEFA-B2953759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8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E14AD8-49F2-C308-2698-2763F63D5D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0147AF-FF1A-5204-2E61-1E082ED7C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C884C-4097-C6A5-C1B8-A57EAE15C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F613-FBB6-F949-A577-ECDDD08A695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ADFC7-3AF5-E992-4BE2-73403B105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8D26-0C76-57A0-2EC4-CBEF304EF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D848-4FCB-C449-AEFA-B2953759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7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4E2E1-D562-E8D0-614D-23B81C162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AAC56-6B17-3D80-B8ED-FC629A04B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0DC50-D52D-1D24-C0C2-C380F483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F613-FBB6-F949-A577-ECDDD08A695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238C8-B69C-DBD6-D75D-FAB6A8E95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FC98-8F79-FBD9-4F0B-D342582AF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D848-4FCB-C449-AEFA-B2953759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2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14EAA-3AA0-9C8E-E054-A2E5753CF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42947-12EF-4DB8-7584-7BE75FB4E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D781E-A7E9-DF05-8BF9-391DA865B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F613-FBB6-F949-A577-ECDDD08A695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F4953-DA35-353C-B96B-EDF4A0CD0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E8B39-D17F-21CF-AAC6-21D695F3C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D848-4FCB-C449-AEFA-B2953759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9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BB827-2B83-4DC9-D45C-4CAC05D74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1C599-3822-9799-E8C3-28E450D9D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40ECC-A33F-E5F9-01E3-BFD60AFC7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07DC9-CB30-FA66-0F38-C3254AA2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F613-FBB6-F949-A577-ECDDD08A695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E5F1F-DFDF-925A-BAF0-78BB388FB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4F1A4-024A-420B-97A2-35587B5D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D848-4FCB-C449-AEFA-B2953759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8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7B95B-5FC9-F08C-F98F-96811B321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7D28A-7F3B-B16B-F2EF-0BB75D393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94F83-00A0-E9C8-FC2D-5BCD73613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26B87E-993E-AD06-8EE4-C82A78181E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D6B31-DA6F-FB1C-F4DD-1314EB675D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CF70E5-1292-B5B7-F06F-C4FCBD1A0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F613-FBB6-F949-A577-ECDDD08A695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A2FEA7-5C1F-8B70-C77D-39194D004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0B960F-84D6-A474-E785-8606312B4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D848-4FCB-C449-AEFA-B2953759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9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0E09E-9EFE-AC9E-DF60-54FFAD529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51CD5E-CD2D-BD38-A1C4-D658285A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F613-FBB6-F949-A577-ECDDD08A695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AF7552-C18B-EC40-D846-DACAFFB30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D07000-0B2C-FD96-77C0-3107EC7A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D848-4FCB-C449-AEFA-B2953759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7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784138-CB7B-85BF-BDF4-479219AAC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F613-FBB6-F949-A577-ECDDD08A695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449E69-3BE7-A9A2-25F9-51DA3F2D7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1437C-A04C-D783-D080-A2BCB2D3B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D848-4FCB-C449-AEFA-B2953759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5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13E08-186D-7C31-0627-99945ABBE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46E86-9F0E-4591-46BE-4C5EF2A85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008E8-930C-9E27-FA77-40CF2B6D1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7FB1F-6FC7-744C-B331-C1D21F753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F613-FBB6-F949-A577-ECDDD08A695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0CAD7-2D8D-F74F-7F85-881492209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FA5B5-5610-C9BA-B4FD-FF0D3029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D848-4FCB-C449-AEFA-B2953759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5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C9F75-BB99-A3AD-2D94-4FDAE0C88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87F32C-D5EE-EFDB-785A-45162491FC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C74C3-7ADE-237F-4E42-C9CBE7DC4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F8BA76-A618-11C0-7D4F-0269ABB64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F613-FBB6-F949-A577-ECDDD08A695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0D46F-4A85-C6BD-D321-28E88D1E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2E6BB-A2AC-8163-2DD1-D960FF43D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D848-4FCB-C449-AEFA-B2953759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7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3EC153-2BF3-31A6-DA23-AD0E3E259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28A20-4491-649E-C400-96D896F38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C2997-EAB2-ABBE-25BC-3C2B439B09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8F613-FBB6-F949-A577-ECDDD08A695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38A4E-96D6-0CAC-E48C-630338F50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E7BEB-EBCE-6C5F-ED3D-E04B942E5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9D848-4FCB-C449-AEFA-B2953759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1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CF188E-1708-30B5-5DF1-E55EB065E889}"/>
              </a:ext>
            </a:extLst>
          </p:cNvPr>
          <p:cNvSpPr/>
          <p:nvPr/>
        </p:nvSpPr>
        <p:spPr>
          <a:xfrm>
            <a:off x="466085" y="3298091"/>
            <a:ext cx="6553024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5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gnPainter-HouseScript" panose="02000006070000020004" pitchFamily="2" charset="0"/>
                <a:ea typeface="Xingkai SC Light" panose="02010600040101010101" pitchFamily="2" charset="-122"/>
                <a:cs typeface="Charmonman" pitchFamily="2" charset="-34"/>
              </a:rPr>
              <a:t>Steadfast</a:t>
            </a:r>
            <a:endParaRPr lang="en-GB" sz="15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gnPainter-HouseScript" panose="02000006070000020004" pitchFamily="2" charset="0"/>
              <a:ea typeface="Xingkai SC Light" panose="02010600040101010101" pitchFamily="2" charset="-122"/>
              <a:cs typeface="Charmonman" pitchFamily="2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7352BB-09F8-908C-F221-6A1FBE283B4F}"/>
              </a:ext>
            </a:extLst>
          </p:cNvPr>
          <p:cNvSpPr/>
          <p:nvPr/>
        </p:nvSpPr>
        <p:spPr>
          <a:xfrm>
            <a:off x="1597185" y="4832568"/>
            <a:ext cx="23968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rade Gothic LT Std Cn" pitchFamily="2" charset="0"/>
              </a:rPr>
              <a:t>FAITH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14A4BB-09BA-02F6-76C3-B85FDEB525B9}"/>
              </a:ext>
            </a:extLst>
          </p:cNvPr>
          <p:cNvSpPr/>
          <p:nvPr/>
        </p:nvSpPr>
        <p:spPr>
          <a:xfrm>
            <a:off x="7019109" y="338435"/>
            <a:ext cx="4726037" cy="925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GB" sz="5400" b="1" dirty="0">
                <a:ln/>
                <a:solidFill>
                  <a:schemeClr val="bg1"/>
                </a:solidFill>
                <a:effectLst>
                  <a:glow rad="38100">
                    <a:schemeClr val="tx1">
                      <a:lumMod val="50000"/>
                      <a:lumOff val="50000"/>
                      <a:alpha val="40000"/>
                    </a:schemeClr>
                  </a:glow>
                </a:effectLst>
              </a:rPr>
              <a:t>Hennie Coetzer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68117C-27C4-ADF2-4A02-99E3CF251BFD}"/>
              </a:ext>
            </a:extLst>
          </p:cNvPr>
          <p:cNvSpPr/>
          <p:nvPr/>
        </p:nvSpPr>
        <p:spPr>
          <a:xfrm>
            <a:off x="7121123" y="947440"/>
            <a:ext cx="4451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GB" sz="5400" b="1" dirty="0">
                <a:ln/>
                <a:solidFill>
                  <a:schemeClr val="bg1"/>
                </a:solidFill>
                <a:effectLst>
                  <a:glow rad="38100">
                    <a:schemeClr val="tx1">
                      <a:lumMod val="50000"/>
                      <a:lumOff val="50000"/>
                      <a:alpha val="40000"/>
                    </a:schemeClr>
                  </a:glow>
                </a:effectLst>
              </a:rPr>
              <a:t>12 March 2023</a:t>
            </a:r>
          </a:p>
        </p:txBody>
      </p:sp>
    </p:spTree>
    <p:extLst>
      <p:ext uri="{BB962C8B-B14F-4D97-AF65-F5344CB8AC3E}">
        <p14:creationId xmlns:p14="http://schemas.microsoft.com/office/powerpoint/2010/main" val="515504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F44A3-76CE-A670-57A3-BE283DE290D6}"/>
              </a:ext>
            </a:extLst>
          </p:cNvPr>
          <p:cNvSpPr txBox="1"/>
          <p:nvPr/>
        </p:nvSpPr>
        <p:spPr>
          <a:xfrm>
            <a:off x="439270" y="776022"/>
            <a:ext cx="113134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chemeClr val="bg1"/>
                </a:solidFill>
                <a:effectLst>
                  <a:glow rad="76200">
                    <a:schemeClr val="tx1">
                      <a:lumMod val="65000"/>
                      <a:lumOff val="35000"/>
                      <a:alpha val="70000"/>
                    </a:schemeClr>
                  </a:glow>
                </a:effectLst>
                <a:latin typeface="Trade Gothic LT Std Cn" pitchFamily="2" charset="0"/>
              </a:rPr>
              <a:t>James 1: 2-9 </a:t>
            </a:r>
          </a:p>
          <a:p>
            <a:r>
              <a:rPr lang="en-US" sz="4000" b="1" dirty="0">
                <a:solidFill>
                  <a:schemeClr val="bg1"/>
                </a:solidFill>
                <a:effectLst>
                  <a:glow rad="76200">
                    <a:schemeClr val="tx1">
                      <a:lumMod val="65000"/>
                      <a:lumOff val="35000"/>
                      <a:alpha val="70000"/>
                    </a:schemeClr>
                  </a:glow>
                </a:effectLst>
                <a:latin typeface="Trade Gothic LT Std Cn" pitchFamily="2" charset="0"/>
              </a:rPr>
              <a:t>2 Count it all joy, my brothers, when you meet trials of various kinds, 3 for you know that the testing of your faith produces steadfastness. 4 And let steadfastness have its full effect, that you may be perfect and complete, lacking in nothing. 5 If any of you lacks wisdom, let him ask God, who gives generously to all without reproach, and it will be given him. </a:t>
            </a:r>
          </a:p>
        </p:txBody>
      </p:sp>
    </p:spTree>
    <p:extLst>
      <p:ext uri="{BB962C8B-B14F-4D97-AF65-F5344CB8AC3E}">
        <p14:creationId xmlns:p14="http://schemas.microsoft.com/office/powerpoint/2010/main" val="1971044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F44A3-76CE-A670-57A3-BE283DE290D6}"/>
              </a:ext>
            </a:extLst>
          </p:cNvPr>
          <p:cNvSpPr txBox="1"/>
          <p:nvPr/>
        </p:nvSpPr>
        <p:spPr>
          <a:xfrm>
            <a:off x="439270" y="1536174"/>
            <a:ext cx="113134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chemeClr val="bg1"/>
                </a:solidFill>
                <a:effectLst>
                  <a:glow rad="76200">
                    <a:schemeClr val="tx1">
                      <a:lumMod val="65000"/>
                      <a:lumOff val="35000"/>
                      <a:alpha val="70000"/>
                    </a:schemeClr>
                  </a:glow>
                </a:effectLst>
                <a:latin typeface="Trade Gothic LT Std Cn" pitchFamily="2" charset="0"/>
              </a:rPr>
              <a:t>James 1: 2-9 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glow rad="76200">
                    <a:schemeClr val="tx1">
                      <a:lumMod val="65000"/>
                      <a:lumOff val="35000"/>
                      <a:alpha val="70000"/>
                    </a:schemeClr>
                  </a:glow>
                </a:effectLst>
                <a:latin typeface="Trade Gothic LT Std Cn" pitchFamily="2" charset="0"/>
              </a:rPr>
              <a:t>6 But let him ask in faith, with no doubting, for the one who doubts is like a wave of the sea that is driven and tossed by the wind. 7 For that person must not suppose that he will receive anything from the Lord; 8 he is a double-minded man, unstable in all his ways. </a:t>
            </a:r>
          </a:p>
        </p:txBody>
      </p:sp>
    </p:spTree>
    <p:extLst>
      <p:ext uri="{BB962C8B-B14F-4D97-AF65-F5344CB8AC3E}">
        <p14:creationId xmlns:p14="http://schemas.microsoft.com/office/powerpoint/2010/main" val="3868063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F44A3-76CE-A670-57A3-BE283DE290D6}"/>
              </a:ext>
            </a:extLst>
          </p:cNvPr>
          <p:cNvSpPr txBox="1"/>
          <p:nvPr/>
        </p:nvSpPr>
        <p:spPr>
          <a:xfrm>
            <a:off x="439270" y="1536174"/>
            <a:ext cx="113134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bg1"/>
                </a:solidFill>
                <a:effectLst>
                  <a:glow rad="76200">
                    <a:schemeClr val="tx1">
                      <a:lumMod val="65000"/>
                      <a:lumOff val="35000"/>
                      <a:alpha val="70000"/>
                    </a:schemeClr>
                  </a:glow>
                </a:effectLst>
                <a:latin typeface="Trade Gothic LT Std Cn" pitchFamily="2" charset="0"/>
              </a:rPr>
              <a:t>1. Trials and Faith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glow rad="76200">
                    <a:schemeClr val="tx1">
                      <a:lumMod val="65000"/>
                      <a:lumOff val="35000"/>
                      <a:alpha val="70000"/>
                    </a:schemeClr>
                  </a:glow>
                </a:effectLst>
                <a:latin typeface="Trade Gothic LT Std Cn" pitchFamily="2" charset="0"/>
              </a:rPr>
              <a:t>James 1:2-4 - 2 Count it all joy, my brothers, when you meet trials of various kinds, 3 for you know that the testing of your faith </a:t>
            </a:r>
            <a:r>
              <a:rPr lang="en-US" sz="4000" u="sng" dirty="0">
                <a:solidFill>
                  <a:schemeClr val="bg1"/>
                </a:solidFill>
                <a:effectLst>
                  <a:glow rad="76200">
                    <a:schemeClr val="tx1">
                      <a:lumMod val="65000"/>
                      <a:lumOff val="35000"/>
                      <a:alpha val="70000"/>
                    </a:schemeClr>
                  </a:glow>
                </a:effectLst>
                <a:latin typeface="Trade Gothic LT Std Cn" pitchFamily="2" charset="0"/>
              </a:rPr>
              <a:t>produces steadfastness</a:t>
            </a:r>
            <a:r>
              <a:rPr lang="en-US" sz="4000" dirty="0">
                <a:solidFill>
                  <a:schemeClr val="bg1"/>
                </a:solidFill>
                <a:effectLst>
                  <a:glow rad="76200">
                    <a:schemeClr val="tx1">
                      <a:lumMod val="65000"/>
                      <a:lumOff val="35000"/>
                      <a:alpha val="70000"/>
                    </a:schemeClr>
                  </a:glow>
                </a:effectLst>
                <a:latin typeface="Trade Gothic LT Std Cn" pitchFamily="2" charset="0"/>
              </a:rPr>
              <a:t>. 4 And let steadfastness have its </a:t>
            </a:r>
            <a:r>
              <a:rPr lang="en-US" sz="4000" u="sng" dirty="0">
                <a:solidFill>
                  <a:schemeClr val="bg1"/>
                </a:solidFill>
                <a:effectLst>
                  <a:glow rad="76200">
                    <a:schemeClr val="tx1">
                      <a:lumMod val="65000"/>
                      <a:lumOff val="35000"/>
                      <a:alpha val="70000"/>
                    </a:schemeClr>
                  </a:glow>
                </a:effectLst>
                <a:latin typeface="Trade Gothic LT Std Cn" pitchFamily="2" charset="0"/>
              </a:rPr>
              <a:t>full effect</a:t>
            </a:r>
            <a:r>
              <a:rPr lang="en-US" sz="4000" dirty="0">
                <a:solidFill>
                  <a:schemeClr val="bg1"/>
                </a:solidFill>
                <a:effectLst>
                  <a:glow rad="76200">
                    <a:schemeClr val="tx1">
                      <a:lumMod val="65000"/>
                      <a:lumOff val="35000"/>
                      <a:alpha val="70000"/>
                    </a:schemeClr>
                  </a:glow>
                </a:effectLst>
                <a:latin typeface="Trade Gothic LT Std Cn" pitchFamily="2" charset="0"/>
              </a:rPr>
              <a:t>, that you may be </a:t>
            </a:r>
            <a:r>
              <a:rPr lang="en-US" sz="4000" u="sng" dirty="0">
                <a:solidFill>
                  <a:schemeClr val="bg1"/>
                </a:solidFill>
                <a:effectLst>
                  <a:glow rad="76200">
                    <a:schemeClr val="tx1">
                      <a:lumMod val="65000"/>
                      <a:lumOff val="35000"/>
                      <a:alpha val="70000"/>
                    </a:schemeClr>
                  </a:glow>
                </a:effectLst>
                <a:latin typeface="Trade Gothic LT Std Cn" pitchFamily="2" charset="0"/>
              </a:rPr>
              <a:t>perfect and complete</a:t>
            </a:r>
            <a:r>
              <a:rPr lang="en-US" sz="4000" dirty="0">
                <a:solidFill>
                  <a:schemeClr val="bg1"/>
                </a:solidFill>
                <a:effectLst>
                  <a:glow rad="76200">
                    <a:schemeClr val="tx1">
                      <a:lumMod val="65000"/>
                      <a:lumOff val="35000"/>
                      <a:alpha val="70000"/>
                    </a:schemeClr>
                  </a:glow>
                </a:effectLst>
                <a:latin typeface="Trade Gothic LT Std Cn" pitchFamily="2" charset="0"/>
              </a:rPr>
              <a:t>, </a:t>
            </a:r>
            <a:r>
              <a:rPr lang="en-US" sz="4000" u="sng" dirty="0">
                <a:solidFill>
                  <a:schemeClr val="bg1"/>
                </a:solidFill>
                <a:effectLst>
                  <a:glow rad="76200">
                    <a:schemeClr val="tx1">
                      <a:lumMod val="65000"/>
                      <a:lumOff val="35000"/>
                      <a:alpha val="70000"/>
                    </a:schemeClr>
                  </a:glow>
                </a:effectLst>
                <a:latin typeface="Trade Gothic LT Std Cn" pitchFamily="2" charset="0"/>
              </a:rPr>
              <a:t>lacking in nothing</a:t>
            </a:r>
            <a:r>
              <a:rPr lang="en-US" sz="4000" dirty="0">
                <a:solidFill>
                  <a:schemeClr val="bg1"/>
                </a:solidFill>
                <a:effectLst>
                  <a:glow rad="76200">
                    <a:schemeClr val="tx1">
                      <a:lumMod val="65000"/>
                      <a:lumOff val="35000"/>
                      <a:alpha val="70000"/>
                    </a:schemeClr>
                  </a:glow>
                </a:effectLst>
                <a:latin typeface="Trade Gothic LT Std C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6194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F44A3-76CE-A670-57A3-BE283DE290D6}"/>
              </a:ext>
            </a:extLst>
          </p:cNvPr>
          <p:cNvSpPr txBox="1"/>
          <p:nvPr/>
        </p:nvSpPr>
        <p:spPr>
          <a:xfrm>
            <a:off x="439270" y="2151727"/>
            <a:ext cx="113134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bg1"/>
                </a:solidFill>
                <a:effectLst>
                  <a:glow rad="76200">
                    <a:schemeClr val="tx1">
                      <a:lumMod val="65000"/>
                      <a:lumOff val="35000"/>
                      <a:alpha val="70000"/>
                    </a:schemeClr>
                  </a:glow>
                </a:effectLst>
                <a:latin typeface="Trade Gothic LT Std Cn" pitchFamily="2" charset="0"/>
              </a:rPr>
              <a:t>2. Wisdom and Faith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glow rad="76200">
                    <a:schemeClr val="tx1">
                      <a:lumMod val="65000"/>
                      <a:lumOff val="35000"/>
                      <a:alpha val="70000"/>
                    </a:schemeClr>
                  </a:glow>
                </a:effectLst>
                <a:latin typeface="Trade Gothic LT Std Cn" pitchFamily="2" charset="0"/>
              </a:rPr>
              <a:t>James 1:5 If any of you </a:t>
            </a:r>
            <a:r>
              <a:rPr lang="en-US" sz="4000" u="sng" dirty="0">
                <a:solidFill>
                  <a:schemeClr val="bg1"/>
                </a:solidFill>
                <a:effectLst>
                  <a:glow rad="76200">
                    <a:schemeClr val="tx1">
                      <a:lumMod val="65000"/>
                      <a:lumOff val="35000"/>
                      <a:alpha val="70000"/>
                    </a:schemeClr>
                  </a:glow>
                </a:effectLst>
                <a:latin typeface="Trade Gothic LT Std Cn" pitchFamily="2" charset="0"/>
              </a:rPr>
              <a:t>lacks wisdom</a:t>
            </a:r>
            <a:r>
              <a:rPr lang="en-US" sz="4000" dirty="0">
                <a:solidFill>
                  <a:schemeClr val="bg1"/>
                </a:solidFill>
                <a:effectLst>
                  <a:glow rad="76200">
                    <a:schemeClr val="tx1">
                      <a:lumMod val="65000"/>
                      <a:lumOff val="35000"/>
                      <a:alpha val="70000"/>
                    </a:schemeClr>
                  </a:glow>
                </a:effectLst>
                <a:latin typeface="Trade Gothic LT Std Cn" pitchFamily="2" charset="0"/>
              </a:rPr>
              <a:t>, let him ask God, who </a:t>
            </a:r>
            <a:r>
              <a:rPr lang="en-US" sz="4000" u="sng" dirty="0">
                <a:solidFill>
                  <a:schemeClr val="bg1"/>
                </a:solidFill>
                <a:effectLst>
                  <a:glow rad="76200">
                    <a:schemeClr val="tx1">
                      <a:lumMod val="65000"/>
                      <a:lumOff val="35000"/>
                      <a:alpha val="70000"/>
                    </a:schemeClr>
                  </a:glow>
                </a:effectLst>
                <a:latin typeface="Trade Gothic LT Std Cn" pitchFamily="2" charset="0"/>
              </a:rPr>
              <a:t>gives generously </a:t>
            </a:r>
            <a:r>
              <a:rPr lang="en-US" sz="4000" dirty="0">
                <a:solidFill>
                  <a:schemeClr val="bg1"/>
                </a:solidFill>
                <a:effectLst>
                  <a:glow rad="76200">
                    <a:schemeClr val="tx1">
                      <a:lumMod val="65000"/>
                      <a:lumOff val="35000"/>
                      <a:alpha val="70000"/>
                    </a:schemeClr>
                  </a:glow>
                </a:effectLst>
                <a:latin typeface="Trade Gothic LT Std Cn" pitchFamily="2" charset="0"/>
              </a:rPr>
              <a:t>to all without reproach, and it will be given him.</a:t>
            </a:r>
          </a:p>
        </p:txBody>
      </p:sp>
    </p:spTree>
    <p:extLst>
      <p:ext uri="{BB962C8B-B14F-4D97-AF65-F5344CB8AC3E}">
        <p14:creationId xmlns:p14="http://schemas.microsoft.com/office/powerpoint/2010/main" val="54361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F44A3-76CE-A670-57A3-BE283DE290D6}"/>
              </a:ext>
            </a:extLst>
          </p:cNvPr>
          <p:cNvSpPr txBox="1"/>
          <p:nvPr/>
        </p:nvSpPr>
        <p:spPr>
          <a:xfrm>
            <a:off x="439270" y="1407692"/>
            <a:ext cx="113134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bg1"/>
                </a:solidFill>
                <a:effectLst>
                  <a:glow rad="76200">
                    <a:schemeClr val="tx1">
                      <a:lumMod val="65000"/>
                      <a:lumOff val="35000"/>
                      <a:alpha val="70000"/>
                    </a:schemeClr>
                  </a:glow>
                </a:effectLst>
                <a:latin typeface="Trade Gothic LT Std Cn" pitchFamily="2" charset="0"/>
              </a:rPr>
              <a:t>3. Doubt and Faith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glow rad="76200">
                    <a:schemeClr val="tx1">
                      <a:lumMod val="65000"/>
                      <a:lumOff val="35000"/>
                      <a:alpha val="70000"/>
                    </a:schemeClr>
                  </a:glow>
                </a:effectLst>
                <a:latin typeface="Trade Gothic LT Std Cn" pitchFamily="2" charset="0"/>
              </a:rPr>
              <a:t>James 1:6 – 8 - 6 </a:t>
            </a:r>
            <a:r>
              <a:rPr lang="en-US" sz="4000" u="sng" dirty="0">
                <a:solidFill>
                  <a:schemeClr val="bg1"/>
                </a:solidFill>
                <a:effectLst>
                  <a:glow rad="76200">
                    <a:schemeClr val="tx1">
                      <a:lumMod val="65000"/>
                      <a:lumOff val="35000"/>
                      <a:alpha val="70000"/>
                    </a:schemeClr>
                  </a:glow>
                </a:effectLst>
                <a:latin typeface="Trade Gothic LT Std Cn" pitchFamily="2" charset="0"/>
              </a:rPr>
              <a:t>But</a:t>
            </a:r>
            <a:r>
              <a:rPr lang="en-US" sz="4000" dirty="0">
                <a:solidFill>
                  <a:schemeClr val="bg1"/>
                </a:solidFill>
                <a:effectLst>
                  <a:glow rad="76200">
                    <a:schemeClr val="tx1">
                      <a:lumMod val="65000"/>
                      <a:lumOff val="35000"/>
                      <a:alpha val="70000"/>
                    </a:schemeClr>
                  </a:glow>
                </a:effectLst>
                <a:latin typeface="Trade Gothic LT Std Cn" pitchFamily="2" charset="0"/>
              </a:rPr>
              <a:t> let him </a:t>
            </a:r>
            <a:r>
              <a:rPr lang="en-US" sz="4000" u="sng" dirty="0">
                <a:solidFill>
                  <a:schemeClr val="bg1"/>
                </a:solidFill>
                <a:effectLst>
                  <a:glow rad="76200">
                    <a:schemeClr val="tx1">
                      <a:lumMod val="65000"/>
                      <a:lumOff val="35000"/>
                      <a:alpha val="70000"/>
                    </a:schemeClr>
                  </a:glow>
                </a:effectLst>
                <a:latin typeface="Trade Gothic LT Std Cn" pitchFamily="2" charset="0"/>
              </a:rPr>
              <a:t>ask in faith</a:t>
            </a:r>
            <a:r>
              <a:rPr lang="en-US" sz="4000" dirty="0">
                <a:solidFill>
                  <a:schemeClr val="bg1"/>
                </a:solidFill>
                <a:effectLst>
                  <a:glow rad="76200">
                    <a:schemeClr val="tx1">
                      <a:lumMod val="65000"/>
                      <a:lumOff val="35000"/>
                      <a:alpha val="70000"/>
                    </a:schemeClr>
                  </a:glow>
                </a:effectLst>
                <a:latin typeface="Trade Gothic LT Std Cn" pitchFamily="2" charset="0"/>
              </a:rPr>
              <a:t>, with </a:t>
            </a:r>
            <a:r>
              <a:rPr lang="en-US" sz="4000" u="sng" dirty="0">
                <a:solidFill>
                  <a:schemeClr val="bg1"/>
                </a:solidFill>
                <a:effectLst>
                  <a:glow rad="76200">
                    <a:schemeClr val="tx1">
                      <a:lumMod val="65000"/>
                      <a:lumOff val="35000"/>
                      <a:alpha val="70000"/>
                    </a:schemeClr>
                  </a:glow>
                </a:effectLst>
                <a:latin typeface="Trade Gothic LT Std Cn" pitchFamily="2" charset="0"/>
              </a:rPr>
              <a:t>no doubting</a:t>
            </a:r>
            <a:r>
              <a:rPr lang="en-US" sz="4000" dirty="0">
                <a:solidFill>
                  <a:schemeClr val="bg1"/>
                </a:solidFill>
                <a:effectLst>
                  <a:glow rad="76200">
                    <a:schemeClr val="tx1">
                      <a:lumMod val="65000"/>
                      <a:lumOff val="35000"/>
                      <a:alpha val="70000"/>
                    </a:schemeClr>
                  </a:glow>
                </a:effectLst>
                <a:latin typeface="Trade Gothic LT Std Cn" pitchFamily="2" charset="0"/>
              </a:rPr>
              <a:t>, for the one who doubts is like a wave of the sea that is driven and </a:t>
            </a:r>
            <a:r>
              <a:rPr lang="en-US" sz="4000" u="sng" dirty="0">
                <a:solidFill>
                  <a:schemeClr val="bg1"/>
                </a:solidFill>
                <a:effectLst>
                  <a:glow rad="76200">
                    <a:schemeClr val="tx1">
                      <a:lumMod val="65000"/>
                      <a:lumOff val="35000"/>
                      <a:alpha val="70000"/>
                    </a:schemeClr>
                  </a:glow>
                </a:effectLst>
                <a:latin typeface="Trade Gothic LT Std Cn" pitchFamily="2" charset="0"/>
              </a:rPr>
              <a:t>tossed by the wind</a:t>
            </a:r>
            <a:r>
              <a:rPr lang="en-US" sz="4000" dirty="0">
                <a:solidFill>
                  <a:schemeClr val="bg1"/>
                </a:solidFill>
                <a:effectLst>
                  <a:glow rad="76200">
                    <a:schemeClr val="tx1">
                      <a:lumMod val="65000"/>
                      <a:lumOff val="35000"/>
                      <a:alpha val="70000"/>
                    </a:schemeClr>
                  </a:glow>
                </a:effectLst>
                <a:latin typeface="Trade Gothic LT Std Cn" pitchFamily="2" charset="0"/>
              </a:rPr>
              <a:t>. 7 For that person must not suppose that he will receive </a:t>
            </a:r>
            <a:r>
              <a:rPr lang="en-US" sz="4000" u="sng" dirty="0">
                <a:solidFill>
                  <a:schemeClr val="bg1"/>
                </a:solidFill>
                <a:effectLst>
                  <a:glow rad="76200">
                    <a:schemeClr val="tx1">
                      <a:lumMod val="65000"/>
                      <a:lumOff val="35000"/>
                      <a:alpha val="70000"/>
                    </a:schemeClr>
                  </a:glow>
                </a:effectLst>
                <a:latin typeface="Trade Gothic LT Std Cn" pitchFamily="2" charset="0"/>
              </a:rPr>
              <a:t>anything</a:t>
            </a:r>
            <a:r>
              <a:rPr lang="en-US" sz="4000" dirty="0">
                <a:solidFill>
                  <a:schemeClr val="bg1"/>
                </a:solidFill>
                <a:effectLst>
                  <a:glow rad="76200">
                    <a:schemeClr val="tx1">
                      <a:lumMod val="65000"/>
                      <a:lumOff val="35000"/>
                      <a:alpha val="70000"/>
                    </a:schemeClr>
                  </a:glow>
                </a:effectLst>
                <a:latin typeface="Trade Gothic LT Std Cn" pitchFamily="2" charset="0"/>
              </a:rPr>
              <a:t> from the Lord; 8 he is a </a:t>
            </a:r>
            <a:r>
              <a:rPr lang="en-US" sz="4000" u="sng" dirty="0">
                <a:solidFill>
                  <a:schemeClr val="bg1"/>
                </a:solidFill>
                <a:effectLst>
                  <a:glow rad="76200">
                    <a:schemeClr val="tx1">
                      <a:lumMod val="65000"/>
                      <a:lumOff val="35000"/>
                      <a:alpha val="70000"/>
                    </a:schemeClr>
                  </a:glow>
                </a:effectLst>
                <a:latin typeface="Trade Gothic LT Std Cn" pitchFamily="2" charset="0"/>
              </a:rPr>
              <a:t>double-minded</a:t>
            </a:r>
            <a:r>
              <a:rPr lang="en-US" sz="4000" dirty="0">
                <a:solidFill>
                  <a:schemeClr val="bg1"/>
                </a:solidFill>
                <a:effectLst>
                  <a:glow rad="76200">
                    <a:schemeClr val="tx1">
                      <a:lumMod val="65000"/>
                      <a:lumOff val="35000"/>
                      <a:alpha val="70000"/>
                    </a:schemeClr>
                  </a:glow>
                </a:effectLst>
                <a:latin typeface="Trade Gothic LT Std Cn" pitchFamily="2" charset="0"/>
              </a:rPr>
              <a:t> man, </a:t>
            </a:r>
            <a:r>
              <a:rPr lang="en-US" sz="4000" u="sng" dirty="0">
                <a:solidFill>
                  <a:schemeClr val="bg1"/>
                </a:solidFill>
                <a:effectLst>
                  <a:glow rad="76200">
                    <a:schemeClr val="tx1">
                      <a:lumMod val="65000"/>
                      <a:lumOff val="35000"/>
                      <a:alpha val="70000"/>
                    </a:schemeClr>
                  </a:glow>
                </a:effectLst>
                <a:latin typeface="Trade Gothic LT Std Cn" pitchFamily="2" charset="0"/>
              </a:rPr>
              <a:t>unstable in all his ways</a:t>
            </a:r>
            <a:r>
              <a:rPr lang="en-US" sz="4000" dirty="0">
                <a:solidFill>
                  <a:schemeClr val="bg1"/>
                </a:solidFill>
                <a:effectLst>
                  <a:glow rad="76200">
                    <a:schemeClr val="tx1">
                      <a:lumMod val="65000"/>
                      <a:lumOff val="35000"/>
                      <a:alpha val="70000"/>
                    </a:schemeClr>
                  </a:glow>
                </a:effectLst>
                <a:latin typeface="Trade Gothic LT Std C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9752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F44A3-76CE-A670-57A3-BE283DE290D6}"/>
              </a:ext>
            </a:extLst>
          </p:cNvPr>
          <p:cNvSpPr txBox="1"/>
          <p:nvPr/>
        </p:nvSpPr>
        <p:spPr>
          <a:xfrm>
            <a:off x="439270" y="2151727"/>
            <a:ext cx="113134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chemeClr val="bg1"/>
                </a:solidFill>
                <a:latin typeface="Trade Gothic LT Std Cn" pitchFamily="2" charset="0"/>
              </a:rPr>
              <a:t>4. Faith</a:t>
            </a:r>
          </a:p>
          <a:p>
            <a:r>
              <a:rPr lang="en-US" sz="4000" dirty="0">
                <a:solidFill>
                  <a:schemeClr val="bg1"/>
                </a:solidFill>
                <a:latin typeface="Trade Gothic LT Std Cn" pitchFamily="2" charset="0"/>
              </a:rPr>
              <a:t>Faith - belief, trust, generally of the </a:t>
            </a:r>
            <a:r>
              <a:rPr lang="en-US" sz="4000" u="sng" dirty="0">
                <a:solidFill>
                  <a:schemeClr val="bg1"/>
                </a:solidFill>
                <a:latin typeface="Trade Gothic LT Std Cn" pitchFamily="2" charset="0"/>
              </a:rPr>
              <a:t>leaning of the entire human personality upon God </a:t>
            </a:r>
            <a:r>
              <a:rPr lang="en-US" sz="4000" dirty="0">
                <a:solidFill>
                  <a:schemeClr val="bg1"/>
                </a:solidFill>
                <a:latin typeface="Trade Gothic LT Std Cn" pitchFamily="2" charset="0"/>
              </a:rPr>
              <a:t>or the Messiah in </a:t>
            </a:r>
            <a:r>
              <a:rPr lang="en-US" sz="4000" u="sng" dirty="0">
                <a:solidFill>
                  <a:schemeClr val="bg1"/>
                </a:solidFill>
                <a:latin typeface="Trade Gothic LT Std Cn" pitchFamily="2" charset="0"/>
              </a:rPr>
              <a:t>absolute trust and confidence in His power, wisdom and goodness</a:t>
            </a:r>
            <a:r>
              <a:rPr lang="en-US" sz="4000" dirty="0">
                <a:solidFill>
                  <a:schemeClr val="bg1"/>
                </a:solidFill>
                <a:latin typeface="Trade Gothic LT Std Cn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95699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F44A3-76CE-A670-57A3-BE283DE290D6}"/>
              </a:ext>
            </a:extLst>
          </p:cNvPr>
          <p:cNvSpPr txBox="1"/>
          <p:nvPr/>
        </p:nvSpPr>
        <p:spPr>
          <a:xfrm>
            <a:off x="439270" y="1536174"/>
            <a:ext cx="113134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bg1"/>
                </a:solidFill>
                <a:latin typeface="Trade Gothic LT Std Cn" pitchFamily="2" charset="0"/>
              </a:rPr>
              <a:t>Three concepts of Faith</a:t>
            </a:r>
          </a:p>
          <a:p>
            <a:endParaRPr lang="en-US" sz="4000" u="sng" dirty="0">
              <a:solidFill>
                <a:schemeClr val="bg1"/>
              </a:solidFill>
              <a:latin typeface="Trade Gothic LT Std Cn" pitchFamily="2" charset="0"/>
            </a:endParaRPr>
          </a:p>
          <a:p>
            <a:pPr marL="685800" indent="-685800">
              <a:buFontTx/>
              <a:buChar char="-"/>
            </a:pPr>
            <a:r>
              <a:rPr lang="en-US" sz="4000" dirty="0">
                <a:solidFill>
                  <a:schemeClr val="bg1"/>
                </a:solidFill>
                <a:latin typeface="Trade Gothic LT Std Cn" pitchFamily="2" charset="0"/>
              </a:rPr>
              <a:t>Faithfulness to God alone and cooperation with Him</a:t>
            </a:r>
          </a:p>
          <a:p>
            <a:pPr marL="685800" indent="-685800">
              <a:buFontTx/>
              <a:buChar char="-"/>
            </a:pPr>
            <a:r>
              <a:rPr lang="en-US" sz="4000" dirty="0">
                <a:solidFill>
                  <a:schemeClr val="bg1"/>
                </a:solidFill>
                <a:latin typeface="Trade Gothic LT Std Cn" pitchFamily="2" charset="0"/>
              </a:rPr>
              <a:t>“By faith and not sight” 2 Cor 5:7 – Interpret the world in a Godly way.</a:t>
            </a:r>
          </a:p>
          <a:p>
            <a:pPr marL="685800" indent="-685800">
              <a:buFontTx/>
              <a:buChar char="-"/>
            </a:pPr>
            <a:r>
              <a:rPr lang="en-US" sz="4000" dirty="0">
                <a:solidFill>
                  <a:schemeClr val="bg1"/>
                </a:solidFill>
                <a:latin typeface="Trade Gothic LT Std Cn" pitchFamily="2" charset="0"/>
              </a:rPr>
              <a:t>All that is hidden will be revealed when Christ returns</a:t>
            </a:r>
          </a:p>
        </p:txBody>
      </p:sp>
    </p:spTree>
    <p:extLst>
      <p:ext uri="{BB962C8B-B14F-4D97-AF65-F5344CB8AC3E}">
        <p14:creationId xmlns:p14="http://schemas.microsoft.com/office/powerpoint/2010/main" val="3246554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F44A3-76CE-A670-57A3-BE283DE290D6}"/>
              </a:ext>
            </a:extLst>
          </p:cNvPr>
          <p:cNvSpPr txBox="1"/>
          <p:nvPr/>
        </p:nvSpPr>
        <p:spPr>
          <a:xfrm>
            <a:off x="1627094" y="1228397"/>
            <a:ext cx="89378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chemeClr val="bg1"/>
                </a:solidFill>
                <a:latin typeface="Trade Gothic LT Std Cn" pitchFamily="2" charset="0"/>
              </a:rPr>
              <a:t>Prayer points:</a:t>
            </a:r>
          </a:p>
          <a:p>
            <a:endParaRPr lang="en-US" sz="4000" dirty="0">
              <a:solidFill>
                <a:schemeClr val="bg1"/>
              </a:solidFill>
              <a:latin typeface="Trade Gothic LT Std Cn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Trade Gothic LT Std Cn" pitchFamily="2" charset="0"/>
              </a:rPr>
              <a:t>Do I KNOW the testing of my faith produces steadfastness?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Trade Gothic LT Std Cn" pitchFamily="2" charset="0"/>
              </a:rPr>
              <a:t>Do I experience God’s generous wisdom?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Trade Gothic LT Std Cn" pitchFamily="2" charset="0"/>
              </a:rPr>
              <a:t>What areas of my life are unstable?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Trade Gothic LT Std Cn" pitchFamily="2" charset="0"/>
              </a:rPr>
              <a:t>Do I have confident faith in God? </a:t>
            </a:r>
          </a:p>
        </p:txBody>
      </p:sp>
    </p:spTree>
    <p:extLst>
      <p:ext uri="{BB962C8B-B14F-4D97-AF65-F5344CB8AC3E}">
        <p14:creationId xmlns:p14="http://schemas.microsoft.com/office/powerpoint/2010/main" val="176093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435</Words>
  <Application>Microsoft Macintosh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SignPainter-HouseScript</vt:lpstr>
      <vt:lpstr>Trade Gothic LT Std Cn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Belene Coetzer</dc:creator>
  <cp:lastModifiedBy>Belene Coetzer</cp:lastModifiedBy>
  <cp:revision>1</cp:revision>
  <dcterms:created xsi:type="dcterms:W3CDTF">2023-03-15T11:04:55Z</dcterms:created>
  <dcterms:modified xsi:type="dcterms:W3CDTF">2023-03-15T11:38:42Z</dcterms:modified>
</cp:coreProperties>
</file>