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304" r:id="rId3"/>
    <p:sldId id="292" r:id="rId4"/>
    <p:sldId id="293" r:id="rId5"/>
    <p:sldId id="306" r:id="rId6"/>
    <p:sldId id="312" r:id="rId7"/>
    <p:sldId id="297" r:id="rId8"/>
    <p:sldId id="313" r:id="rId9"/>
    <p:sldId id="298" r:id="rId10"/>
    <p:sldId id="314" r:id="rId11"/>
    <p:sldId id="315" r:id="rId12"/>
    <p:sldId id="305" r:id="rId13"/>
    <p:sldId id="308" r:id="rId14"/>
    <p:sldId id="309" r:id="rId15"/>
    <p:sldId id="310" r:id="rId16"/>
    <p:sldId id="311" r:id="rId17"/>
    <p:sldId id="307" r:id="rId18"/>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0-29T08:42:49.704"/>
    </inkml:context>
    <inkml:brush xml:id="br0">
      <inkml:brushProperty name="width" value="0.08571" units="cm"/>
      <inkml:brushProperty name="height" value="0.08571" units="cm"/>
    </inkml:brush>
  </inkml:definitions>
  <inkml:trace contextRef="#ctx0" brushRef="#br0">16 7 8027,'-15'-7'0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73488-2F17-4976-8255-31B3275960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A6ACF9AF-34AD-48D0-92C8-D61CC0C47E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9B252872-0EB6-463C-BFF1-21E8AE848A3C}"/>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5" name="Footer Placeholder 4">
            <a:extLst>
              <a:ext uri="{FF2B5EF4-FFF2-40B4-BE49-F238E27FC236}">
                <a16:creationId xmlns:a16="http://schemas.microsoft.com/office/drawing/2014/main" id="{B0AD504B-6C76-4A57-A7CB-E96B76D40C42}"/>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E5EC2402-A1D8-44E4-8641-B9195A144B51}"/>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18392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76542-3A3A-4C22-898D-DF71CEBB30F2}"/>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FFB1ED12-D0A5-424E-B0D9-6A0DEAFF4D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D0830778-7A9F-4586-BFEF-9796E448A9DA}"/>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5" name="Footer Placeholder 4">
            <a:extLst>
              <a:ext uri="{FF2B5EF4-FFF2-40B4-BE49-F238E27FC236}">
                <a16:creationId xmlns:a16="http://schemas.microsoft.com/office/drawing/2014/main" id="{550B6E55-ADB1-4207-838A-DDCBFCC7995A}"/>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8F98661-97F2-4CA3-B246-8A9B4F7A8D95}"/>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144225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27FF28-2300-4054-A41A-0E0EA74A60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B28F9778-B107-4759-86AA-808D56DC45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3A6E3573-698A-4966-90E8-C90D37B9D03D}"/>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5" name="Footer Placeholder 4">
            <a:extLst>
              <a:ext uri="{FF2B5EF4-FFF2-40B4-BE49-F238E27FC236}">
                <a16:creationId xmlns:a16="http://schemas.microsoft.com/office/drawing/2014/main" id="{E35974C3-E8C2-4F25-A396-92E229273FB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DE1E3F22-9C4A-49D9-9D5A-0EFBA7AFCC24}"/>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2566888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D1BFD899-08A8-D147-9E9F-1CF810E3D4C3}"/>
                  </a:ext>
                </a:extLst>
              </p14:cNvPr>
              <p14:cNvContentPartPr/>
              <p14:nvPr userDrawn="1"/>
            </p14:nvContentPartPr>
            <p14:xfrm>
              <a:off x="4894717" y="4848340"/>
              <a:ext cx="5400" cy="2880"/>
            </p14:xfrm>
          </p:contentPart>
        </mc:Choice>
        <mc:Fallback xmlns="">
          <p:pic>
            <p:nvPicPr>
              <p:cNvPr id="18" name="Ink 17">
                <a:extLst>
                  <a:ext uri="{FF2B5EF4-FFF2-40B4-BE49-F238E27FC236}">
                    <a16:creationId xmlns:a16="http://schemas.microsoft.com/office/drawing/2014/main" id="{D1BFD899-08A8-D147-9E9F-1CF810E3D4C3}"/>
                  </a:ext>
                </a:extLst>
              </p:cNvPr>
              <p:cNvPicPr/>
              <p:nvPr/>
            </p:nvPicPr>
            <p:blipFill>
              <a:blip r:embed="rId3"/>
              <a:stretch>
                <a:fillRect/>
              </a:stretch>
            </p:blipFill>
            <p:spPr>
              <a:xfrm>
                <a:off x="4880204" y="4832860"/>
                <a:ext cx="33750" cy="33480"/>
              </a:xfrm>
              <a:prstGeom prst="rect">
                <a:avLst/>
              </a:prstGeom>
            </p:spPr>
          </p:pic>
        </mc:Fallback>
      </mc:AlternateContent>
      <p:sp>
        <p:nvSpPr>
          <p:cNvPr id="7" name="Picture Placeholder 6">
            <a:extLst>
              <a:ext uri="{FF2B5EF4-FFF2-40B4-BE49-F238E27FC236}">
                <a16:creationId xmlns:a16="http://schemas.microsoft.com/office/drawing/2014/main" id="{2A56FCC8-4A02-5A48-9F23-B8F953171032}"/>
              </a:ext>
            </a:extLst>
          </p:cNvPr>
          <p:cNvSpPr>
            <a:spLocks noGrp="1"/>
          </p:cNvSpPr>
          <p:nvPr>
            <p:ph type="pic" sz="quarter" idx="10"/>
          </p:nvPr>
        </p:nvSpPr>
        <p:spPr>
          <a:xfrm>
            <a:off x="4623962" y="3122343"/>
            <a:ext cx="2944077" cy="2944077"/>
          </a:xfrm>
          <a:prstGeom prst="ellipse">
            <a:avLst/>
          </a:prstGeom>
        </p:spPr>
        <p:txBody>
          <a:bodyPr/>
          <a:lstStyle/>
          <a:p>
            <a:endParaRPr lang="en-US"/>
          </a:p>
        </p:txBody>
      </p:sp>
    </p:spTree>
    <p:extLst>
      <p:ext uri="{BB962C8B-B14F-4D97-AF65-F5344CB8AC3E}">
        <p14:creationId xmlns:p14="http://schemas.microsoft.com/office/powerpoint/2010/main" val="313910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38F5-4F60-435E-A289-912D5E995A90}"/>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E9EF3C3C-F09E-49B8-A0CD-B329BDA948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6BCC400A-1B14-49D6-A3C9-E4CF9815DFB9}"/>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5" name="Footer Placeholder 4">
            <a:extLst>
              <a:ext uri="{FF2B5EF4-FFF2-40B4-BE49-F238E27FC236}">
                <a16:creationId xmlns:a16="http://schemas.microsoft.com/office/drawing/2014/main" id="{58FE52F4-9074-4809-B15B-658C45A005B4}"/>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E6148581-D0F6-4DC9-88A3-F5B8DFCACA00}"/>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2511297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8F776-BA31-4EEA-95A7-DA8902C71B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549DC721-C927-4C23-AF70-7484A6DB6F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5AF520-46D7-4E9A-9D5A-C98A3B24D959}"/>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5" name="Footer Placeholder 4">
            <a:extLst>
              <a:ext uri="{FF2B5EF4-FFF2-40B4-BE49-F238E27FC236}">
                <a16:creationId xmlns:a16="http://schemas.microsoft.com/office/drawing/2014/main" id="{20EC9B33-EA2E-45F0-AEB2-BCA69FB34F73}"/>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C6588EC-7002-4CFD-8C5A-264C96FEEDED}"/>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1293356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149B8-535A-4DFC-A169-3A5522545096}"/>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31695266-3418-4783-8CCB-D2F828FC21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82C3FDD1-3B8B-48D8-A76E-4859C0F258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F728310A-B872-452C-B6A1-3B77399C866D}"/>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6" name="Footer Placeholder 5">
            <a:extLst>
              <a:ext uri="{FF2B5EF4-FFF2-40B4-BE49-F238E27FC236}">
                <a16:creationId xmlns:a16="http://schemas.microsoft.com/office/drawing/2014/main" id="{A9712A21-0584-41ED-8744-CDB4E605C5C6}"/>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8E06AB1B-0323-4647-A425-23FE0A14931F}"/>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1207253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DD97C-2FFF-48A6-A6EB-A5E89FB57327}"/>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7CD402B7-6539-41B1-80CF-9F887E0D3D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A686CB-B1FD-42F3-BE4A-431F848A86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E744A837-300B-4A00-B0C8-05082177B6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0C0286-1241-4624-8592-440CB7C751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1C9ACA5C-84A0-4960-9B4E-6B6FE7471122}"/>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8" name="Footer Placeholder 7">
            <a:extLst>
              <a:ext uri="{FF2B5EF4-FFF2-40B4-BE49-F238E27FC236}">
                <a16:creationId xmlns:a16="http://schemas.microsoft.com/office/drawing/2014/main" id="{CD0669F7-7073-49A8-B742-CF27099B8E76}"/>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ED53A791-5C50-4418-A31D-AB7A0447A9B2}"/>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3865993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57D9B-A6B0-4C7A-90EA-15334BB52955}"/>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BFCE80BE-EDF1-46DF-8BB4-F9674195AD98}"/>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4" name="Footer Placeholder 3">
            <a:extLst>
              <a:ext uri="{FF2B5EF4-FFF2-40B4-BE49-F238E27FC236}">
                <a16:creationId xmlns:a16="http://schemas.microsoft.com/office/drawing/2014/main" id="{8B4B16CD-EF5A-4C70-BD9B-3BE4FE8BAC45}"/>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B1A238B6-ED78-4477-9A92-2C65070D3E7F}"/>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2570933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0A2FCD-E89F-403C-B272-58A097178689}"/>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3" name="Footer Placeholder 2">
            <a:extLst>
              <a:ext uri="{FF2B5EF4-FFF2-40B4-BE49-F238E27FC236}">
                <a16:creationId xmlns:a16="http://schemas.microsoft.com/office/drawing/2014/main" id="{6E19219A-F36A-4220-8A60-BA5230AE8437}"/>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8D4307F8-F05D-4DFC-B3B1-AB0456006096}"/>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2204372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23B4D-23E1-4BCB-AC6A-9564CE5DD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84DB60B7-9C22-4B15-8C8C-F74FB18812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68BB7CCE-0342-4DD6-A263-E291C3D942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F95473-FA2B-496A-8CEF-EA0A9F50E6A9}"/>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6" name="Footer Placeholder 5">
            <a:extLst>
              <a:ext uri="{FF2B5EF4-FFF2-40B4-BE49-F238E27FC236}">
                <a16:creationId xmlns:a16="http://schemas.microsoft.com/office/drawing/2014/main" id="{0BDAD54B-D3F7-45A5-83A6-089531D4B96B}"/>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4F55085E-9921-4007-950A-9BD1723B8309}"/>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9872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6B283-4C82-4E96-BF57-C2855B5F04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85FC4B1D-47AF-4DCF-8668-48EFEAF14E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BC0896A8-3AB5-4E04-8053-A193F4F882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249CB6-6DA8-441A-9C48-5A6B444AF9B9}"/>
              </a:ext>
            </a:extLst>
          </p:cNvPr>
          <p:cNvSpPr>
            <a:spLocks noGrp="1"/>
          </p:cNvSpPr>
          <p:nvPr>
            <p:ph type="dt" sz="half" idx="10"/>
          </p:nvPr>
        </p:nvSpPr>
        <p:spPr/>
        <p:txBody>
          <a:bodyPr/>
          <a:lstStyle/>
          <a:p>
            <a:fld id="{5C39DF1F-E190-464F-BE1E-6721DA022417}" type="datetimeFigureOut">
              <a:rPr lang="en-ZA" smtClean="0"/>
              <a:t>2021/05/30</a:t>
            </a:fld>
            <a:endParaRPr lang="en-ZA"/>
          </a:p>
        </p:txBody>
      </p:sp>
      <p:sp>
        <p:nvSpPr>
          <p:cNvPr id="6" name="Footer Placeholder 5">
            <a:extLst>
              <a:ext uri="{FF2B5EF4-FFF2-40B4-BE49-F238E27FC236}">
                <a16:creationId xmlns:a16="http://schemas.microsoft.com/office/drawing/2014/main" id="{D2A350E1-AB10-4690-B6D9-A84D83AD98DB}"/>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9424BAFC-D286-4FD5-803B-4A8E32268618}"/>
              </a:ext>
            </a:extLst>
          </p:cNvPr>
          <p:cNvSpPr>
            <a:spLocks noGrp="1"/>
          </p:cNvSpPr>
          <p:nvPr>
            <p:ph type="sldNum" sz="quarter" idx="12"/>
          </p:nvPr>
        </p:nvSpPr>
        <p:spPr/>
        <p:txBody>
          <a:bodyPr/>
          <a:lstStyle/>
          <a:p>
            <a:fld id="{1D3E49D4-D95F-40B6-B1C3-0DF3573F1377}" type="slidenum">
              <a:rPr lang="en-ZA" smtClean="0"/>
              <a:t>‹#›</a:t>
            </a:fld>
            <a:endParaRPr lang="en-ZA"/>
          </a:p>
        </p:txBody>
      </p:sp>
    </p:spTree>
    <p:extLst>
      <p:ext uri="{BB962C8B-B14F-4D97-AF65-F5344CB8AC3E}">
        <p14:creationId xmlns:p14="http://schemas.microsoft.com/office/powerpoint/2010/main" val="1815544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8070DD-6068-430A-8F80-3BF0F49235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47256775-4796-406D-95DC-B48E2540A3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DEEE8F42-304B-4991-AAE3-984AC1FB80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9DF1F-E190-464F-BE1E-6721DA022417}" type="datetimeFigureOut">
              <a:rPr lang="en-ZA" smtClean="0"/>
              <a:t>2021/05/30</a:t>
            </a:fld>
            <a:endParaRPr lang="en-ZA"/>
          </a:p>
        </p:txBody>
      </p:sp>
      <p:sp>
        <p:nvSpPr>
          <p:cNvPr id="5" name="Footer Placeholder 4">
            <a:extLst>
              <a:ext uri="{FF2B5EF4-FFF2-40B4-BE49-F238E27FC236}">
                <a16:creationId xmlns:a16="http://schemas.microsoft.com/office/drawing/2014/main" id="{B9754C6B-9187-4CAB-96C5-E578A0FA97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23F02C45-9667-4291-89AE-5EF03A6213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E49D4-D95F-40B6-B1C3-0DF3573F1377}" type="slidenum">
              <a:rPr lang="en-ZA" smtClean="0"/>
              <a:t>‹#›</a:t>
            </a:fld>
            <a:endParaRPr lang="en-ZA"/>
          </a:p>
        </p:txBody>
      </p:sp>
    </p:spTree>
    <p:extLst>
      <p:ext uri="{BB962C8B-B14F-4D97-AF65-F5344CB8AC3E}">
        <p14:creationId xmlns:p14="http://schemas.microsoft.com/office/powerpoint/2010/main" val="3362654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3D6253C-3048-4A49-82BC-552DD2AB78F6}"/>
              </a:ext>
            </a:extLst>
          </p:cNvPr>
          <p:cNvPicPr>
            <a:picLocks noChangeAspect="1"/>
          </p:cNvPicPr>
          <p:nvPr/>
        </p:nvPicPr>
        <p:blipFill>
          <a:blip r:embed="rId2"/>
          <a:stretch>
            <a:fillRect/>
          </a:stretch>
        </p:blipFill>
        <p:spPr>
          <a:xfrm>
            <a:off x="1748518" y="1690008"/>
            <a:ext cx="8694965" cy="1738993"/>
          </a:xfrm>
          <a:prstGeom prst="rect">
            <a:avLst/>
          </a:prstGeom>
        </p:spPr>
      </p:pic>
      <p:pic>
        <p:nvPicPr>
          <p:cNvPr id="15" name="Picture 14">
            <a:extLst>
              <a:ext uri="{FF2B5EF4-FFF2-40B4-BE49-F238E27FC236}">
                <a16:creationId xmlns:a16="http://schemas.microsoft.com/office/drawing/2014/main" id="{130A1A95-D14B-3147-B957-DA0D7DBDADBB}"/>
              </a:ext>
            </a:extLst>
          </p:cNvPr>
          <p:cNvPicPr>
            <a:picLocks noChangeAspect="1"/>
          </p:cNvPicPr>
          <p:nvPr/>
        </p:nvPicPr>
        <p:blipFill>
          <a:blip r:embed="rId3"/>
          <a:stretch>
            <a:fillRect/>
          </a:stretch>
        </p:blipFill>
        <p:spPr>
          <a:xfrm>
            <a:off x="5258285" y="1313148"/>
            <a:ext cx="1675430" cy="898827"/>
          </a:xfrm>
          <a:prstGeom prst="rect">
            <a:avLst/>
          </a:prstGeom>
        </p:spPr>
      </p:pic>
      <p:pic>
        <p:nvPicPr>
          <p:cNvPr id="6" name="Picture 5">
            <a:extLst>
              <a:ext uri="{FF2B5EF4-FFF2-40B4-BE49-F238E27FC236}">
                <a16:creationId xmlns:a16="http://schemas.microsoft.com/office/drawing/2014/main" id="{A250FAC1-950F-FB43-9F8C-C87AC6DA6AB3}"/>
              </a:ext>
            </a:extLst>
          </p:cNvPr>
          <p:cNvPicPr>
            <a:picLocks noChangeAspect="1"/>
          </p:cNvPicPr>
          <p:nvPr/>
        </p:nvPicPr>
        <p:blipFill>
          <a:blip r:embed="rId4"/>
          <a:stretch>
            <a:fillRect/>
          </a:stretch>
        </p:blipFill>
        <p:spPr>
          <a:xfrm>
            <a:off x="1524000" y="5203665"/>
            <a:ext cx="1025611" cy="1644848"/>
          </a:xfrm>
          <a:prstGeom prst="rect">
            <a:avLst/>
          </a:prstGeom>
        </p:spPr>
      </p:pic>
      <p:pic>
        <p:nvPicPr>
          <p:cNvPr id="3" name="Picture 2">
            <a:extLst>
              <a:ext uri="{FF2B5EF4-FFF2-40B4-BE49-F238E27FC236}">
                <a16:creationId xmlns:a16="http://schemas.microsoft.com/office/drawing/2014/main" id="{8AEDD5EB-4238-4475-9DBA-DBE20B63D40D}"/>
              </a:ext>
            </a:extLst>
          </p:cNvPr>
          <p:cNvPicPr>
            <a:picLocks noChangeAspect="1"/>
          </p:cNvPicPr>
          <p:nvPr/>
        </p:nvPicPr>
        <p:blipFill>
          <a:blip r:embed="rId5"/>
          <a:stretch>
            <a:fillRect/>
          </a:stretch>
        </p:blipFill>
        <p:spPr>
          <a:xfrm>
            <a:off x="0" y="0"/>
            <a:ext cx="12192000" cy="8113221"/>
          </a:xfrm>
          <a:prstGeom prst="rect">
            <a:avLst/>
          </a:prstGeom>
        </p:spPr>
      </p:pic>
      <p:sp>
        <p:nvSpPr>
          <p:cNvPr id="7" name="TextBox 6">
            <a:extLst>
              <a:ext uri="{FF2B5EF4-FFF2-40B4-BE49-F238E27FC236}">
                <a16:creationId xmlns:a16="http://schemas.microsoft.com/office/drawing/2014/main" id="{E83B0F35-8F26-4F9A-9443-1F698425E6F3}"/>
              </a:ext>
            </a:extLst>
          </p:cNvPr>
          <p:cNvSpPr txBox="1"/>
          <p:nvPr/>
        </p:nvSpPr>
        <p:spPr>
          <a:xfrm>
            <a:off x="1748518" y="422033"/>
            <a:ext cx="5473917" cy="5078313"/>
          </a:xfrm>
          <a:prstGeom prst="rect">
            <a:avLst/>
          </a:prstGeom>
          <a:noFill/>
        </p:spPr>
        <p:txBody>
          <a:bodyPr wrap="square">
            <a:spAutoFit/>
          </a:bodyPr>
          <a:lstStyle/>
          <a:p>
            <a:r>
              <a:rPr lang="en-US" sz="4800" i="1" dirty="0">
                <a:solidFill>
                  <a:schemeClr val="bg1"/>
                </a:solidFill>
              </a:rPr>
              <a:t>Matthew 16:3 </a:t>
            </a:r>
          </a:p>
          <a:p>
            <a:r>
              <a:rPr lang="en-US" sz="4800" i="1" dirty="0">
                <a:solidFill>
                  <a:schemeClr val="bg1"/>
                </a:solidFill>
              </a:rPr>
              <a:t>You know how to discern the face of the sky, but you cannot discern the signs of the times. </a:t>
            </a:r>
          </a:p>
          <a:p>
            <a:endParaRPr lang="en-US" sz="3600" i="1" dirty="0">
              <a:solidFill>
                <a:schemeClr val="bg1"/>
              </a:solidFill>
            </a:endParaRPr>
          </a:p>
        </p:txBody>
      </p:sp>
    </p:spTree>
    <p:extLst>
      <p:ext uri="{BB962C8B-B14F-4D97-AF65-F5344CB8AC3E}">
        <p14:creationId xmlns:p14="http://schemas.microsoft.com/office/powerpoint/2010/main" val="2351252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6740307"/>
          </a:xfrm>
          <a:prstGeom prst="rect">
            <a:avLst/>
          </a:prstGeom>
          <a:noFill/>
        </p:spPr>
        <p:txBody>
          <a:bodyPr wrap="square" rtlCol="0">
            <a:spAutoFit/>
          </a:bodyPr>
          <a:lstStyle/>
          <a:p>
            <a:r>
              <a:rPr lang="en-GB" sz="3200" b="1" dirty="0">
                <a:solidFill>
                  <a:schemeClr val="bg1"/>
                </a:solidFill>
              </a:rPr>
              <a:t>Timothy’s Faith and Heritage</a:t>
            </a:r>
          </a:p>
          <a:p>
            <a:r>
              <a:rPr lang="en-GB" sz="4000" dirty="0">
                <a:solidFill>
                  <a:schemeClr val="bg1"/>
                </a:solidFill>
              </a:rPr>
              <a:t>I thank God, whom I serve with a pure conscience, as </a:t>
            </a:r>
            <a:r>
              <a:rPr lang="en-GB" sz="4000" i="1" dirty="0">
                <a:solidFill>
                  <a:schemeClr val="bg1"/>
                </a:solidFill>
              </a:rPr>
              <a:t>my</a:t>
            </a:r>
            <a:r>
              <a:rPr lang="en-GB" sz="4000" dirty="0">
                <a:solidFill>
                  <a:schemeClr val="bg1"/>
                </a:solidFill>
              </a:rPr>
              <a:t> forefathers </a:t>
            </a:r>
            <a:r>
              <a:rPr lang="en-GB" sz="4000" i="1" dirty="0">
                <a:solidFill>
                  <a:schemeClr val="bg1"/>
                </a:solidFill>
              </a:rPr>
              <a:t>did,</a:t>
            </a:r>
            <a:r>
              <a:rPr lang="en-GB" sz="4000" dirty="0">
                <a:solidFill>
                  <a:schemeClr val="bg1"/>
                </a:solidFill>
              </a:rPr>
              <a:t> as without ceasing I remember you in my prayers night and day, greatly desiring to see you, being mindful of your tears, that I may be filled with joy, when I call to remembrance the genuine faith that is in you, which dwelt first in your grandmother Lois and your mother Eunice, and I am persuaded is in you also. </a:t>
            </a:r>
          </a:p>
          <a:p>
            <a:endParaRPr lang="en-US" sz="40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202796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025612" y="803189"/>
            <a:ext cx="10695334" cy="5448736"/>
          </a:xfrm>
          <a:prstGeom prst="rect">
            <a:avLst/>
          </a:prstGeom>
          <a:noFill/>
        </p:spPr>
        <p:txBody>
          <a:bodyPr wrap="square" rtlCol="0">
            <a:spAutoFit/>
          </a:bodyPr>
          <a:lstStyle/>
          <a:p>
            <a:pPr algn="just">
              <a:lnSpc>
                <a:spcPct val="150000"/>
              </a:lnSpc>
            </a:pPr>
            <a:r>
              <a:rPr lang="en-US" sz="4000" b="1" dirty="0">
                <a:solidFill>
                  <a:schemeClr val="bg1"/>
                </a:solidFill>
                <a:latin typeface="Arial" panose="020B0604020202020204" pitchFamily="34" charset="0"/>
                <a:ea typeface="Baskerville" panose="02020502070401020303" pitchFamily="18" charset="0"/>
                <a:cs typeface="Arial" panose="020B0604020202020204" pitchFamily="34" charset="0"/>
              </a:rPr>
              <a:t>Paul teaches us as the church to:</a:t>
            </a:r>
          </a:p>
          <a:p>
            <a:pPr algn="just">
              <a:lnSpc>
                <a:spcPct val="150000"/>
              </a:lnSpc>
            </a:pPr>
            <a:endParaRPr lang="en-US" sz="32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Allow God’s Spirit to use you</a:t>
            </a: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Preach the </a:t>
            </a:r>
            <a:r>
              <a:rPr lang="en-US" sz="4400">
                <a:solidFill>
                  <a:schemeClr val="bg1"/>
                </a:solidFill>
                <a:latin typeface="Arial" panose="020B0604020202020204" pitchFamily="34" charset="0"/>
                <a:ea typeface="Baskerville" panose="02020502070401020303" pitchFamily="18" charset="0"/>
                <a:cs typeface="Arial" panose="020B0604020202020204" pitchFamily="34" charset="0"/>
              </a:rPr>
              <a:t>full Gospel</a:t>
            </a:r>
            <a:endPar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Model this to all around you</a:t>
            </a:r>
            <a:endParaRPr lang="en-US" sz="32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463887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6464398"/>
          </a:xfrm>
          <a:prstGeom prst="rect">
            <a:avLst/>
          </a:prstGeom>
          <a:noFill/>
        </p:spPr>
        <p:txBody>
          <a:bodyPr wrap="square" rtlCol="0">
            <a:spAutoFit/>
          </a:bodyPr>
          <a:lstStyle/>
          <a:p>
            <a:pPr algn="just">
              <a:lnSpc>
                <a:spcPct val="150000"/>
              </a:lnSpc>
            </a:pPr>
            <a:r>
              <a:rPr lang="en-US" sz="3200" b="1" dirty="0">
                <a:solidFill>
                  <a:schemeClr val="bg1"/>
                </a:solidFill>
                <a:latin typeface="Arial" panose="020B0604020202020204" pitchFamily="34" charset="0"/>
                <a:ea typeface="Baskerville" panose="02020502070401020303" pitchFamily="18" charset="0"/>
                <a:cs typeface="Arial" panose="020B0604020202020204" pitchFamily="34" charset="0"/>
              </a:rPr>
              <a:t>Daniel 1:8&amp;9</a:t>
            </a:r>
          </a:p>
          <a:p>
            <a:pPr>
              <a:lnSpc>
                <a:spcPct val="150000"/>
              </a:lnSpc>
            </a:pPr>
            <a:r>
              <a:rPr lang="en-GB" sz="3600" dirty="0">
                <a:solidFill>
                  <a:schemeClr val="bg1"/>
                </a:solidFill>
              </a:rPr>
              <a:t>But Daniel purposed in his heart that he would not defile himself with the portion of the king’s delicacies, nor with the wine which he drank; therefore he requested of the chief of the eunuchs that he might not defile himself. Now God had brought Daniel into the </a:t>
            </a:r>
            <a:r>
              <a:rPr lang="en-GB" sz="3600" dirty="0" err="1">
                <a:solidFill>
                  <a:schemeClr val="bg1"/>
                </a:solidFill>
              </a:rPr>
              <a:t>favor</a:t>
            </a:r>
            <a:r>
              <a:rPr lang="en-GB" sz="3600" dirty="0">
                <a:solidFill>
                  <a:schemeClr val="bg1"/>
                </a:solidFill>
              </a:rPr>
              <a:t> and goodwill of the chief of the eunuchs. </a:t>
            </a:r>
            <a:endParaRPr lang="en-US" sz="36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3249021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4339650"/>
          </a:xfrm>
          <a:prstGeom prst="rect">
            <a:avLst/>
          </a:prstGeom>
          <a:noFill/>
        </p:spPr>
        <p:txBody>
          <a:bodyPr wrap="square" rtlCol="0">
            <a:spAutoFit/>
          </a:bodyPr>
          <a:lstStyle/>
          <a:p>
            <a:pPr algn="just">
              <a:lnSpc>
                <a:spcPct val="150000"/>
              </a:lnSpc>
            </a:pPr>
            <a:r>
              <a:rPr lang="en-US" sz="3200" b="1" dirty="0">
                <a:solidFill>
                  <a:schemeClr val="bg1"/>
                </a:solidFill>
                <a:latin typeface="Arial" panose="020B0604020202020204" pitchFamily="34" charset="0"/>
                <a:ea typeface="Baskerville" panose="02020502070401020303" pitchFamily="18" charset="0"/>
                <a:cs typeface="Arial" panose="020B0604020202020204" pitchFamily="34" charset="0"/>
              </a:rPr>
              <a:t>Daniel 2:13</a:t>
            </a:r>
          </a:p>
          <a:p>
            <a:endParaRPr lang="en-GB" sz="4000" dirty="0">
              <a:solidFill>
                <a:schemeClr val="bg1"/>
              </a:solidFill>
            </a:endParaRPr>
          </a:p>
          <a:p>
            <a:r>
              <a:rPr lang="en-GB" sz="4000" dirty="0">
                <a:solidFill>
                  <a:schemeClr val="bg1"/>
                </a:solidFill>
              </a:rPr>
              <a:t>So the decree went out, and they began killing the wise </a:t>
            </a:r>
            <a:r>
              <a:rPr lang="en-GB" sz="4000" i="1" dirty="0">
                <a:solidFill>
                  <a:schemeClr val="bg1"/>
                </a:solidFill>
              </a:rPr>
              <a:t>men;</a:t>
            </a:r>
            <a:r>
              <a:rPr lang="en-GB" sz="4000" dirty="0">
                <a:solidFill>
                  <a:schemeClr val="bg1"/>
                </a:solidFill>
              </a:rPr>
              <a:t> and they sought Daniel and his companions, to kill </a:t>
            </a:r>
            <a:r>
              <a:rPr lang="en-GB" sz="4000" i="1" dirty="0">
                <a:solidFill>
                  <a:schemeClr val="bg1"/>
                </a:solidFill>
              </a:rPr>
              <a:t>them.</a:t>
            </a:r>
            <a:endParaRPr lang="en-GB" sz="4000" dirty="0">
              <a:solidFill>
                <a:schemeClr val="bg1"/>
              </a:solidFill>
            </a:endParaRPr>
          </a:p>
          <a:p>
            <a:br>
              <a:rPr lang="en-GB" sz="3600" dirty="0"/>
            </a:br>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3340355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259850"/>
            <a:ext cx="10501745" cy="8032968"/>
          </a:xfrm>
          <a:prstGeom prst="rect">
            <a:avLst/>
          </a:prstGeom>
          <a:noFill/>
        </p:spPr>
        <p:txBody>
          <a:bodyPr wrap="square" rtlCol="0">
            <a:spAutoFit/>
          </a:bodyPr>
          <a:lstStyle/>
          <a:p>
            <a:pPr algn="just">
              <a:lnSpc>
                <a:spcPct val="150000"/>
              </a:lnSpc>
            </a:pPr>
            <a:r>
              <a:rPr lang="en-US" sz="3200" b="1" dirty="0">
                <a:solidFill>
                  <a:schemeClr val="bg1"/>
                </a:solidFill>
                <a:latin typeface="Arial" panose="020B0604020202020204" pitchFamily="34" charset="0"/>
                <a:ea typeface="Baskerville" panose="02020502070401020303" pitchFamily="18" charset="0"/>
                <a:cs typeface="Arial" panose="020B0604020202020204" pitchFamily="34" charset="0"/>
              </a:rPr>
              <a:t>Daniel 2:16-19</a:t>
            </a:r>
          </a:p>
          <a:p>
            <a:r>
              <a:rPr lang="en-GB" sz="3600" dirty="0">
                <a:solidFill>
                  <a:schemeClr val="bg1"/>
                </a:solidFill>
              </a:rPr>
              <a:t>So Daniel went in and asked the king to give him time, that he might tell the king the interpretation. Then Daniel went to his house, and made the decision known to Hananiah, </a:t>
            </a:r>
            <a:r>
              <a:rPr lang="en-GB" sz="3600" dirty="0" err="1">
                <a:solidFill>
                  <a:schemeClr val="bg1"/>
                </a:solidFill>
              </a:rPr>
              <a:t>Mishael</a:t>
            </a:r>
            <a:r>
              <a:rPr lang="en-GB" sz="3600" dirty="0">
                <a:solidFill>
                  <a:schemeClr val="bg1"/>
                </a:solidFill>
              </a:rPr>
              <a:t>, and Azariah, his companions, that they might seek mercies from the God of heaven concerning this secret, so that Daniel and his companions might not perish with the rest of the wise </a:t>
            </a:r>
            <a:r>
              <a:rPr lang="en-GB" sz="3600" i="1" dirty="0">
                <a:solidFill>
                  <a:schemeClr val="bg1"/>
                </a:solidFill>
              </a:rPr>
              <a:t>men</a:t>
            </a:r>
            <a:r>
              <a:rPr lang="en-GB" sz="3600" dirty="0">
                <a:solidFill>
                  <a:schemeClr val="bg1"/>
                </a:solidFill>
              </a:rPr>
              <a:t> of Babylon. Then the secret was revealed to Daniel in a night vision. So Daniel blessed the God of heaven.</a:t>
            </a:r>
          </a:p>
          <a:p>
            <a:br>
              <a:rPr lang="en-GB" sz="4000" dirty="0">
                <a:solidFill>
                  <a:schemeClr val="bg1"/>
                </a:solidFill>
              </a:rPr>
            </a:br>
            <a:br>
              <a:rPr lang="en-GB" sz="3600" dirty="0">
                <a:solidFill>
                  <a:schemeClr val="bg1"/>
                </a:solidFill>
              </a:rPr>
            </a:br>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3884833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259850"/>
            <a:ext cx="10501745" cy="7725192"/>
          </a:xfrm>
          <a:prstGeom prst="rect">
            <a:avLst/>
          </a:prstGeom>
          <a:noFill/>
        </p:spPr>
        <p:txBody>
          <a:bodyPr wrap="square" rtlCol="0">
            <a:spAutoFit/>
          </a:bodyPr>
          <a:lstStyle/>
          <a:p>
            <a:pPr algn="just">
              <a:lnSpc>
                <a:spcPct val="150000"/>
              </a:lnSpc>
            </a:pPr>
            <a:r>
              <a:rPr lang="en-US" sz="3200" b="1" dirty="0">
                <a:solidFill>
                  <a:schemeClr val="bg1"/>
                </a:solidFill>
                <a:latin typeface="Arial" panose="020B0604020202020204" pitchFamily="34" charset="0"/>
                <a:ea typeface="Baskerville" panose="02020502070401020303" pitchFamily="18" charset="0"/>
                <a:cs typeface="Arial" panose="020B0604020202020204" pitchFamily="34" charset="0"/>
              </a:rPr>
              <a:t>Daniel 2:24</a:t>
            </a:r>
          </a:p>
          <a:p>
            <a:r>
              <a:rPr lang="en-GB" sz="4400" dirty="0">
                <a:solidFill>
                  <a:schemeClr val="bg1"/>
                </a:solidFill>
              </a:rPr>
              <a:t>Therefore Daniel went to Arioch, whom the king had appointed to destroy the wise </a:t>
            </a:r>
            <a:r>
              <a:rPr lang="en-GB" sz="4400" i="1" dirty="0">
                <a:solidFill>
                  <a:schemeClr val="bg1"/>
                </a:solidFill>
              </a:rPr>
              <a:t>men(Magi)</a:t>
            </a:r>
            <a:r>
              <a:rPr lang="en-GB" sz="4400" dirty="0">
                <a:solidFill>
                  <a:schemeClr val="bg1"/>
                </a:solidFill>
              </a:rPr>
              <a:t> of Babylon. He went and said thus to him: “Do not destroy the wise </a:t>
            </a:r>
            <a:r>
              <a:rPr lang="en-GB" sz="4400" i="1" dirty="0">
                <a:solidFill>
                  <a:schemeClr val="bg1"/>
                </a:solidFill>
              </a:rPr>
              <a:t>men</a:t>
            </a:r>
            <a:r>
              <a:rPr lang="en-GB" sz="4400" dirty="0">
                <a:solidFill>
                  <a:schemeClr val="bg1"/>
                </a:solidFill>
              </a:rPr>
              <a:t> of Babylon; take me before the king, and I will tell the king the interpretation.”</a:t>
            </a:r>
          </a:p>
          <a:p>
            <a:endParaRPr lang="en-GB" sz="3600" dirty="0">
              <a:solidFill>
                <a:schemeClr val="bg1"/>
              </a:solidFill>
            </a:endParaRPr>
          </a:p>
          <a:p>
            <a:endParaRPr lang="en-GB" sz="3600" dirty="0">
              <a:solidFill>
                <a:schemeClr val="bg1"/>
              </a:solidFill>
            </a:endParaRPr>
          </a:p>
          <a:p>
            <a:br>
              <a:rPr lang="en-GB" sz="3600" dirty="0"/>
            </a:br>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1347978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259850"/>
            <a:ext cx="10501745" cy="8894743"/>
          </a:xfrm>
          <a:prstGeom prst="rect">
            <a:avLst/>
          </a:prstGeom>
          <a:noFill/>
        </p:spPr>
        <p:txBody>
          <a:bodyPr wrap="square" rtlCol="0">
            <a:spAutoFit/>
          </a:bodyPr>
          <a:lstStyle/>
          <a:p>
            <a:r>
              <a:rPr lang="en-GB" sz="3600" dirty="0">
                <a:solidFill>
                  <a:schemeClr val="bg1"/>
                </a:solidFill>
              </a:rPr>
              <a:t>Matthew 2:1&amp;2</a:t>
            </a:r>
          </a:p>
          <a:p>
            <a:endParaRPr lang="en-GB" sz="3600" dirty="0">
              <a:solidFill>
                <a:schemeClr val="bg1"/>
              </a:solidFill>
            </a:endParaRPr>
          </a:p>
          <a:p>
            <a:r>
              <a:rPr lang="en-GB" sz="4400" dirty="0">
                <a:solidFill>
                  <a:schemeClr val="bg1"/>
                </a:solidFill>
              </a:rPr>
              <a:t>Now after Jesus was born in Bethlehem of Judea in the days of Herod the king, behold, wise men(Magi) from the East came to Jerusalem, saying, “Where is He who has been born King of the Jews? For we have seen His star in the East and have come to worship Him.”</a:t>
            </a:r>
          </a:p>
          <a:p>
            <a:br>
              <a:rPr lang="en-GB" sz="4400" dirty="0">
                <a:solidFill>
                  <a:schemeClr val="bg1"/>
                </a:solidFill>
              </a:rPr>
            </a:br>
            <a:endParaRPr lang="en-GB" sz="4400" dirty="0">
              <a:solidFill>
                <a:schemeClr val="bg1"/>
              </a:solidFill>
            </a:endParaRPr>
          </a:p>
          <a:p>
            <a:endParaRPr lang="en-GB" sz="3600" dirty="0">
              <a:solidFill>
                <a:schemeClr val="bg1"/>
              </a:solidFill>
            </a:endParaRPr>
          </a:p>
          <a:p>
            <a:br>
              <a:rPr lang="en-GB" sz="3600" dirty="0"/>
            </a:br>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3016931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025612" y="803189"/>
            <a:ext cx="10695334" cy="5448736"/>
          </a:xfrm>
          <a:prstGeom prst="rect">
            <a:avLst/>
          </a:prstGeom>
          <a:noFill/>
        </p:spPr>
        <p:txBody>
          <a:bodyPr wrap="square" rtlCol="0">
            <a:spAutoFit/>
          </a:bodyPr>
          <a:lstStyle/>
          <a:p>
            <a:pPr algn="just">
              <a:lnSpc>
                <a:spcPct val="150000"/>
              </a:lnSpc>
            </a:pPr>
            <a:r>
              <a:rPr lang="en-US" sz="4000" b="1" dirty="0">
                <a:solidFill>
                  <a:schemeClr val="bg1"/>
                </a:solidFill>
                <a:latin typeface="Arial" panose="020B0604020202020204" pitchFamily="34" charset="0"/>
                <a:ea typeface="Baskerville" panose="02020502070401020303" pitchFamily="18" charset="0"/>
                <a:cs typeface="Arial" panose="020B0604020202020204" pitchFamily="34" charset="0"/>
              </a:rPr>
              <a:t>Daniel teaches us as the church to:</a:t>
            </a:r>
          </a:p>
          <a:p>
            <a:pPr algn="just">
              <a:lnSpc>
                <a:spcPct val="150000"/>
              </a:lnSpc>
            </a:pPr>
            <a:endParaRPr lang="en-US" sz="32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Set your heart on pleasing God</a:t>
            </a: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Seek God in everything and for everything</a:t>
            </a: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Model this to all around you</a:t>
            </a:r>
            <a:endParaRPr lang="en-US" sz="32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1059236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5755422"/>
          </a:xfrm>
          <a:prstGeom prst="rect">
            <a:avLst/>
          </a:prstGeom>
          <a:noFill/>
        </p:spPr>
        <p:txBody>
          <a:bodyPr wrap="square" rtlCol="0">
            <a:spAutoFit/>
          </a:bodyPr>
          <a:lstStyle/>
          <a:p>
            <a:pPr algn="just">
              <a:lnSpc>
                <a:spcPct val="150000"/>
              </a:lnSpc>
            </a:pPr>
            <a:r>
              <a:rPr lang="en-ZA" sz="3200" b="1" dirty="0">
                <a:solidFill>
                  <a:schemeClr val="bg1"/>
                </a:solidFill>
                <a:latin typeface="Arial" panose="020B0604020202020204" pitchFamily="34" charset="0"/>
                <a:ea typeface="Baskerville" panose="02020502070401020303" pitchFamily="18" charset="0"/>
                <a:cs typeface="Arial" panose="020B0604020202020204" pitchFamily="34" charset="0"/>
              </a:rPr>
              <a:t>Last Sunday:     2 Timothy 2:1-7 (ESV)</a:t>
            </a:r>
          </a:p>
          <a:p>
            <a:pPr algn="just">
              <a:lnSpc>
                <a:spcPct val="150000"/>
              </a:lnSpc>
            </a:pPr>
            <a:endParaRPr lang="en-ZA" sz="32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l"/>
            <a:r>
              <a:rPr lang="en-US" sz="3200" b="0" i="0" dirty="0">
                <a:solidFill>
                  <a:schemeClr val="bg1"/>
                </a:solidFill>
                <a:effectLst/>
                <a:latin typeface="ArialMT"/>
              </a:rPr>
              <a:t>You then, my child, be </a:t>
            </a:r>
            <a:r>
              <a:rPr lang="en-US" sz="4000" b="1" i="0" u="sng" dirty="0">
                <a:solidFill>
                  <a:schemeClr val="bg1"/>
                </a:solidFill>
                <a:effectLst/>
                <a:latin typeface="ArialMT"/>
              </a:rPr>
              <a:t>strengthened</a:t>
            </a:r>
            <a:r>
              <a:rPr lang="en-US" sz="3200" b="0" i="0" dirty="0">
                <a:solidFill>
                  <a:schemeClr val="bg1"/>
                </a:solidFill>
                <a:effectLst/>
                <a:latin typeface="ArialMT"/>
              </a:rPr>
              <a:t> by the </a:t>
            </a:r>
            <a:r>
              <a:rPr lang="en-US" sz="4400" b="1" i="0" u="sng" dirty="0">
                <a:solidFill>
                  <a:schemeClr val="bg1"/>
                </a:solidFill>
                <a:effectLst/>
                <a:latin typeface="ArialMT"/>
              </a:rPr>
              <a:t>grace</a:t>
            </a:r>
            <a:r>
              <a:rPr lang="en-US" sz="3200" b="0" i="0" dirty="0">
                <a:solidFill>
                  <a:schemeClr val="bg1"/>
                </a:solidFill>
                <a:effectLst/>
                <a:latin typeface="ArialMT"/>
              </a:rPr>
              <a:t> that is </a:t>
            </a:r>
            <a:r>
              <a:rPr lang="en-US" sz="3200" b="1" i="0" u="sng" dirty="0">
                <a:solidFill>
                  <a:schemeClr val="bg1"/>
                </a:solidFill>
                <a:effectLst/>
                <a:latin typeface="ArialMT"/>
              </a:rPr>
              <a:t>in Christ Jesus</a:t>
            </a:r>
            <a:r>
              <a:rPr lang="en-US" sz="3200" b="0" i="0" dirty="0">
                <a:solidFill>
                  <a:schemeClr val="bg1"/>
                </a:solidFill>
                <a:effectLst/>
                <a:latin typeface="ArialMT"/>
              </a:rPr>
              <a:t>, and what you have heard from me in the presence of many witnesses </a:t>
            </a:r>
            <a:r>
              <a:rPr lang="en-US" sz="4400" b="1" i="0" u="sng" dirty="0">
                <a:solidFill>
                  <a:schemeClr val="bg1"/>
                </a:solidFill>
                <a:effectLst/>
                <a:latin typeface="ArialMT"/>
              </a:rPr>
              <a:t>entrust to faithful men</a:t>
            </a:r>
            <a:r>
              <a:rPr lang="en-US" sz="3200" b="0" i="0" dirty="0">
                <a:solidFill>
                  <a:schemeClr val="bg1"/>
                </a:solidFill>
                <a:effectLst/>
                <a:latin typeface="ArialMT"/>
              </a:rPr>
              <a:t>, who will be able to teach others also. Share in </a:t>
            </a:r>
            <a:r>
              <a:rPr lang="en-US" sz="4400" b="1" i="0" u="sng" dirty="0">
                <a:solidFill>
                  <a:schemeClr val="bg1"/>
                </a:solidFill>
                <a:effectLst/>
                <a:latin typeface="ArialMT"/>
              </a:rPr>
              <a:t>suffering</a:t>
            </a:r>
            <a:r>
              <a:rPr lang="en-US" sz="3200" b="0" i="0" dirty="0">
                <a:solidFill>
                  <a:schemeClr val="bg1"/>
                </a:solidFill>
                <a:effectLst/>
                <a:latin typeface="ArialMT"/>
              </a:rPr>
              <a:t> as a good soldier of Christ Jesus. </a:t>
            </a:r>
            <a:br>
              <a:rPr lang="en-US" sz="3200" dirty="0">
                <a:solidFill>
                  <a:schemeClr val="bg1"/>
                </a:solidFill>
              </a:rPr>
            </a:br>
            <a:endParaRPr lang="en-ZA" sz="3200" dirty="0">
              <a:solidFill>
                <a:schemeClr val="bg1"/>
              </a:solidFill>
              <a:latin typeface="Arial" panose="020B0604020202020204" pitchFamily="34" charset="0"/>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565600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4647426"/>
          </a:xfrm>
          <a:prstGeom prst="rect">
            <a:avLst/>
          </a:prstGeom>
          <a:noFill/>
        </p:spPr>
        <p:txBody>
          <a:bodyPr wrap="square" rtlCol="0">
            <a:spAutoFit/>
          </a:bodyPr>
          <a:lstStyle/>
          <a:p>
            <a:pPr algn="l"/>
            <a:endParaRPr lang="en-US" sz="3200" b="0" i="0" dirty="0">
              <a:solidFill>
                <a:schemeClr val="bg1"/>
              </a:solidFill>
              <a:effectLst/>
              <a:latin typeface="ArialMT"/>
            </a:endParaRPr>
          </a:p>
          <a:p>
            <a:pPr algn="l"/>
            <a:r>
              <a:rPr lang="en-US" sz="4400" b="1" i="0" u="sng" dirty="0">
                <a:solidFill>
                  <a:schemeClr val="bg1"/>
                </a:solidFill>
                <a:effectLst/>
                <a:latin typeface="ArialMT"/>
              </a:rPr>
              <a:t>entrust to faithful men</a:t>
            </a:r>
            <a:r>
              <a:rPr lang="en-US" sz="3200" b="0" i="0" dirty="0">
                <a:solidFill>
                  <a:schemeClr val="bg1"/>
                </a:solidFill>
                <a:effectLst/>
                <a:latin typeface="ArialMT"/>
              </a:rPr>
              <a:t>, who will be able to teach others also. Share in </a:t>
            </a:r>
            <a:r>
              <a:rPr lang="en-US" sz="4400" b="1" i="0" u="sng" dirty="0">
                <a:solidFill>
                  <a:schemeClr val="bg1"/>
                </a:solidFill>
                <a:effectLst/>
                <a:latin typeface="ArialMT"/>
              </a:rPr>
              <a:t>suffering…</a:t>
            </a:r>
          </a:p>
          <a:p>
            <a:pPr algn="l"/>
            <a:endParaRPr lang="en-US" sz="4400" b="1" u="sng" dirty="0">
              <a:solidFill>
                <a:schemeClr val="bg1"/>
              </a:solidFill>
              <a:latin typeface="ArialMT"/>
            </a:endParaRPr>
          </a:p>
          <a:p>
            <a:pPr algn="l"/>
            <a:r>
              <a:rPr lang="en-US" sz="4400" i="0" dirty="0">
                <a:solidFill>
                  <a:schemeClr val="bg1"/>
                </a:solidFill>
                <a:effectLst/>
                <a:latin typeface="ArialMT"/>
              </a:rPr>
              <a:t>This entrusting and sharing to others leads to suffering; are we prepared well enough?</a:t>
            </a:r>
            <a:endParaRPr lang="en-US" sz="3200" i="0" dirty="0">
              <a:solidFill>
                <a:schemeClr val="bg1"/>
              </a:solidFill>
              <a:effectLst/>
              <a:latin typeface="ArialMT"/>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14489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326111"/>
            <a:ext cx="10501745" cy="7076489"/>
          </a:xfrm>
          <a:prstGeom prst="rect">
            <a:avLst/>
          </a:prstGeom>
          <a:noFill/>
        </p:spPr>
        <p:txBody>
          <a:bodyPr wrap="square" rtlCol="0">
            <a:spAutoFit/>
          </a:bodyPr>
          <a:lstStyle/>
          <a:p>
            <a:pPr algn="just">
              <a:lnSpc>
                <a:spcPct val="150000"/>
              </a:lnSpc>
            </a:pPr>
            <a:r>
              <a:rPr lang="en-US" sz="4400" b="1" dirty="0">
                <a:solidFill>
                  <a:schemeClr val="bg1"/>
                </a:solidFill>
                <a:latin typeface="Arial" panose="020B0604020202020204" pitchFamily="34" charset="0"/>
                <a:ea typeface="Baskerville" panose="02020502070401020303" pitchFamily="18" charset="0"/>
                <a:cs typeface="Arial" panose="020B0604020202020204" pitchFamily="34" charset="0"/>
              </a:rPr>
              <a:t>Positioning ourselves as the church</a:t>
            </a:r>
          </a:p>
          <a:p>
            <a:pPr algn="just">
              <a:lnSpc>
                <a:spcPct val="150000"/>
              </a:lnSpc>
            </a:pPr>
            <a:endPar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The reality of the culture of our time</a:t>
            </a: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The ever changing environment</a:t>
            </a: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The reality of legislation</a:t>
            </a:r>
          </a:p>
          <a:p>
            <a:pPr algn="just">
              <a:lnSpc>
                <a:spcPct val="150000"/>
              </a:lnSpc>
            </a:pPr>
            <a:endPar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endParaRPr lang="en-US" sz="44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1991949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326111"/>
            <a:ext cx="10501745" cy="5045164"/>
          </a:xfrm>
          <a:prstGeom prst="rect">
            <a:avLst/>
          </a:prstGeom>
          <a:noFill/>
        </p:spPr>
        <p:txBody>
          <a:bodyPr wrap="square" rtlCol="0">
            <a:spAutoFit/>
          </a:bodyPr>
          <a:lstStyle/>
          <a:p>
            <a:pPr algn="just">
              <a:lnSpc>
                <a:spcPct val="150000"/>
              </a:lnSpc>
            </a:pPr>
            <a:r>
              <a:rPr lang="en-US" sz="4400" b="1" dirty="0">
                <a:solidFill>
                  <a:schemeClr val="bg1"/>
                </a:solidFill>
                <a:latin typeface="Arial" panose="020B0604020202020204" pitchFamily="34" charset="0"/>
                <a:ea typeface="Baskerville" panose="02020502070401020303" pitchFamily="18" charset="0"/>
                <a:cs typeface="Arial" panose="020B0604020202020204" pitchFamily="34" charset="0"/>
              </a:rPr>
              <a:t>Positioning ourselves as the church</a:t>
            </a:r>
          </a:p>
          <a:p>
            <a:pPr algn="just">
              <a:lnSpc>
                <a:spcPct val="150000"/>
              </a:lnSpc>
            </a:pPr>
            <a:endPar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The most adaptable is the best prepared </a:t>
            </a:r>
          </a:p>
          <a:p>
            <a:pPr algn="just">
              <a:lnSpc>
                <a:spcPct val="150000"/>
              </a:lnSpc>
            </a:pPr>
            <a:endPar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endParaRPr lang="en-US" sz="44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1807632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5045164"/>
          </a:xfrm>
          <a:prstGeom prst="rect">
            <a:avLst/>
          </a:prstGeom>
          <a:noFill/>
        </p:spPr>
        <p:txBody>
          <a:bodyPr wrap="square" rtlCol="0">
            <a:spAutoFit/>
          </a:bodyPr>
          <a:lstStyle/>
          <a:p>
            <a:pPr algn="just">
              <a:lnSpc>
                <a:spcPct val="150000"/>
              </a:lnSpc>
            </a:pPr>
            <a:endPar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r>
              <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rPr>
              <a:t>A story out of Paul’s missions of sharing the Gospel.</a:t>
            </a:r>
          </a:p>
          <a:p>
            <a:pPr algn="just">
              <a:lnSpc>
                <a:spcPct val="150000"/>
              </a:lnSpc>
            </a:pPr>
            <a:endParaRPr lang="en-US" sz="4400" dirty="0">
              <a:solidFill>
                <a:schemeClr val="bg1"/>
              </a:solidFill>
              <a:latin typeface="Arial" panose="020B0604020202020204" pitchFamily="34" charset="0"/>
              <a:ea typeface="Baskerville" panose="02020502070401020303" pitchFamily="18" charset="0"/>
              <a:cs typeface="Arial" panose="020B0604020202020204" pitchFamily="34" charset="0"/>
            </a:endParaRPr>
          </a:p>
          <a:p>
            <a:pPr algn="just">
              <a:lnSpc>
                <a:spcPct val="150000"/>
              </a:lnSpc>
            </a:pPr>
            <a:endParaRPr lang="en-US" sz="44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192499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7663636"/>
          </a:xfrm>
          <a:prstGeom prst="rect">
            <a:avLst/>
          </a:prstGeom>
          <a:noFill/>
        </p:spPr>
        <p:txBody>
          <a:bodyPr wrap="square" rtlCol="0">
            <a:spAutoFit/>
          </a:bodyPr>
          <a:lstStyle/>
          <a:p>
            <a:pPr algn="l"/>
            <a:r>
              <a:rPr lang="en-US" sz="4400" dirty="0">
                <a:solidFill>
                  <a:schemeClr val="bg1"/>
                </a:solidFill>
                <a:latin typeface="ArialMT"/>
                <a:ea typeface="Baskerville" panose="02020502070401020303" pitchFamily="18" charset="0"/>
                <a:cs typeface="Arial" panose="020B0604020202020204" pitchFamily="34" charset="0"/>
              </a:rPr>
              <a:t>Acts 13-14</a:t>
            </a:r>
          </a:p>
          <a:p>
            <a:pPr algn="l"/>
            <a:endParaRPr lang="en-US" sz="3200" dirty="0">
              <a:solidFill>
                <a:schemeClr val="bg1"/>
              </a:solidFill>
              <a:latin typeface="ArialMT"/>
              <a:ea typeface="Baskerville" panose="02020502070401020303" pitchFamily="18" charset="0"/>
              <a:cs typeface="Arial" panose="020B0604020202020204" pitchFamily="34" charset="0"/>
            </a:endParaRPr>
          </a:p>
          <a:p>
            <a:r>
              <a:rPr lang="en-GB" sz="4000" dirty="0">
                <a:solidFill>
                  <a:schemeClr val="bg1"/>
                </a:solidFill>
              </a:rPr>
              <a:t>Acts 14:19</a:t>
            </a:r>
          </a:p>
          <a:p>
            <a:r>
              <a:rPr lang="en-GB" sz="4000" dirty="0">
                <a:solidFill>
                  <a:schemeClr val="bg1"/>
                </a:solidFill>
              </a:rPr>
              <a:t>Then Jews from Antioch and Iconium came there; and having persuaded the multitudes, they stoned Paul </a:t>
            </a:r>
            <a:r>
              <a:rPr lang="en-GB" sz="4000" i="1" dirty="0">
                <a:solidFill>
                  <a:schemeClr val="bg1"/>
                </a:solidFill>
              </a:rPr>
              <a:t>and</a:t>
            </a:r>
            <a:r>
              <a:rPr lang="en-GB" sz="4000" dirty="0">
                <a:solidFill>
                  <a:schemeClr val="bg1"/>
                </a:solidFill>
              </a:rPr>
              <a:t> dragged </a:t>
            </a:r>
            <a:r>
              <a:rPr lang="en-GB" sz="4000" i="1" dirty="0">
                <a:solidFill>
                  <a:schemeClr val="bg1"/>
                </a:solidFill>
              </a:rPr>
              <a:t>him</a:t>
            </a:r>
            <a:r>
              <a:rPr lang="en-GB" sz="4000" dirty="0">
                <a:solidFill>
                  <a:schemeClr val="bg1"/>
                </a:solidFill>
              </a:rPr>
              <a:t> out of the city, supposing him to be dead. However, when the disciples gathered around him, he rose up and went into the city. And the next day he departed with Barnabas to </a:t>
            </a:r>
            <a:r>
              <a:rPr lang="en-GB" sz="4000" dirty="0" err="1">
                <a:solidFill>
                  <a:schemeClr val="bg1"/>
                </a:solidFill>
              </a:rPr>
              <a:t>Derbe</a:t>
            </a:r>
            <a:r>
              <a:rPr lang="en-GB" sz="4000" dirty="0">
                <a:solidFill>
                  <a:schemeClr val="bg1"/>
                </a:solidFill>
              </a:rPr>
              <a:t>.</a:t>
            </a:r>
          </a:p>
          <a:p>
            <a:br>
              <a:rPr lang="en-GB" sz="3200" dirty="0"/>
            </a:br>
            <a:r>
              <a:rPr lang="en-US" sz="3200" dirty="0">
                <a:solidFill>
                  <a:schemeClr val="bg1"/>
                </a:solidFill>
                <a:latin typeface="ArialMT"/>
                <a:ea typeface="Baskerville" panose="02020502070401020303" pitchFamily="18" charset="0"/>
                <a:cs typeface="Arial" panose="020B0604020202020204" pitchFamily="34" charset="0"/>
              </a:rPr>
              <a:t> </a:t>
            </a:r>
          </a:p>
          <a:p>
            <a:pPr algn="l"/>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405352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7478970"/>
          </a:xfrm>
          <a:prstGeom prst="rect">
            <a:avLst/>
          </a:prstGeom>
          <a:noFill/>
        </p:spPr>
        <p:txBody>
          <a:bodyPr wrap="square" rtlCol="0">
            <a:spAutoFit/>
          </a:bodyPr>
          <a:lstStyle/>
          <a:p>
            <a:pPr algn="l"/>
            <a:r>
              <a:rPr lang="en-US" sz="4400" dirty="0">
                <a:solidFill>
                  <a:schemeClr val="bg1"/>
                </a:solidFill>
                <a:latin typeface="ArialMT"/>
                <a:ea typeface="Baskerville" panose="02020502070401020303" pitchFamily="18" charset="0"/>
                <a:cs typeface="Arial" panose="020B0604020202020204" pitchFamily="34" charset="0"/>
              </a:rPr>
              <a:t>Acts 16</a:t>
            </a:r>
          </a:p>
          <a:p>
            <a:pPr algn="l"/>
            <a:endParaRPr lang="en-US" sz="4400" dirty="0">
              <a:solidFill>
                <a:schemeClr val="bg1"/>
              </a:solidFill>
              <a:latin typeface="ArialMT"/>
              <a:ea typeface="Baskerville" panose="02020502070401020303" pitchFamily="18" charset="0"/>
              <a:cs typeface="Arial" panose="020B0604020202020204" pitchFamily="34" charset="0"/>
            </a:endParaRPr>
          </a:p>
          <a:p>
            <a:r>
              <a:rPr lang="en-GB" sz="4400" dirty="0">
                <a:solidFill>
                  <a:schemeClr val="bg1"/>
                </a:solidFill>
              </a:rPr>
              <a:t>Then he came to </a:t>
            </a:r>
            <a:r>
              <a:rPr lang="en-GB" sz="4400" dirty="0" err="1">
                <a:solidFill>
                  <a:schemeClr val="bg1"/>
                </a:solidFill>
              </a:rPr>
              <a:t>Derbe</a:t>
            </a:r>
            <a:r>
              <a:rPr lang="en-GB" sz="4400" dirty="0">
                <a:solidFill>
                  <a:schemeClr val="bg1"/>
                </a:solidFill>
              </a:rPr>
              <a:t> and Lystra. And behold, a certain disciple was there, named Timothy, </a:t>
            </a:r>
            <a:r>
              <a:rPr lang="en-GB" sz="4400" i="1" dirty="0">
                <a:solidFill>
                  <a:schemeClr val="bg1"/>
                </a:solidFill>
              </a:rPr>
              <a:t>the</a:t>
            </a:r>
            <a:r>
              <a:rPr lang="en-GB" sz="4400" dirty="0">
                <a:solidFill>
                  <a:schemeClr val="bg1"/>
                </a:solidFill>
              </a:rPr>
              <a:t> son of a certain Jewish woman who believed, but his father </a:t>
            </a:r>
            <a:r>
              <a:rPr lang="en-GB" sz="4400" i="1" dirty="0">
                <a:solidFill>
                  <a:schemeClr val="bg1"/>
                </a:solidFill>
              </a:rPr>
              <a:t>was</a:t>
            </a:r>
            <a:r>
              <a:rPr lang="en-GB" sz="4400" dirty="0">
                <a:solidFill>
                  <a:schemeClr val="bg1"/>
                </a:solidFill>
              </a:rPr>
              <a:t> Greek. He was well spoken of by the brethren who were at Lystra and Iconium.</a:t>
            </a:r>
            <a:endParaRPr lang="en-US" sz="4400" dirty="0">
              <a:solidFill>
                <a:schemeClr val="bg1"/>
              </a:solidFill>
              <a:latin typeface="ArialMT"/>
              <a:ea typeface="Baskerville" panose="02020502070401020303" pitchFamily="18" charset="0"/>
              <a:cs typeface="Arial" panose="020B0604020202020204" pitchFamily="34" charset="0"/>
            </a:endParaRPr>
          </a:p>
          <a:p>
            <a:pPr algn="l"/>
            <a:endParaRPr lang="en-US" sz="3200" dirty="0">
              <a:solidFill>
                <a:schemeClr val="bg1"/>
              </a:solidFill>
              <a:latin typeface="ArialMT"/>
              <a:ea typeface="Baskerville" panose="02020502070401020303" pitchFamily="18" charset="0"/>
              <a:cs typeface="Arial" panose="020B0604020202020204" pitchFamily="34" charset="0"/>
            </a:endParaRPr>
          </a:p>
          <a:p>
            <a:br>
              <a:rPr lang="en-GB" sz="3200" dirty="0"/>
            </a:br>
            <a:r>
              <a:rPr lang="en-US" sz="3200" dirty="0">
                <a:solidFill>
                  <a:schemeClr val="bg1"/>
                </a:solidFill>
                <a:latin typeface="ArialMT"/>
                <a:ea typeface="Baskerville" panose="02020502070401020303" pitchFamily="18" charset="0"/>
                <a:cs typeface="Arial" panose="020B0604020202020204" pitchFamily="34" charset="0"/>
              </a:rPr>
              <a:t> </a:t>
            </a:r>
          </a:p>
          <a:p>
            <a:pPr algn="l"/>
            <a:endParaRPr lang="en-US" sz="3200" dirty="0">
              <a:solidFill>
                <a:schemeClr val="bg1"/>
              </a:solidFill>
              <a:latin typeface="ArialMT"/>
              <a:ea typeface="Baskerville" panose="02020502070401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1134497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745258-B9BF-374B-BE31-207ECE6AB886}"/>
              </a:ext>
            </a:extLst>
          </p:cNvPr>
          <p:cNvSpPr/>
          <p:nvPr/>
        </p:nvSpPr>
        <p:spPr>
          <a:xfrm>
            <a:off x="0" y="1"/>
            <a:ext cx="12192000" cy="6857999"/>
          </a:xfrm>
          <a:prstGeom prst="rect">
            <a:avLst/>
          </a:prstGeom>
          <a:solidFill>
            <a:schemeClr val="tx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B49A35B9-FB3B-5C40-99CE-C1FAF5AA0A02}"/>
              </a:ext>
            </a:extLst>
          </p:cNvPr>
          <p:cNvSpPr txBox="1"/>
          <p:nvPr/>
        </p:nvSpPr>
        <p:spPr>
          <a:xfrm>
            <a:off x="1219200" y="803189"/>
            <a:ext cx="10501745" cy="4770537"/>
          </a:xfrm>
          <a:prstGeom prst="rect">
            <a:avLst/>
          </a:prstGeom>
          <a:noFill/>
        </p:spPr>
        <p:txBody>
          <a:bodyPr wrap="square" rtlCol="0">
            <a:spAutoFit/>
          </a:bodyPr>
          <a:lstStyle/>
          <a:p>
            <a:pPr algn="l"/>
            <a:r>
              <a:rPr lang="en-US" sz="3200" dirty="0">
                <a:solidFill>
                  <a:schemeClr val="bg1"/>
                </a:solidFill>
                <a:latin typeface="ArialMT"/>
                <a:ea typeface="Baskerville" panose="02020502070401020303" pitchFamily="18" charset="0"/>
                <a:cs typeface="Arial" panose="020B0604020202020204" pitchFamily="34" charset="0"/>
              </a:rPr>
              <a:t>2 Timothy </a:t>
            </a:r>
          </a:p>
          <a:p>
            <a:pPr algn="l"/>
            <a:endParaRPr lang="en-US" sz="3200" dirty="0">
              <a:solidFill>
                <a:schemeClr val="bg1"/>
              </a:solidFill>
              <a:latin typeface="ArialMT"/>
              <a:ea typeface="Baskerville" panose="02020502070401020303" pitchFamily="18" charset="0"/>
              <a:cs typeface="Arial" panose="020B0604020202020204" pitchFamily="34" charset="0"/>
            </a:endParaRPr>
          </a:p>
          <a:p>
            <a:r>
              <a:rPr lang="en-GB" sz="4000" dirty="0">
                <a:solidFill>
                  <a:schemeClr val="bg1"/>
                </a:solidFill>
              </a:rPr>
              <a:t>1Paul, an apostle of Jesus Christ by the will of God, according to the promise of life which is in Christ Jesus,</a:t>
            </a:r>
          </a:p>
          <a:p>
            <a:r>
              <a:rPr lang="en-GB" sz="4000" dirty="0">
                <a:solidFill>
                  <a:schemeClr val="bg1"/>
                </a:solidFill>
              </a:rPr>
              <a:t>2To Timothy, a beloved son:</a:t>
            </a:r>
          </a:p>
          <a:p>
            <a:r>
              <a:rPr lang="en-GB" sz="4000" dirty="0">
                <a:solidFill>
                  <a:schemeClr val="bg1"/>
                </a:solidFill>
              </a:rPr>
              <a:t>Grace, mercy, </a:t>
            </a:r>
            <a:r>
              <a:rPr lang="en-GB" sz="4000" i="1" dirty="0">
                <a:solidFill>
                  <a:schemeClr val="bg1"/>
                </a:solidFill>
              </a:rPr>
              <a:t>and</a:t>
            </a:r>
            <a:r>
              <a:rPr lang="en-GB" sz="4000" dirty="0">
                <a:solidFill>
                  <a:schemeClr val="bg1"/>
                </a:solidFill>
              </a:rPr>
              <a:t> peace from God the Father and Christ Jesus our Lord.</a:t>
            </a:r>
          </a:p>
        </p:txBody>
      </p:sp>
      <p:pic>
        <p:nvPicPr>
          <p:cNvPr id="5" name="Picture 4">
            <a:extLst>
              <a:ext uri="{FF2B5EF4-FFF2-40B4-BE49-F238E27FC236}">
                <a16:creationId xmlns:a16="http://schemas.microsoft.com/office/drawing/2014/main" id="{2B40CD18-1990-CA4A-BBF2-A7C2228EC3EB}"/>
              </a:ext>
            </a:extLst>
          </p:cNvPr>
          <p:cNvPicPr>
            <a:picLocks noChangeAspect="1"/>
          </p:cNvPicPr>
          <p:nvPr/>
        </p:nvPicPr>
        <p:blipFill>
          <a:blip r:embed="rId2"/>
          <a:stretch>
            <a:fillRect/>
          </a:stretch>
        </p:blipFill>
        <p:spPr>
          <a:xfrm>
            <a:off x="0" y="5213151"/>
            <a:ext cx="1025611" cy="1644848"/>
          </a:xfrm>
          <a:prstGeom prst="rect">
            <a:avLst/>
          </a:prstGeom>
        </p:spPr>
      </p:pic>
    </p:spTree>
    <p:extLst>
      <p:ext uri="{BB962C8B-B14F-4D97-AF65-F5344CB8AC3E}">
        <p14:creationId xmlns:p14="http://schemas.microsoft.com/office/powerpoint/2010/main" val="4115679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856</Words>
  <Application>Microsoft Office PowerPoint</Application>
  <PresentationFormat>Widescreen</PresentationFormat>
  <Paragraphs>66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ArialMT</vt:lpstr>
      <vt:lpstr>Baskerville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Fannie</dc:creator>
  <cp:lastModifiedBy>Alistair Kingwill</cp:lastModifiedBy>
  <cp:revision>36</cp:revision>
  <cp:lastPrinted>2021-05-21T13:31:11Z</cp:lastPrinted>
  <dcterms:created xsi:type="dcterms:W3CDTF">2021-05-19T08:55:07Z</dcterms:created>
  <dcterms:modified xsi:type="dcterms:W3CDTF">2021-05-30T07:42:34Z</dcterms:modified>
</cp:coreProperties>
</file>