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82" r:id="rId3"/>
    <p:sldId id="289" r:id="rId4"/>
    <p:sldId id="290" r:id="rId5"/>
    <p:sldId id="291" r:id="rId6"/>
    <p:sldId id="292" r:id="rId7"/>
    <p:sldId id="293" r:id="rId8"/>
    <p:sldId id="299" r:id="rId9"/>
    <p:sldId id="300" r:id="rId10"/>
    <p:sldId id="301" r:id="rId11"/>
    <p:sldId id="295" r:id="rId12"/>
    <p:sldId id="294" r:id="rId13"/>
    <p:sldId id="256" r:id="rId14"/>
    <p:sldId id="296" r:id="rId15"/>
    <p:sldId id="297" r:id="rId16"/>
    <p:sldId id="298" r:id="rId17"/>
    <p:sldId id="303" r:id="rId1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8:42:49.704"/>
    </inkml:context>
    <inkml:brush xml:id="br0">
      <inkml:brushProperty name="width" value="0.08571" units="cm"/>
      <inkml:brushProperty name="height" value="0.08571" units="cm"/>
    </inkml:brush>
  </inkml:definitions>
  <inkml:trace contextRef="#ctx0" brushRef="#br0">16 7 8027,'-15'-7'0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3488-2F17-4976-8255-31B327596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6ACF9AF-34AD-48D0-92C8-D61CC0C47E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9B252872-0EB6-463C-BFF1-21E8AE848A3C}"/>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5" name="Footer Placeholder 4">
            <a:extLst>
              <a:ext uri="{FF2B5EF4-FFF2-40B4-BE49-F238E27FC236}">
                <a16:creationId xmlns:a16="http://schemas.microsoft.com/office/drawing/2014/main" id="{B0AD504B-6C76-4A57-A7CB-E96B76D40C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5EC2402-A1D8-44E4-8641-B9195A144B51}"/>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18392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542-3A3A-4C22-898D-DF71CEBB30F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FB1ED12-D0A5-424E-B0D9-6A0DEAFF4D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0830778-7A9F-4586-BFEF-9796E448A9DA}"/>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5" name="Footer Placeholder 4">
            <a:extLst>
              <a:ext uri="{FF2B5EF4-FFF2-40B4-BE49-F238E27FC236}">
                <a16:creationId xmlns:a16="http://schemas.microsoft.com/office/drawing/2014/main" id="{550B6E55-ADB1-4207-838A-DDCBFCC799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8F98661-97F2-4CA3-B246-8A9B4F7A8D95}"/>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144225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7FF28-2300-4054-A41A-0E0EA74A6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28F9778-B107-4759-86AA-808D56DC45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A6E3573-698A-4966-90E8-C90D37B9D03D}"/>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5" name="Footer Placeholder 4">
            <a:extLst>
              <a:ext uri="{FF2B5EF4-FFF2-40B4-BE49-F238E27FC236}">
                <a16:creationId xmlns:a16="http://schemas.microsoft.com/office/drawing/2014/main" id="{E35974C3-E8C2-4F25-A396-92E229273FB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E1E3F22-9C4A-49D9-9D5A-0EFBA7AFCC24}"/>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256688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D1BFD899-08A8-D147-9E9F-1CF810E3D4C3}"/>
                  </a:ext>
                </a:extLst>
              </p14:cNvPr>
              <p14:cNvContentPartPr/>
              <p14:nvPr userDrawn="1"/>
            </p14:nvContentPartPr>
            <p14:xfrm>
              <a:off x="4894717" y="4848340"/>
              <a:ext cx="5400" cy="2880"/>
            </p14:xfrm>
          </p:contentPart>
        </mc:Choice>
        <mc:Fallback xmlns="">
          <p:pic>
            <p:nvPicPr>
              <p:cNvPr id="18" name="Ink 17">
                <a:extLst>
                  <a:ext uri="{FF2B5EF4-FFF2-40B4-BE49-F238E27FC236}">
                    <a16:creationId xmlns:a16="http://schemas.microsoft.com/office/drawing/2014/main" id="{D1BFD899-08A8-D147-9E9F-1CF810E3D4C3}"/>
                  </a:ext>
                </a:extLst>
              </p:cNvPr>
              <p:cNvPicPr/>
              <p:nvPr/>
            </p:nvPicPr>
            <p:blipFill>
              <a:blip r:embed="rId3"/>
              <a:stretch>
                <a:fillRect/>
              </a:stretch>
            </p:blipFill>
            <p:spPr>
              <a:xfrm>
                <a:off x="4880204" y="4832860"/>
                <a:ext cx="33750" cy="33480"/>
              </a:xfrm>
              <a:prstGeom prst="rect">
                <a:avLst/>
              </a:prstGeom>
            </p:spPr>
          </p:pic>
        </mc:Fallback>
      </mc:AlternateContent>
      <p:sp>
        <p:nvSpPr>
          <p:cNvPr id="7" name="Picture Placeholder 6">
            <a:extLst>
              <a:ext uri="{FF2B5EF4-FFF2-40B4-BE49-F238E27FC236}">
                <a16:creationId xmlns:a16="http://schemas.microsoft.com/office/drawing/2014/main" id="{2A56FCC8-4A02-5A48-9F23-B8F953171032}"/>
              </a:ext>
            </a:extLst>
          </p:cNvPr>
          <p:cNvSpPr>
            <a:spLocks noGrp="1"/>
          </p:cNvSpPr>
          <p:nvPr>
            <p:ph type="pic" sz="quarter" idx="10"/>
          </p:nvPr>
        </p:nvSpPr>
        <p:spPr>
          <a:xfrm>
            <a:off x="4623962" y="3122343"/>
            <a:ext cx="2944077" cy="2944077"/>
          </a:xfrm>
          <a:prstGeom prst="ellipse">
            <a:avLst/>
          </a:prstGeom>
        </p:spPr>
        <p:txBody>
          <a:bodyPr/>
          <a:lstStyle/>
          <a:p>
            <a:endParaRPr lang="en-US"/>
          </a:p>
        </p:txBody>
      </p:sp>
    </p:spTree>
    <p:extLst>
      <p:ext uri="{BB962C8B-B14F-4D97-AF65-F5344CB8AC3E}">
        <p14:creationId xmlns:p14="http://schemas.microsoft.com/office/powerpoint/2010/main" val="313910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38F5-4F60-435E-A289-912D5E995A9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9EF3C3C-F09E-49B8-A0CD-B329BDA948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BCC400A-1B14-49D6-A3C9-E4CF9815DFB9}"/>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5" name="Footer Placeholder 4">
            <a:extLst>
              <a:ext uri="{FF2B5EF4-FFF2-40B4-BE49-F238E27FC236}">
                <a16:creationId xmlns:a16="http://schemas.microsoft.com/office/drawing/2014/main" id="{58FE52F4-9074-4809-B15B-658C45A005B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148581-D0F6-4DC9-88A3-F5B8DFCACA00}"/>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251129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F776-BA31-4EEA-95A7-DA8902C71B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49DC721-C927-4C23-AF70-7484A6DB6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AF520-46D7-4E9A-9D5A-C98A3B24D959}"/>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5" name="Footer Placeholder 4">
            <a:extLst>
              <a:ext uri="{FF2B5EF4-FFF2-40B4-BE49-F238E27FC236}">
                <a16:creationId xmlns:a16="http://schemas.microsoft.com/office/drawing/2014/main" id="{20EC9B33-EA2E-45F0-AEB2-BCA69FB34F7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C6588EC-7002-4CFD-8C5A-264C96FEEDED}"/>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129335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49B8-535A-4DFC-A169-3A552254509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1695266-3418-4783-8CCB-D2F828FC21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2C3FDD1-3B8B-48D8-A76E-4859C0F25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728310A-B872-452C-B6A1-3B77399C866D}"/>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6" name="Footer Placeholder 5">
            <a:extLst>
              <a:ext uri="{FF2B5EF4-FFF2-40B4-BE49-F238E27FC236}">
                <a16:creationId xmlns:a16="http://schemas.microsoft.com/office/drawing/2014/main" id="{A9712A21-0584-41ED-8744-CDB4E605C5C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E06AB1B-0323-4647-A425-23FE0A14931F}"/>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120725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D97C-2FFF-48A6-A6EB-A5E89FB5732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CD402B7-6539-41B1-80CF-9F887E0D3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686CB-B1FD-42F3-BE4A-431F848A86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744A837-300B-4A00-B0C8-05082177B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0C0286-1241-4624-8592-440CB7C751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C9ACA5C-84A0-4960-9B4E-6B6FE7471122}"/>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8" name="Footer Placeholder 7">
            <a:extLst>
              <a:ext uri="{FF2B5EF4-FFF2-40B4-BE49-F238E27FC236}">
                <a16:creationId xmlns:a16="http://schemas.microsoft.com/office/drawing/2014/main" id="{CD0669F7-7073-49A8-B742-CF27099B8E76}"/>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ED53A791-5C50-4418-A31D-AB7A0447A9B2}"/>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386599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7D9B-A6B0-4C7A-90EA-15334BB5295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FCE80BE-EDF1-46DF-8BB4-F9674195AD98}"/>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4" name="Footer Placeholder 3">
            <a:extLst>
              <a:ext uri="{FF2B5EF4-FFF2-40B4-BE49-F238E27FC236}">
                <a16:creationId xmlns:a16="http://schemas.microsoft.com/office/drawing/2014/main" id="{8B4B16CD-EF5A-4C70-BD9B-3BE4FE8BAC4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1A238B6-ED78-4477-9A92-2C65070D3E7F}"/>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257093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A2FCD-E89F-403C-B272-58A097178689}"/>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3" name="Footer Placeholder 2">
            <a:extLst>
              <a:ext uri="{FF2B5EF4-FFF2-40B4-BE49-F238E27FC236}">
                <a16:creationId xmlns:a16="http://schemas.microsoft.com/office/drawing/2014/main" id="{6E19219A-F36A-4220-8A60-BA5230AE843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D4307F8-F05D-4DFC-B3B1-AB0456006096}"/>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220437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3B4D-23E1-4BCB-AC6A-9564CE5DD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4DB60B7-9C22-4B15-8C8C-F74FB1881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8BB7CCE-0342-4DD6-A263-E291C3D94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95473-FA2B-496A-8CEF-EA0A9F50E6A9}"/>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6" name="Footer Placeholder 5">
            <a:extLst>
              <a:ext uri="{FF2B5EF4-FFF2-40B4-BE49-F238E27FC236}">
                <a16:creationId xmlns:a16="http://schemas.microsoft.com/office/drawing/2014/main" id="{0BDAD54B-D3F7-45A5-83A6-089531D4B96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F55085E-9921-4007-950A-9BD1723B8309}"/>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9872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B283-4C82-4E96-BF57-C2855B5F0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5FC4B1D-47AF-4DCF-8668-48EFEAF14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BC0896A8-3AB5-4E04-8053-A193F4F88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49CB6-6DA8-441A-9C48-5A6B444AF9B9}"/>
              </a:ext>
            </a:extLst>
          </p:cNvPr>
          <p:cNvSpPr>
            <a:spLocks noGrp="1"/>
          </p:cNvSpPr>
          <p:nvPr>
            <p:ph type="dt" sz="half" idx="10"/>
          </p:nvPr>
        </p:nvSpPr>
        <p:spPr/>
        <p:txBody>
          <a:bodyPr/>
          <a:lstStyle/>
          <a:p>
            <a:fld id="{5C39DF1F-E190-464F-BE1E-6721DA022417}" type="datetimeFigureOut">
              <a:rPr lang="en-ZA" smtClean="0"/>
              <a:t>2021/05/24</a:t>
            </a:fld>
            <a:endParaRPr lang="en-ZA"/>
          </a:p>
        </p:txBody>
      </p:sp>
      <p:sp>
        <p:nvSpPr>
          <p:cNvPr id="6" name="Footer Placeholder 5">
            <a:extLst>
              <a:ext uri="{FF2B5EF4-FFF2-40B4-BE49-F238E27FC236}">
                <a16:creationId xmlns:a16="http://schemas.microsoft.com/office/drawing/2014/main" id="{D2A350E1-AB10-4690-B6D9-A84D83AD98D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424BAFC-D286-4FD5-803B-4A8E32268618}"/>
              </a:ext>
            </a:extLst>
          </p:cNvPr>
          <p:cNvSpPr>
            <a:spLocks noGrp="1"/>
          </p:cNvSpPr>
          <p:nvPr>
            <p:ph type="sldNum" sz="quarter" idx="12"/>
          </p:nvPr>
        </p:nvSpPr>
        <p:spPr/>
        <p:txBody>
          <a:bodyPr/>
          <a:lstStyle/>
          <a:p>
            <a:fld id="{1D3E49D4-D95F-40B6-B1C3-0DF3573F1377}" type="slidenum">
              <a:rPr lang="en-ZA" smtClean="0"/>
              <a:t>‹#›</a:t>
            </a:fld>
            <a:endParaRPr lang="en-ZA"/>
          </a:p>
        </p:txBody>
      </p:sp>
    </p:spTree>
    <p:extLst>
      <p:ext uri="{BB962C8B-B14F-4D97-AF65-F5344CB8AC3E}">
        <p14:creationId xmlns:p14="http://schemas.microsoft.com/office/powerpoint/2010/main" val="1815544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070DD-6068-430A-8F80-3BF0F4923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7256775-4796-406D-95DC-B48E2540A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EEE8F42-304B-4991-AAE3-984AC1FB80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9DF1F-E190-464F-BE1E-6721DA022417}" type="datetimeFigureOut">
              <a:rPr lang="en-ZA" smtClean="0"/>
              <a:t>2021/05/24</a:t>
            </a:fld>
            <a:endParaRPr lang="en-ZA"/>
          </a:p>
        </p:txBody>
      </p:sp>
      <p:sp>
        <p:nvSpPr>
          <p:cNvPr id="5" name="Footer Placeholder 4">
            <a:extLst>
              <a:ext uri="{FF2B5EF4-FFF2-40B4-BE49-F238E27FC236}">
                <a16:creationId xmlns:a16="http://schemas.microsoft.com/office/drawing/2014/main" id="{B9754C6B-9187-4CAB-96C5-E578A0FA9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3F02C45-9667-4291-89AE-5EF03A621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E49D4-D95F-40B6-B1C3-0DF3573F1377}" type="slidenum">
              <a:rPr lang="en-ZA" smtClean="0"/>
              <a:t>‹#›</a:t>
            </a:fld>
            <a:endParaRPr lang="en-ZA"/>
          </a:p>
        </p:txBody>
      </p:sp>
    </p:spTree>
    <p:extLst>
      <p:ext uri="{BB962C8B-B14F-4D97-AF65-F5344CB8AC3E}">
        <p14:creationId xmlns:p14="http://schemas.microsoft.com/office/powerpoint/2010/main" val="3362654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6253C-3048-4A49-82BC-552DD2AB78F6}"/>
              </a:ext>
            </a:extLst>
          </p:cNvPr>
          <p:cNvPicPr>
            <a:picLocks noChangeAspect="1"/>
          </p:cNvPicPr>
          <p:nvPr/>
        </p:nvPicPr>
        <p:blipFill>
          <a:blip r:embed="rId2"/>
          <a:stretch>
            <a:fillRect/>
          </a:stretch>
        </p:blipFill>
        <p:spPr>
          <a:xfrm>
            <a:off x="1748518" y="1690008"/>
            <a:ext cx="8694965" cy="1738993"/>
          </a:xfrm>
          <a:prstGeom prst="rect">
            <a:avLst/>
          </a:prstGeom>
        </p:spPr>
      </p:pic>
      <p:pic>
        <p:nvPicPr>
          <p:cNvPr id="15" name="Picture 14">
            <a:extLst>
              <a:ext uri="{FF2B5EF4-FFF2-40B4-BE49-F238E27FC236}">
                <a16:creationId xmlns:a16="http://schemas.microsoft.com/office/drawing/2014/main" id="{130A1A95-D14B-3147-B957-DA0D7DBDADBB}"/>
              </a:ext>
            </a:extLst>
          </p:cNvPr>
          <p:cNvPicPr>
            <a:picLocks noChangeAspect="1"/>
          </p:cNvPicPr>
          <p:nvPr/>
        </p:nvPicPr>
        <p:blipFill>
          <a:blip r:embed="rId3"/>
          <a:stretch>
            <a:fillRect/>
          </a:stretch>
        </p:blipFill>
        <p:spPr>
          <a:xfrm>
            <a:off x="5258285" y="1313148"/>
            <a:ext cx="1675430" cy="898827"/>
          </a:xfrm>
          <a:prstGeom prst="rect">
            <a:avLst/>
          </a:prstGeom>
        </p:spPr>
      </p:pic>
      <p:pic>
        <p:nvPicPr>
          <p:cNvPr id="6" name="Picture 5">
            <a:extLst>
              <a:ext uri="{FF2B5EF4-FFF2-40B4-BE49-F238E27FC236}">
                <a16:creationId xmlns:a16="http://schemas.microsoft.com/office/drawing/2014/main" id="{A250FAC1-950F-FB43-9F8C-C87AC6DA6AB3}"/>
              </a:ext>
            </a:extLst>
          </p:cNvPr>
          <p:cNvPicPr>
            <a:picLocks noChangeAspect="1"/>
          </p:cNvPicPr>
          <p:nvPr/>
        </p:nvPicPr>
        <p:blipFill>
          <a:blip r:embed="rId4"/>
          <a:stretch>
            <a:fillRect/>
          </a:stretch>
        </p:blipFill>
        <p:spPr>
          <a:xfrm>
            <a:off x="1524000" y="5203665"/>
            <a:ext cx="1025611" cy="1644848"/>
          </a:xfrm>
          <a:prstGeom prst="rect">
            <a:avLst/>
          </a:prstGeom>
        </p:spPr>
      </p:pic>
      <p:pic>
        <p:nvPicPr>
          <p:cNvPr id="2" name="Picture 1">
            <a:extLst>
              <a:ext uri="{FF2B5EF4-FFF2-40B4-BE49-F238E27FC236}">
                <a16:creationId xmlns:a16="http://schemas.microsoft.com/office/drawing/2014/main" id="{072BC4ED-E319-43CD-91F4-32E28ED59E34}"/>
              </a:ext>
            </a:extLst>
          </p:cNvPr>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Lst>
          </a:blip>
          <a:stretch>
            <a:fillRect/>
          </a:stretch>
        </p:blipFill>
        <p:spPr>
          <a:xfrm>
            <a:off x="0" y="9487"/>
            <a:ext cx="12192000" cy="6839026"/>
          </a:xfrm>
          <a:prstGeom prst="rect">
            <a:avLst/>
          </a:prstGeom>
        </p:spPr>
      </p:pic>
      <p:sp>
        <p:nvSpPr>
          <p:cNvPr id="7" name="TextBox 6">
            <a:extLst>
              <a:ext uri="{FF2B5EF4-FFF2-40B4-BE49-F238E27FC236}">
                <a16:creationId xmlns:a16="http://schemas.microsoft.com/office/drawing/2014/main" id="{E83B0F35-8F26-4F9A-9443-1F698425E6F3}"/>
              </a:ext>
            </a:extLst>
          </p:cNvPr>
          <p:cNvSpPr txBox="1"/>
          <p:nvPr/>
        </p:nvSpPr>
        <p:spPr>
          <a:xfrm>
            <a:off x="1748518" y="422033"/>
            <a:ext cx="8694964" cy="6186309"/>
          </a:xfrm>
          <a:prstGeom prst="rect">
            <a:avLst/>
          </a:prstGeom>
          <a:noFill/>
        </p:spPr>
        <p:txBody>
          <a:bodyPr wrap="square">
            <a:spAutoFit/>
          </a:bodyPr>
          <a:lstStyle/>
          <a:p>
            <a:r>
              <a:rPr lang="en-US" sz="3600" i="1" dirty="0">
                <a:solidFill>
                  <a:schemeClr val="bg1"/>
                </a:solidFill>
              </a:rPr>
              <a:t>Matthew 16:2-3 He answered and said to them, ‘When it is evening you say , “It will be fair weather, for the sky is red”; and in the morning, “It will be foul weather today, for the sky is red and threatening.” Hypocrites! You know how to discern the face of the sky, but you cannot discern the signs of the times. </a:t>
            </a:r>
          </a:p>
          <a:p>
            <a:endParaRPr lang="en-US" sz="3600" i="1" dirty="0">
              <a:solidFill>
                <a:schemeClr val="bg1"/>
              </a:solidFill>
            </a:endParaRPr>
          </a:p>
          <a:p>
            <a:r>
              <a:rPr lang="en-US" sz="3600" i="1" dirty="0">
                <a:solidFill>
                  <a:schemeClr val="bg1"/>
                </a:solidFill>
              </a:rPr>
              <a:t>What might these words of Jesus mean to us today? What are the times that we are living in?</a:t>
            </a:r>
          </a:p>
        </p:txBody>
      </p:sp>
    </p:spTree>
    <p:extLst>
      <p:ext uri="{BB962C8B-B14F-4D97-AF65-F5344CB8AC3E}">
        <p14:creationId xmlns:p14="http://schemas.microsoft.com/office/powerpoint/2010/main" val="235125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4031873"/>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2 Timothy 2:1-7</a:t>
            </a:r>
          </a:p>
          <a:p>
            <a:pPr algn="just">
              <a:lnSpc>
                <a:spcPct val="150000"/>
              </a:lnSpc>
            </a:pP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l"/>
            <a:r>
              <a:rPr lang="en-US" sz="3200" b="0" i="1" dirty="0">
                <a:solidFill>
                  <a:schemeClr val="bg1"/>
                </a:solidFill>
                <a:effectLst/>
                <a:latin typeface="ArialMT"/>
              </a:rPr>
              <a:t>You then, my child, be strengthened by the grace that is in Christ Jesus</a:t>
            </a:r>
            <a:r>
              <a:rPr lang="en-US" sz="3200" b="0" i="0" dirty="0">
                <a:solidFill>
                  <a:schemeClr val="bg1"/>
                </a:solidFill>
                <a:effectLst/>
                <a:latin typeface="ArialMT"/>
              </a:rPr>
              <a:t>, </a:t>
            </a:r>
            <a:r>
              <a:rPr lang="en-US" sz="3200" b="1" i="0" u="sng" dirty="0">
                <a:solidFill>
                  <a:schemeClr val="bg1"/>
                </a:solidFill>
                <a:effectLst/>
                <a:latin typeface="ArialMT"/>
              </a:rPr>
              <a:t>and what you have heard from me in the presence of many witnesses entrust to faithful men, who will be able to teach others also.</a:t>
            </a:r>
            <a:r>
              <a:rPr lang="en-US" sz="3200" b="0" i="0" dirty="0">
                <a:solidFill>
                  <a:schemeClr val="bg1"/>
                </a:solidFill>
                <a:effectLst/>
                <a:latin typeface="ArialMT"/>
              </a:rPr>
              <a:t> </a:t>
            </a:r>
            <a:r>
              <a:rPr lang="en-US" sz="3200" b="0" i="1" dirty="0">
                <a:solidFill>
                  <a:schemeClr val="bg1"/>
                </a:solidFill>
                <a:effectLst/>
                <a:latin typeface="ArialMT"/>
              </a:rPr>
              <a:t>Share in suffering as a good soldier of Christ Jesus. </a:t>
            </a:r>
            <a:endParaRPr lang="en-ZA" sz="3200" i="1"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401081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5755422"/>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2 Timothy 2:3</a:t>
            </a: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l"/>
            <a:r>
              <a:rPr lang="en-US" sz="3200" b="1" i="0" u="sng" dirty="0">
                <a:solidFill>
                  <a:schemeClr val="bg1"/>
                </a:solidFill>
                <a:effectLst/>
                <a:latin typeface="ArialMT"/>
              </a:rPr>
              <a:t>and what you have heard from me… entrust to faithful men, who will be able to teach others also.</a:t>
            </a:r>
            <a:r>
              <a:rPr lang="en-US" sz="3200" b="0" i="0" dirty="0">
                <a:solidFill>
                  <a:schemeClr val="bg1"/>
                </a:solidFill>
                <a:effectLst/>
                <a:latin typeface="ArialMT"/>
              </a:rPr>
              <a:t> </a:t>
            </a:r>
          </a:p>
          <a:p>
            <a:pPr algn="l"/>
            <a:endParaRPr lang="en-US" sz="3200" dirty="0">
              <a:solidFill>
                <a:schemeClr val="bg1"/>
              </a:solidFill>
              <a:latin typeface="ArialMT"/>
            </a:endParaRPr>
          </a:p>
          <a:p>
            <a:pPr algn="l"/>
            <a:r>
              <a:rPr lang="en-US" sz="3200" dirty="0">
                <a:solidFill>
                  <a:schemeClr val="bg1"/>
                </a:solidFill>
                <a:latin typeface="ArialMT"/>
              </a:rPr>
              <a:t>1 Cor 2:13-14 </a:t>
            </a:r>
            <a:r>
              <a:rPr lang="en-US" sz="3200" b="0" i="0" u="sng" dirty="0">
                <a:solidFill>
                  <a:schemeClr val="bg1"/>
                </a:solidFill>
                <a:effectLst/>
                <a:latin typeface="ArialMT"/>
              </a:rPr>
              <a:t>These things we</a:t>
            </a:r>
            <a:r>
              <a:rPr lang="en-US" sz="3200" b="0" i="0" dirty="0">
                <a:solidFill>
                  <a:schemeClr val="bg1"/>
                </a:solidFill>
                <a:effectLst/>
                <a:latin typeface="ArialMT"/>
              </a:rPr>
              <a:t> also </a:t>
            </a:r>
            <a:r>
              <a:rPr lang="en-US" sz="3200" b="0" i="0" u="sng" dirty="0">
                <a:solidFill>
                  <a:schemeClr val="bg1"/>
                </a:solidFill>
                <a:effectLst/>
                <a:latin typeface="ArialMT"/>
              </a:rPr>
              <a:t>speak</a:t>
            </a:r>
            <a:r>
              <a:rPr lang="en-US" sz="3200" b="0" i="0" dirty="0">
                <a:solidFill>
                  <a:schemeClr val="bg1"/>
                </a:solidFill>
                <a:effectLst/>
                <a:latin typeface="ArialMT"/>
              </a:rPr>
              <a:t>, not in words which man’s wisdom teaches but which the Holy Spirit teaches, comparing spiritual things with spiritual. But the natural man does not receive the things of the Spirit of God, for they are foolishness to him; nor can he know </a:t>
            </a:r>
            <a:r>
              <a:rPr lang="en-US" sz="3200" b="0" i="1" dirty="0">
                <a:solidFill>
                  <a:schemeClr val="bg1"/>
                </a:solidFill>
                <a:effectLst/>
                <a:latin typeface="ArialMT"/>
              </a:rPr>
              <a:t>them,</a:t>
            </a:r>
            <a:r>
              <a:rPr lang="en-US" sz="3200" b="0" i="0" dirty="0">
                <a:solidFill>
                  <a:schemeClr val="bg1"/>
                </a:solidFill>
                <a:effectLst/>
                <a:latin typeface="ArialMT"/>
              </a:rPr>
              <a:t> because they are spiritually discerned.</a:t>
            </a:r>
            <a:br>
              <a:rPr lang="en-US" sz="3200" dirty="0">
                <a:solidFill>
                  <a:schemeClr val="bg1"/>
                </a:solidFill>
              </a:rPr>
            </a:b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2127108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5262979"/>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2 Timothy 2:3</a:t>
            </a: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r>
              <a:rPr lang="en-US" sz="3200" b="0" i="1" dirty="0">
                <a:solidFill>
                  <a:schemeClr val="bg1"/>
                </a:solidFill>
                <a:effectLst/>
                <a:latin typeface="ArialMT"/>
              </a:rPr>
              <a:t>Share in </a:t>
            </a:r>
            <a:r>
              <a:rPr lang="en-US" sz="3200" b="1" u="sng" dirty="0">
                <a:solidFill>
                  <a:schemeClr val="bg1"/>
                </a:solidFill>
                <a:effectLst/>
                <a:latin typeface="ArialMT"/>
              </a:rPr>
              <a:t>suffering</a:t>
            </a:r>
            <a:r>
              <a:rPr lang="en-US" sz="3200" b="0" i="1" dirty="0">
                <a:solidFill>
                  <a:schemeClr val="bg1"/>
                </a:solidFill>
                <a:effectLst/>
                <a:latin typeface="ArialMT"/>
              </a:rPr>
              <a:t> as a good soldier of Christ Jesus. </a:t>
            </a:r>
            <a:endParaRPr lang="en-US" sz="3200" b="0" i="0" dirty="0">
              <a:solidFill>
                <a:schemeClr val="bg1"/>
              </a:solidFill>
              <a:effectLst/>
              <a:latin typeface="ArialMT"/>
            </a:endParaRP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dirty="0">
                <a:solidFill>
                  <a:schemeClr val="bg1"/>
                </a:solidFill>
                <a:latin typeface="ArialMT"/>
                <a:ea typeface="Baskerville" panose="02020502070401020303" pitchFamily="18" charset="0"/>
                <a:cs typeface="Arial" panose="020B0604020202020204" pitchFamily="34" charset="0"/>
              </a:rPr>
              <a:t>As a soldier</a:t>
            </a:r>
          </a:p>
          <a:p>
            <a:pPr algn="l"/>
            <a:r>
              <a:rPr lang="en-US" sz="3200" dirty="0">
                <a:solidFill>
                  <a:schemeClr val="bg1"/>
                </a:solidFill>
                <a:latin typeface="ArialMT"/>
                <a:ea typeface="Baskerville" panose="02020502070401020303" pitchFamily="18" charset="0"/>
                <a:cs typeface="Arial" panose="020B0604020202020204" pitchFamily="34" charset="0"/>
              </a:rPr>
              <a:t>As an athlete</a:t>
            </a:r>
          </a:p>
          <a:p>
            <a:pPr algn="l"/>
            <a:r>
              <a:rPr lang="en-US" sz="3200" dirty="0">
                <a:solidFill>
                  <a:schemeClr val="bg1"/>
                </a:solidFill>
                <a:latin typeface="ArialMT"/>
                <a:ea typeface="Baskerville" panose="02020502070401020303" pitchFamily="18" charset="0"/>
                <a:cs typeface="Arial" panose="020B0604020202020204" pitchFamily="34" charset="0"/>
              </a:rPr>
              <a:t>As a farmer</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b="1" dirty="0">
                <a:solidFill>
                  <a:schemeClr val="bg1"/>
                </a:solidFill>
                <a:latin typeface="ArialMT"/>
                <a:ea typeface="Baskerville" panose="02020502070401020303" pitchFamily="18" charset="0"/>
                <a:cs typeface="Arial" panose="020B0604020202020204" pitchFamily="34" charset="0"/>
              </a:rPr>
              <a:t>We need supernatural strength to Entrust the gospel to others who can teach others. Enduring suffering as we share this gospel like the list above.</a:t>
            </a: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217077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E36E-035E-4E9A-9884-C9DFC15796A9}"/>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40B6B171-8EAF-4A60-A13E-F5EAEE388009}"/>
              </a:ext>
            </a:extLst>
          </p:cNvPr>
          <p:cNvSpPr>
            <a:spLocks noGrp="1"/>
          </p:cNvSpPr>
          <p:nvPr>
            <p:ph type="subTitle" idx="1"/>
          </p:nvPr>
        </p:nvSpPr>
        <p:spPr/>
        <p:txBody>
          <a:bodyPr/>
          <a:lstStyle/>
          <a:p>
            <a:endParaRPr lang="en-ZA"/>
          </a:p>
        </p:txBody>
      </p:sp>
      <p:pic>
        <p:nvPicPr>
          <p:cNvPr id="4" name="Picture 3">
            <a:extLst>
              <a:ext uri="{FF2B5EF4-FFF2-40B4-BE49-F238E27FC236}">
                <a16:creationId xmlns:a16="http://schemas.microsoft.com/office/drawing/2014/main" id="{20A05219-169A-49AD-8286-AF868ADD3F78}"/>
              </a:ext>
            </a:extLst>
          </p:cNvPr>
          <p:cNvPicPr>
            <a:picLocks noChangeAspect="1"/>
          </p:cNvPicPr>
          <p:nvPr/>
        </p:nvPicPr>
        <p:blipFill>
          <a:blip r:embed="rId2"/>
          <a:stretch>
            <a:fillRect/>
          </a:stretch>
        </p:blipFill>
        <p:spPr>
          <a:xfrm>
            <a:off x="3578086" y="0"/>
            <a:ext cx="5088835" cy="6908800"/>
          </a:xfrm>
          <a:prstGeom prst="rect">
            <a:avLst/>
          </a:prstGeom>
        </p:spPr>
      </p:pic>
      <p:pic>
        <p:nvPicPr>
          <p:cNvPr id="5" name="Picture 4">
            <a:extLst>
              <a:ext uri="{FF2B5EF4-FFF2-40B4-BE49-F238E27FC236}">
                <a16:creationId xmlns:a16="http://schemas.microsoft.com/office/drawing/2014/main" id="{5AAB4CE7-BAEA-4DE9-807A-8AE6DCF7590F}"/>
              </a:ext>
            </a:extLst>
          </p:cNvPr>
          <p:cNvPicPr>
            <a:picLocks noChangeAspect="1"/>
          </p:cNvPicPr>
          <p:nvPr/>
        </p:nvPicPr>
        <p:blipFill rotWithShape="1">
          <a:blip r:embed="rId3"/>
          <a:srcRect t="38647" r="30435"/>
          <a:stretch/>
        </p:blipFill>
        <p:spPr>
          <a:xfrm>
            <a:off x="0" y="0"/>
            <a:ext cx="3578086" cy="6908800"/>
          </a:xfrm>
          <a:prstGeom prst="rect">
            <a:avLst/>
          </a:prstGeom>
        </p:spPr>
      </p:pic>
      <p:pic>
        <p:nvPicPr>
          <p:cNvPr id="6" name="Picture 5">
            <a:extLst>
              <a:ext uri="{FF2B5EF4-FFF2-40B4-BE49-F238E27FC236}">
                <a16:creationId xmlns:a16="http://schemas.microsoft.com/office/drawing/2014/main" id="{BD4ADAF9-F08A-4C05-AF25-285CCFC0207B}"/>
              </a:ext>
            </a:extLst>
          </p:cNvPr>
          <p:cNvPicPr>
            <a:picLocks noChangeAspect="1"/>
          </p:cNvPicPr>
          <p:nvPr/>
        </p:nvPicPr>
        <p:blipFill rotWithShape="1">
          <a:blip r:embed="rId4"/>
          <a:srcRect t="20356" r="46754"/>
          <a:stretch/>
        </p:blipFill>
        <p:spPr>
          <a:xfrm>
            <a:off x="8666921" y="0"/>
            <a:ext cx="3525079" cy="6908799"/>
          </a:xfrm>
          <a:prstGeom prst="rect">
            <a:avLst/>
          </a:prstGeom>
        </p:spPr>
      </p:pic>
    </p:spTree>
    <p:extLst>
      <p:ext uri="{BB962C8B-B14F-4D97-AF65-F5344CB8AC3E}">
        <p14:creationId xmlns:p14="http://schemas.microsoft.com/office/powerpoint/2010/main" val="45964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4031873"/>
          </a:xfrm>
          <a:prstGeom prst="rect">
            <a:avLst/>
          </a:prstGeom>
          <a:noFill/>
        </p:spPr>
        <p:txBody>
          <a:bodyPr wrap="square" rtlCol="0">
            <a:spAutoFit/>
          </a:bodyPr>
          <a:lstStyle/>
          <a:p>
            <a:pPr algn="l"/>
            <a:r>
              <a:rPr lang="en-US" sz="3200" dirty="0">
                <a:solidFill>
                  <a:schemeClr val="bg1"/>
                </a:solidFill>
                <a:latin typeface="ArialMT"/>
                <a:ea typeface="Baskerville" panose="02020502070401020303" pitchFamily="18" charset="0"/>
                <a:cs typeface="Arial" panose="020B0604020202020204" pitchFamily="34" charset="0"/>
              </a:rPr>
              <a:t>As a soldier</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“No soldier gets entangled in civilian pursuits, since his aim is to please the one who enlisted him.”</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dirty="0">
                <a:solidFill>
                  <a:schemeClr val="bg1"/>
                </a:solidFill>
                <a:latin typeface="ArialMT"/>
                <a:ea typeface="Baskerville" panose="02020502070401020303" pitchFamily="18" charset="0"/>
                <a:cs typeface="Arial" panose="020B0604020202020204" pitchFamily="34" charset="0"/>
              </a:rPr>
              <a:t>- Focused on his task not what is going on around him</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dirty="0">
                <a:solidFill>
                  <a:schemeClr val="bg1"/>
                </a:solidFill>
                <a:latin typeface="ArialMT"/>
                <a:ea typeface="Baskerville" panose="02020502070401020303" pitchFamily="18" charset="0"/>
                <a:cs typeface="Arial" panose="020B0604020202020204" pitchFamily="34" charset="0"/>
              </a:rPr>
              <a:t>- Fight to please The One Who enlisted him.</a:t>
            </a: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343413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4031873"/>
          </a:xfrm>
          <a:prstGeom prst="rect">
            <a:avLst/>
          </a:prstGeom>
          <a:noFill/>
        </p:spPr>
        <p:txBody>
          <a:bodyPr wrap="square" rtlCol="0">
            <a:spAutoFit/>
          </a:bodyPr>
          <a:lstStyle/>
          <a:p>
            <a:pPr algn="l"/>
            <a:r>
              <a:rPr lang="en-US" sz="3200" dirty="0">
                <a:solidFill>
                  <a:schemeClr val="bg1"/>
                </a:solidFill>
                <a:latin typeface="ArialMT"/>
                <a:ea typeface="Baskerville" panose="02020502070401020303" pitchFamily="18" charset="0"/>
                <a:cs typeface="Arial" panose="020B0604020202020204" pitchFamily="34" charset="0"/>
              </a:rPr>
              <a:t>As an athlete</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“An athlete is not crowned unless he competes according to the rules.”</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marL="457200" indent="-457200" algn="l">
              <a:buFontTx/>
              <a:buChar char="-"/>
            </a:pPr>
            <a:r>
              <a:rPr lang="en-US" sz="3200" dirty="0">
                <a:solidFill>
                  <a:schemeClr val="bg1"/>
                </a:solidFill>
                <a:latin typeface="ArialMT"/>
                <a:ea typeface="Baskerville" panose="02020502070401020303" pitchFamily="18" charset="0"/>
                <a:cs typeface="Arial" panose="020B0604020202020204" pitchFamily="34" charset="0"/>
              </a:rPr>
              <a:t>Walking the walk with integrity</a:t>
            </a:r>
          </a:p>
          <a:p>
            <a:pPr marL="457200" indent="-457200" algn="l">
              <a:buFontTx/>
              <a:buChar char="-"/>
            </a:pPr>
            <a:r>
              <a:rPr lang="en-US" sz="3200" dirty="0">
                <a:solidFill>
                  <a:schemeClr val="bg1"/>
                </a:solidFill>
                <a:latin typeface="ArialMT"/>
                <a:ea typeface="Baskerville" panose="02020502070401020303" pitchFamily="18" charset="0"/>
                <a:cs typeface="Arial" panose="020B0604020202020204" pitchFamily="34" charset="0"/>
              </a:rPr>
              <a:t>Run according to the rules of the race</a:t>
            </a:r>
          </a:p>
          <a:p>
            <a:pPr algn="l"/>
            <a:endParaRPr lang="en-US" sz="3200" dirty="0">
              <a:solidFill>
                <a:schemeClr val="bg1"/>
              </a:solidFill>
              <a:latin typeface="ArialMT"/>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405352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4031873"/>
          </a:xfrm>
          <a:prstGeom prst="rect">
            <a:avLst/>
          </a:prstGeom>
          <a:noFill/>
        </p:spPr>
        <p:txBody>
          <a:bodyPr wrap="square" rtlCol="0">
            <a:spAutoFit/>
          </a:bodyPr>
          <a:lstStyle/>
          <a:p>
            <a:pPr algn="l"/>
            <a:r>
              <a:rPr lang="en-US" sz="3200" dirty="0">
                <a:solidFill>
                  <a:schemeClr val="bg1"/>
                </a:solidFill>
                <a:latin typeface="ArialMT"/>
                <a:ea typeface="Baskerville" panose="02020502070401020303" pitchFamily="18" charset="0"/>
                <a:cs typeface="Arial" panose="020B0604020202020204" pitchFamily="34" charset="0"/>
              </a:rPr>
              <a:t>As a farmer</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“It is the hard-working farmer who ought to have the first share of the crops.”</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marL="457200" indent="-457200" algn="l">
              <a:buFontTx/>
              <a:buChar char="-"/>
            </a:pPr>
            <a:r>
              <a:rPr lang="en-US" sz="3200" dirty="0">
                <a:solidFill>
                  <a:schemeClr val="bg1"/>
                </a:solidFill>
                <a:latin typeface="ArialMT"/>
                <a:ea typeface="Baskerville" panose="02020502070401020303" pitchFamily="18" charset="0"/>
                <a:cs typeface="Arial" panose="020B0604020202020204" pitchFamily="34" charset="0"/>
              </a:rPr>
              <a:t>Hard work</a:t>
            </a:r>
          </a:p>
          <a:p>
            <a:pPr marL="457200" indent="-457200" algn="l">
              <a:buFontTx/>
              <a:buChar char="-"/>
            </a:pPr>
            <a:r>
              <a:rPr lang="en-US" sz="3200" dirty="0">
                <a:solidFill>
                  <a:schemeClr val="bg1"/>
                </a:solidFill>
                <a:latin typeface="ArialMT"/>
                <a:ea typeface="Baskerville" panose="02020502070401020303" pitchFamily="18" charset="0"/>
                <a:cs typeface="Arial" panose="020B0604020202020204" pitchFamily="34" charset="0"/>
              </a:rPr>
              <a:t>Against the uncontrollable nature and its elements</a:t>
            </a:r>
          </a:p>
          <a:p>
            <a:pPr marL="457200" indent="-457200" algn="l">
              <a:buFontTx/>
              <a:buChar char="-"/>
            </a:pPr>
            <a:r>
              <a:rPr lang="en-US" sz="3200" dirty="0">
                <a:solidFill>
                  <a:schemeClr val="bg1"/>
                </a:solidFill>
                <a:latin typeface="ArialMT"/>
                <a:ea typeface="Baskerville" panose="02020502070401020303" pitchFamily="18" charset="0"/>
                <a:cs typeface="Arial" panose="020B0604020202020204" pitchFamily="34" charset="0"/>
              </a:rPr>
              <a:t>Resilient </a:t>
            </a: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411567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5016758"/>
          </a:xfrm>
          <a:prstGeom prst="rect">
            <a:avLst/>
          </a:prstGeom>
          <a:noFill/>
        </p:spPr>
        <p:txBody>
          <a:bodyPr wrap="square" rtlCol="0">
            <a:spAutoFit/>
          </a:bodyPr>
          <a:lstStyle/>
          <a:p>
            <a:pPr algn="l"/>
            <a:r>
              <a:rPr lang="en-US" sz="3200" dirty="0">
                <a:solidFill>
                  <a:schemeClr val="bg1"/>
                </a:solidFill>
                <a:latin typeface="ArialMT"/>
                <a:ea typeface="Baskerville" panose="02020502070401020303" pitchFamily="18" charset="0"/>
                <a:cs typeface="Arial" panose="020B0604020202020204" pitchFamily="34" charset="0"/>
              </a:rPr>
              <a:t>Never forgetting that it is;</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dirty="0">
                <a:solidFill>
                  <a:schemeClr val="bg1"/>
                </a:solidFill>
                <a:latin typeface="ArialMT"/>
                <a:ea typeface="Baskerville" panose="02020502070401020303" pitchFamily="18" charset="0"/>
                <a:cs typeface="Arial" panose="020B0604020202020204" pitchFamily="34" charset="0"/>
              </a:rPr>
              <a:t>By God’s grace at work in me. The way He worked in Jesus, that through His grace, I may achieve victory…</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dirty="0">
                <a:solidFill>
                  <a:schemeClr val="bg1"/>
                </a:solidFill>
                <a:latin typeface="ArialMT"/>
                <a:ea typeface="Baskerville" panose="02020502070401020303" pitchFamily="18" charset="0"/>
                <a:cs typeface="Arial" panose="020B0604020202020204" pitchFamily="34" charset="0"/>
              </a:rPr>
              <a:t>STEP ONE:</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algn="l"/>
            <a:r>
              <a:rPr lang="en-US" sz="3200">
                <a:solidFill>
                  <a:schemeClr val="bg1"/>
                </a:solidFill>
                <a:latin typeface="ArialMT"/>
                <a:ea typeface="Baskerville" panose="02020502070401020303" pitchFamily="18" charset="0"/>
                <a:cs typeface="Arial" panose="020B0604020202020204" pitchFamily="34" charset="0"/>
              </a:rPr>
              <a:t>POSITION MYSELF IN GOD’S GRACE</a:t>
            </a:r>
            <a:endParaRPr lang="en-US" sz="3200" dirty="0">
              <a:solidFill>
                <a:schemeClr val="bg1"/>
              </a:solidFill>
              <a:latin typeface="ArialMT"/>
              <a:ea typeface="Baskerville" panose="02020502070401020303" pitchFamily="18" charset="0"/>
              <a:cs typeface="Arial" panose="020B0604020202020204" pitchFamily="34" charset="0"/>
            </a:endParaRPr>
          </a:p>
          <a:p>
            <a:pPr algn="l"/>
            <a:endParaRPr lang="en-US" sz="3200" dirty="0">
              <a:solidFill>
                <a:schemeClr val="bg1"/>
              </a:solidFill>
              <a:latin typeface="ArialMT"/>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109822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2638757" y="803189"/>
            <a:ext cx="6914487" cy="6649064"/>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The church in the West are living in a judged kingdom</a:t>
            </a:r>
          </a:p>
          <a:p>
            <a:pPr algn="just">
              <a:lnSpc>
                <a:spcPct val="150000"/>
              </a:lnSpc>
            </a:pPr>
            <a:endPar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AutoNum type="arabicPeriod"/>
            </a:pPr>
            <a:r>
              <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rPr>
              <a:t>Based on Romans 1 (among others)</a:t>
            </a:r>
          </a:p>
          <a:p>
            <a:pPr marL="457200" indent="-457200" algn="just">
              <a:lnSpc>
                <a:spcPct val="150000"/>
              </a:lnSpc>
              <a:buFontTx/>
              <a:buAutoNum type="arabicPeriod"/>
            </a:pPr>
            <a:r>
              <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rPr>
              <a:t>Where is the focus of the church?</a:t>
            </a:r>
          </a:p>
          <a:p>
            <a:pPr marL="457200" indent="-457200" algn="just">
              <a:lnSpc>
                <a:spcPct val="150000"/>
              </a:lnSpc>
              <a:buAutoNum type="arabicPeriod"/>
            </a:pPr>
            <a:r>
              <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rPr>
              <a:t>How are we positioning ourselves in the middle of this judgement?</a:t>
            </a:r>
          </a:p>
          <a:p>
            <a:pPr marL="457200" indent="-457200" algn="just">
              <a:lnSpc>
                <a:spcPct val="150000"/>
              </a:lnSpc>
              <a:buAutoNum type="arabicPeriod"/>
            </a:pP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8834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6253C-3048-4A49-82BC-552DD2AB78F6}"/>
              </a:ext>
            </a:extLst>
          </p:cNvPr>
          <p:cNvPicPr>
            <a:picLocks noChangeAspect="1"/>
          </p:cNvPicPr>
          <p:nvPr/>
        </p:nvPicPr>
        <p:blipFill>
          <a:blip r:embed="rId2"/>
          <a:stretch>
            <a:fillRect/>
          </a:stretch>
        </p:blipFill>
        <p:spPr>
          <a:xfrm>
            <a:off x="1748518" y="1690008"/>
            <a:ext cx="8694965" cy="1738993"/>
          </a:xfrm>
          <a:prstGeom prst="rect">
            <a:avLst/>
          </a:prstGeom>
        </p:spPr>
      </p:pic>
      <p:pic>
        <p:nvPicPr>
          <p:cNvPr id="15" name="Picture 14">
            <a:extLst>
              <a:ext uri="{FF2B5EF4-FFF2-40B4-BE49-F238E27FC236}">
                <a16:creationId xmlns:a16="http://schemas.microsoft.com/office/drawing/2014/main" id="{130A1A95-D14B-3147-B957-DA0D7DBDADBB}"/>
              </a:ext>
            </a:extLst>
          </p:cNvPr>
          <p:cNvPicPr>
            <a:picLocks noChangeAspect="1"/>
          </p:cNvPicPr>
          <p:nvPr/>
        </p:nvPicPr>
        <p:blipFill>
          <a:blip r:embed="rId3"/>
          <a:stretch>
            <a:fillRect/>
          </a:stretch>
        </p:blipFill>
        <p:spPr>
          <a:xfrm>
            <a:off x="5258285" y="1313148"/>
            <a:ext cx="1675430" cy="898827"/>
          </a:xfrm>
          <a:prstGeom prst="rect">
            <a:avLst/>
          </a:prstGeom>
        </p:spPr>
      </p:pic>
      <p:pic>
        <p:nvPicPr>
          <p:cNvPr id="6" name="Picture 5">
            <a:extLst>
              <a:ext uri="{FF2B5EF4-FFF2-40B4-BE49-F238E27FC236}">
                <a16:creationId xmlns:a16="http://schemas.microsoft.com/office/drawing/2014/main" id="{A250FAC1-950F-FB43-9F8C-C87AC6DA6AB3}"/>
              </a:ext>
            </a:extLst>
          </p:cNvPr>
          <p:cNvPicPr>
            <a:picLocks noChangeAspect="1"/>
          </p:cNvPicPr>
          <p:nvPr/>
        </p:nvPicPr>
        <p:blipFill>
          <a:blip r:embed="rId4"/>
          <a:stretch>
            <a:fillRect/>
          </a:stretch>
        </p:blipFill>
        <p:spPr>
          <a:xfrm>
            <a:off x="1524000" y="5203665"/>
            <a:ext cx="1025611" cy="1644848"/>
          </a:xfrm>
          <a:prstGeom prst="rect">
            <a:avLst/>
          </a:prstGeom>
        </p:spPr>
      </p:pic>
      <p:pic>
        <p:nvPicPr>
          <p:cNvPr id="1026" name="Picture 2" descr="Despite 20 Years of War, Afghanistan Won't Mark the U.S. Military">
            <a:extLst>
              <a:ext uri="{FF2B5EF4-FFF2-40B4-BE49-F238E27FC236}">
                <a16:creationId xmlns:a16="http://schemas.microsoft.com/office/drawing/2014/main" id="{F4E004FF-6F55-4B1F-B217-C0B61718E3E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r="18736" b="13949"/>
          <a:stretch/>
        </p:blipFill>
        <p:spPr bwMode="auto">
          <a:xfrm>
            <a:off x="1" y="9488"/>
            <a:ext cx="12081164" cy="684851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651CB11-1121-414A-8CED-6303A4260EB2}"/>
              </a:ext>
            </a:extLst>
          </p:cNvPr>
          <p:cNvSpPr>
            <a:spLocks noGrp="1"/>
          </p:cNvSpPr>
          <p:nvPr>
            <p:ph type="ctrTitle"/>
          </p:nvPr>
        </p:nvSpPr>
        <p:spPr>
          <a:xfrm>
            <a:off x="2209800" y="0"/>
            <a:ext cx="7772400" cy="2387600"/>
          </a:xfrm>
        </p:spPr>
        <p:txBody>
          <a:bodyPr>
            <a:normAutofit/>
          </a:bodyPr>
          <a:lstStyle/>
          <a:p>
            <a:r>
              <a:rPr lang="en-ZA" sz="7200" b="1" dirty="0">
                <a:solidFill>
                  <a:schemeClr val="bg1"/>
                </a:solidFill>
              </a:rPr>
              <a:t>DISCERNING THE TIMES</a:t>
            </a:r>
          </a:p>
        </p:txBody>
      </p:sp>
      <p:sp>
        <p:nvSpPr>
          <p:cNvPr id="4" name="Subtitle 3">
            <a:extLst>
              <a:ext uri="{FF2B5EF4-FFF2-40B4-BE49-F238E27FC236}">
                <a16:creationId xmlns:a16="http://schemas.microsoft.com/office/drawing/2014/main" id="{005F5644-CF03-4041-8DE5-E571DEF09BA9}"/>
              </a:ext>
            </a:extLst>
          </p:cNvPr>
          <p:cNvSpPr>
            <a:spLocks noGrp="1"/>
          </p:cNvSpPr>
          <p:nvPr>
            <p:ph type="subTitle" idx="1"/>
          </p:nvPr>
        </p:nvSpPr>
        <p:spPr>
          <a:xfrm>
            <a:off x="110835" y="3805861"/>
            <a:ext cx="11763113" cy="2675828"/>
          </a:xfrm>
        </p:spPr>
        <p:txBody>
          <a:bodyPr>
            <a:normAutofit/>
          </a:bodyPr>
          <a:lstStyle/>
          <a:p>
            <a:r>
              <a:rPr lang="en-ZA" sz="4800" b="1" dirty="0">
                <a:solidFill>
                  <a:schemeClr val="bg1"/>
                </a:solidFill>
              </a:rPr>
              <a:t>We need to be strengthened supernaturally  </a:t>
            </a:r>
          </a:p>
          <a:p>
            <a:endParaRPr lang="en-ZA" sz="3200" b="1" dirty="0">
              <a:solidFill>
                <a:schemeClr val="bg1"/>
              </a:solidFill>
            </a:endParaRPr>
          </a:p>
          <a:p>
            <a:r>
              <a:rPr lang="en-ZA" sz="3200" b="1" dirty="0">
                <a:solidFill>
                  <a:schemeClr val="bg1"/>
                </a:solidFill>
              </a:rPr>
              <a:t>2 Timothy 2 :1-7</a:t>
            </a:r>
          </a:p>
        </p:txBody>
      </p:sp>
    </p:spTree>
    <p:extLst>
      <p:ext uri="{BB962C8B-B14F-4D97-AF65-F5344CB8AC3E}">
        <p14:creationId xmlns:p14="http://schemas.microsoft.com/office/powerpoint/2010/main" val="25530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4524315"/>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2 Timothy 2:1-7 (ESV)</a:t>
            </a:r>
          </a:p>
          <a:p>
            <a:pPr algn="just">
              <a:lnSpc>
                <a:spcPct val="150000"/>
              </a:lnSpc>
            </a:pP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You then, my child, be strengthened by the grace that is in Christ Jesus, and what you have heard from me in the presence of many witnesses entrust to faithful men, who will be able to teach others also. Share in suffering as a good soldier of Christ Jesus. </a:t>
            </a:r>
            <a:br>
              <a:rPr lang="en-US" sz="3200" dirty="0">
                <a:solidFill>
                  <a:schemeClr val="bg1"/>
                </a:solidFill>
              </a:rPr>
            </a:b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214767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4770537"/>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2 Timothy 2:1-7 (ESV)</a:t>
            </a: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No soldier gets entangled in civilian pursuits, since his aim is to please the one who enlisted him. </a:t>
            </a:r>
          </a:p>
          <a:p>
            <a:pPr algn="l"/>
            <a:r>
              <a:rPr lang="en-US" sz="3200" b="0" i="0" dirty="0">
                <a:solidFill>
                  <a:schemeClr val="bg1"/>
                </a:solidFill>
                <a:effectLst/>
                <a:latin typeface="ArialMT"/>
              </a:rPr>
              <a:t>An athlete is not crowned unless he competes according to the rules. </a:t>
            </a:r>
          </a:p>
          <a:p>
            <a:pPr algn="l"/>
            <a:r>
              <a:rPr lang="en-US" sz="3200" b="0" i="0" dirty="0">
                <a:solidFill>
                  <a:schemeClr val="bg1"/>
                </a:solidFill>
                <a:effectLst/>
                <a:latin typeface="ArialMT"/>
              </a:rPr>
              <a:t>It is the hard-working farmer who ought to have the first share of the crops. </a:t>
            </a:r>
          </a:p>
          <a:p>
            <a:pPr algn="l"/>
            <a:r>
              <a:rPr lang="en-US" sz="3200" b="0" i="0" dirty="0">
                <a:solidFill>
                  <a:schemeClr val="bg1"/>
                </a:solidFill>
                <a:effectLst/>
                <a:latin typeface="ArialMT"/>
              </a:rPr>
              <a:t>Think over what I say, for the Lord will give you understanding in everything.</a:t>
            </a: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338564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3539430"/>
          </a:xfrm>
          <a:prstGeom prst="rect">
            <a:avLst/>
          </a:prstGeom>
          <a:noFill/>
        </p:spPr>
        <p:txBody>
          <a:bodyPr wrap="square" rtlCol="0">
            <a:spAutoFit/>
          </a:bodyPr>
          <a:lstStyle/>
          <a:p>
            <a:pPr algn="l"/>
            <a:endParaRPr lang="en-US" sz="3200" b="0" i="0" dirty="0">
              <a:solidFill>
                <a:schemeClr val="bg1"/>
              </a:solidFill>
              <a:effectLst/>
              <a:latin typeface="ArialMT"/>
            </a:endParaRPr>
          </a:p>
          <a:p>
            <a:pPr algn="l"/>
            <a:r>
              <a:rPr lang="en-US" sz="3200" b="0" i="0" dirty="0">
                <a:solidFill>
                  <a:schemeClr val="bg1"/>
                </a:solidFill>
                <a:effectLst/>
                <a:latin typeface="ArialMT"/>
              </a:rPr>
              <a:t>Verse 7:</a:t>
            </a:r>
          </a:p>
          <a:p>
            <a:pPr algn="l"/>
            <a:endParaRPr lang="en-US" sz="3200" dirty="0">
              <a:solidFill>
                <a:schemeClr val="bg1"/>
              </a:solidFill>
              <a:latin typeface="ArialMT"/>
            </a:endParaRPr>
          </a:p>
          <a:p>
            <a:pPr algn="l"/>
            <a:r>
              <a:rPr lang="en-US" sz="3200" b="0" i="0" dirty="0">
                <a:solidFill>
                  <a:schemeClr val="bg1"/>
                </a:solidFill>
                <a:effectLst/>
                <a:latin typeface="ArialMT"/>
              </a:rPr>
              <a:t>Think over what I say, for the Lord will give you understanding in everything.</a:t>
            </a:r>
          </a:p>
          <a:p>
            <a:pPr algn="l"/>
            <a:endParaRPr lang="en-US" sz="3200" dirty="0">
              <a:solidFill>
                <a:schemeClr val="bg1"/>
              </a:solidFill>
              <a:latin typeface="ArialMT"/>
            </a:endParaRPr>
          </a:p>
          <a:p>
            <a:pPr algn="l"/>
            <a:endParaRPr lang="en-US" sz="3200" b="0" i="0" dirty="0">
              <a:solidFill>
                <a:schemeClr val="bg1"/>
              </a:solidFill>
              <a:effectLst/>
              <a:latin typeface="ArialMT"/>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144899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4278094"/>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2 Timothy 2:1-7</a:t>
            </a: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You then, my child, be strengthened by the grace that is in Christ Jesus</a:t>
            </a:r>
          </a:p>
          <a:p>
            <a:pPr algn="l"/>
            <a:endParaRPr lang="en-US" sz="3200" dirty="0">
              <a:solidFill>
                <a:schemeClr val="bg1"/>
              </a:solidFill>
              <a:latin typeface="ArialMT"/>
              <a:ea typeface="Baskerville" panose="02020502070401020303" pitchFamily="18" charset="0"/>
              <a:cs typeface="Arial" panose="020B0604020202020204" pitchFamily="34" charset="0"/>
            </a:endParaRPr>
          </a:p>
          <a:p>
            <a:pPr marL="514350" indent="-514350" algn="l">
              <a:buAutoNum type="arabicPeriod"/>
            </a:pPr>
            <a:r>
              <a:rPr lang="en-US" sz="3200" dirty="0">
                <a:solidFill>
                  <a:schemeClr val="bg1"/>
                </a:solidFill>
                <a:latin typeface="ArialMT"/>
                <a:ea typeface="Baskerville" panose="02020502070401020303" pitchFamily="18" charset="0"/>
                <a:cs typeface="Arial" panose="020B0604020202020204" pitchFamily="34" charset="0"/>
              </a:rPr>
              <a:t>Why do Paul think that I will need strengthening?</a:t>
            </a:r>
          </a:p>
          <a:p>
            <a:pPr marL="514350" indent="-514350" algn="l">
              <a:buAutoNum type="arabicPeriod"/>
            </a:pPr>
            <a:r>
              <a:rPr lang="en-US" sz="3200" dirty="0">
                <a:solidFill>
                  <a:schemeClr val="bg1"/>
                </a:solidFill>
                <a:latin typeface="ArialMT"/>
                <a:ea typeface="Baskerville" panose="02020502070401020303" pitchFamily="18" charset="0"/>
                <a:cs typeface="Arial" panose="020B0604020202020204" pitchFamily="34" charset="0"/>
              </a:rPr>
              <a:t>What grace is Paul talking about?</a:t>
            </a:r>
          </a:p>
          <a:p>
            <a:pPr marL="514350" indent="-514350" algn="l">
              <a:buAutoNum type="arabicPeriod"/>
            </a:pPr>
            <a:r>
              <a:rPr lang="en-US" sz="3200" dirty="0">
                <a:solidFill>
                  <a:schemeClr val="bg1"/>
                </a:solidFill>
                <a:latin typeface="ArialMT"/>
                <a:ea typeface="Baskerville" panose="02020502070401020303" pitchFamily="18" charset="0"/>
                <a:cs typeface="Arial" panose="020B0604020202020204" pitchFamily="34" charset="0"/>
              </a:rPr>
              <a:t>Grace In Christ Jesus?</a:t>
            </a:r>
          </a:p>
          <a:p>
            <a:pPr marL="514350" indent="-514350" algn="l">
              <a:buAutoNum type="arabicPeriod"/>
            </a:pPr>
            <a:endParaRPr lang="en-US" sz="3200" dirty="0">
              <a:solidFill>
                <a:schemeClr val="bg1"/>
              </a:solidFill>
              <a:latin typeface="ArialMT"/>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199194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2554545"/>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Ephesians 2:8 (NKJV)</a:t>
            </a:r>
          </a:p>
          <a:p>
            <a:pPr algn="just">
              <a:lnSpc>
                <a:spcPct val="150000"/>
              </a:lnSpc>
            </a:pP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For by </a:t>
            </a:r>
            <a:r>
              <a:rPr lang="en-US" sz="3200" b="0" i="0" u="sng" dirty="0">
                <a:solidFill>
                  <a:schemeClr val="bg1"/>
                </a:solidFill>
                <a:effectLst/>
                <a:latin typeface="ArialMT"/>
              </a:rPr>
              <a:t>grace</a:t>
            </a:r>
            <a:r>
              <a:rPr lang="en-US" sz="3200" b="0" i="0" dirty="0">
                <a:solidFill>
                  <a:schemeClr val="bg1"/>
                </a:solidFill>
                <a:effectLst/>
                <a:latin typeface="ArialMT"/>
              </a:rPr>
              <a:t> you have been saved through faith, and that not of yourselves; </a:t>
            </a:r>
            <a:r>
              <a:rPr lang="en-US" sz="3200" b="0" i="1" u="sng" dirty="0">
                <a:solidFill>
                  <a:schemeClr val="bg1"/>
                </a:solidFill>
                <a:effectLst/>
                <a:latin typeface="ArialMT"/>
              </a:rPr>
              <a:t>it</a:t>
            </a:r>
            <a:r>
              <a:rPr lang="en-US" sz="3200" b="0" i="0" u="sng" dirty="0">
                <a:solidFill>
                  <a:schemeClr val="bg1"/>
                </a:solidFill>
                <a:effectLst/>
                <a:latin typeface="ArialMT"/>
              </a:rPr>
              <a:t> </a:t>
            </a:r>
            <a:r>
              <a:rPr lang="en-US" sz="3200" b="0" i="1" u="sng" dirty="0">
                <a:solidFill>
                  <a:schemeClr val="bg1"/>
                </a:solidFill>
                <a:effectLst/>
                <a:latin typeface="ArialMT"/>
              </a:rPr>
              <a:t>is</a:t>
            </a:r>
            <a:r>
              <a:rPr lang="en-US" sz="3200" b="0" i="0" u="sng" dirty="0">
                <a:solidFill>
                  <a:schemeClr val="bg1"/>
                </a:solidFill>
                <a:effectLst/>
                <a:latin typeface="ArialMT"/>
              </a:rPr>
              <a:t> the gift of God</a:t>
            </a:r>
            <a:r>
              <a:rPr lang="en-US" sz="3200" b="0" i="0" dirty="0">
                <a:solidFill>
                  <a:schemeClr val="bg1"/>
                </a:solidFill>
                <a:effectLst/>
                <a:latin typeface="ArialMT"/>
              </a:rPr>
              <a:t>,</a:t>
            </a: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27863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1"/>
            <a:ext cx="12192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219200" y="803189"/>
            <a:ext cx="10501745" cy="3539430"/>
          </a:xfrm>
          <a:prstGeom prst="rect">
            <a:avLst/>
          </a:prstGeom>
          <a:noFill/>
        </p:spPr>
        <p:txBody>
          <a:bodyPr wrap="square" rtlCol="0">
            <a:spAutoFit/>
          </a:bodyPr>
          <a:lstStyle/>
          <a:p>
            <a:pPr algn="just">
              <a:lnSpc>
                <a:spcPct val="150000"/>
              </a:lnSpc>
            </a:pPr>
            <a:r>
              <a:rPr lang="en-ZA" sz="3200" b="1" dirty="0">
                <a:solidFill>
                  <a:schemeClr val="bg1"/>
                </a:solidFill>
                <a:latin typeface="Arial" panose="020B0604020202020204" pitchFamily="34" charset="0"/>
                <a:ea typeface="Baskerville" panose="02020502070401020303" pitchFamily="18" charset="0"/>
                <a:cs typeface="Arial" panose="020B0604020202020204" pitchFamily="34" charset="0"/>
              </a:rPr>
              <a:t>1 Corinthians 15:10 (NKJV)</a:t>
            </a:r>
          </a:p>
          <a:p>
            <a:pPr algn="just">
              <a:lnSpc>
                <a:spcPct val="150000"/>
              </a:lnSpc>
            </a:pP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l"/>
            <a:r>
              <a:rPr lang="en-US" sz="3200" b="0" i="0" dirty="0">
                <a:solidFill>
                  <a:schemeClr val="bg1"/>
                </a:solidFill>
                <a:effectLst/>
                <a:latin typeface="ArialMT"/>
              </a:rPr>
              <a:t>But by the </a:t>
            </a:r>
            <a:r>
              <a:rPr lang="en-US" sz="3200" b="0" i="0" u="sng" dirty="0">
                <a:solidFill>
                  <a:schemeClr val="bg1"/>
                </a:solidFill>
                <a:effectLst/>
                <a:latin typeface="ArialMT"/>
              </a:rPr>
              <a:t>grace</a:t>
            </a:r>
            <a:r>
              <a:rPr lang="en-US" sz="3200" b="0" i="0" dirty="0">
                <a:solidFill>
                  <a:schemeClr val="bg1"/>
                </a:solidFill>
                <a:effectLst/>
                <a:latin typeface="ArialMT"/>
              </a:rPr>
              <a:t> of God I am what I am, and His </a:t>
            </a:r>
            <a:r>
              <a:rPr lang="en-US" sz="3200" b="0" i="0" u="sng" dirty="0">
                <a:solidFill>
                  <a:schemeClr val="bg1"/>
                </a:solidFill>
                <a:effectLst/>
                <a:latin typeface="ArialMT"/>
              </a:rPr>
              <a:t>grace</a:t>
            </a:r>
            <a:r>
              <a:rPr lang="en-US" sz="3200" b="0" i="0" dirty="0">
                <a:solidFill>
                  <a:schemeClr val="bg1"/>
                </a:solidFill>
                <a:effectLst/>
                <a:latin typeface="ArialMT"/>
              </a:rPr>
              <a:t> toward me was not in vain; but I labored more abundantly than they all, yet not I, </a:t>
            </a:r>
            <a:r>
              <a:rPr lang="en-US" sz="3200" b="0" i="0" u="sng" dirty="0">
                <a:solidFill>
                  <a:schemeClr val="bg1"/>
                </a:solidFill>
                <a:effectLst/>
                <a:latin typeface="ArialMT"/>
              </a:rPr>
              <a:t>but the grace of God</a:t>
            </a:r>
            <a:r>
              <a:rPr lang="en-US" sz="3200" b="0" i="0" dirty="0">
                <a:solidFill>
                  <a:schemeClr val="bg1"/>
                </a:solidFill>
                <a:effectLst/>
                <a:latin typeface="ArialMT"/>
              </a:rPr>
              <a:t> </a:t>
            </a:r>
            <a:r>
              <a:rPr lang="en-US" sz="3200" b="0" i="1" dirty="0">
                <a:solidFill>
                  <a:schemeClr val="bg1"/>
                </a:solidFill>
                <a:effectLst/>
                <a:latin typeface="ArialMT"/>
              </a:rPr>
              <a:t>which</a:t>
            </a:r>
            <a:r>
              <a:rPr lang="en-US" sz="3200" b="0" i="0" dirty="0">
                <a:solidFill>
                  <a:schemeClr val="bg1"/>
                </a:solidFill>
                <a:effectLst/>
                <a:latin typeface="ArialMT"/>
              </a:rPr>
              <a:t> </a:t>
            </a:r>
            <a:r>
              <a:rPr lang="en-US" sz="3200" b="0" i="1" dirty="0">
                <a:solidFill>
                  <a:schemeClr val="bg1"/>
                </a:solidFill>
                <a:effectLst/>
                <a:latin typeface="ArialMT"/>
              </a:rPr>
              <a:t>was</a:t>
            </a:r>
            <a:r>
              <a:rPr lang="en-US" sz="3200" b="0" i="0" dirty="0">
                <a:solidFill>
                  <a:schemeClr val="bg1"/>
                </a:solidFill>
                <a:effectLst/>
                <a:latin typeface="ArialMT"/>
              </a:rPr>
              <a:t> with me.</a:t>
            </a:r>
            <a:endParaRPr lang="en-ZA" sz="32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0" y="5213151"/>
            <a:ext cx="1025611" cy="1644848"/>
          </a:xfrm>
          <a:prstGeom prst="rect">
            <a:avLst/>
          </a:prstGeom>
        </p:spPr>
      </p:pic>
    </p:spTree>
    <p:extLst>
      <p:ext uri="{BB962C8B-B14F-4D97-AF65-F5344CB8AC3E}">
        <p14:creationId xmlns:p14="http://schemas.microsoft.com/office/powerpoint/2010/main" val="2131687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809</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ArialMT</vt:lpstr>
      <vt:lpstr>Baskerville</vt:lpstr>
      <vt:lpstr>Calibri</vt:lpstr>
      <vt:lpstr>Calibri Light</vt:lpstr>
      <vt:lpstr>Office Theme</vt:lpstr>
      <vt:lpstr>PowerPoint Presentation</vt:lpstr>
      <vt:lpstr>PowerPoint Presentation</vt:lpstr>
      <vt:lpstr>DISCERNING THE 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Fannie</dc:creator>
  <cp:lastModifiedBy>Alistair Kingwill</cp:lastModifiedBy>
  <cp:revision>22</cp:revision>
  <cp:lastPrinted>2021-05-21T13:31:11Z</cp:lastPrinted>
  <dcterms:created xsi:type="dcterms:W3CDTF">2021-05-19T08:55:07Z</dcterms:created>
  <dcterms:modified xsi:type="dcterms:W3CDTF">2021-05-24T10:57:44Z</dcterms:modified>
</cp:coreProperties>
</file>