
<file path=[Content_Types].xml><?xml version="1.0" encoding="utf-8"?>
<Types xmlns="http://schemas.openxmlformats.org/package/2006/content-types">
  <Default Extension="bmp" ContentType="image/bmp"/>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263" r:id="rId4"/>
    <p:sldId id="264" r:id="rId5"/>
  </p:sldIdLst>
  <p:sldSz cx="12192000" cy="6858000"/>
  <p:notesSz cx="12192000" cy="6858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905000"/>
            <a:ext cx="104140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420">
                <a:solidFill>
                  <a:srgbClr val="20222F"/>
                </a:solidFill>
              </a:defRPr>
            </a:lvl1pPr>
          </a:lstStyle>
          <a:p>
            <a:pPr algn="ctr"/>
            <a:endParaRPr/>
          </a:p>
        </p:txBody>
      </p:sp>
      <p:sp>
        <p:nvSpPr>
          <p:cNvPr id="3" name="New Shape"/>
          <p:cNvSpPr>
            <a:spLocks noGrp="1"/>
          </p:cNvSpPr>
          <p:nvPr>
            <p:ph type="body" idx="1"/>
          </p:nvPr>
        </p:nvSpPr>
        <p:spPr>
          <a:xfrm>
            <a:off x="889000" y="3238500"/>
            <a:ext cx="10414000" cy="82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20222F"/>
                </a:solidFill>
              </a:defRPr>
            </a:lvl1pPr>
          </a:lstStyle>
          <a:p>
            <a:pPr algn="ctr"/>
            <a:endParaRPr/>
          </a:p>
        </p:txBody>
      </p:sp>
      <p:sp>
        <p:nvSpPr>
          <p:cNvPr id="4" name="New Shape"/>
          <p:cNvSpPr>
            <a:spLocks noGrp="1"/>
          </p:cNvSpPr>
          <p:nvPr>
            <p:ph type="body" idx="2"/>
          </p:nvPr>
        </p:nvSpPr>
        <p:spPr>
          <a:xfrm>
            <a:off x="882649" y="4191000"/>
            <a:ext cx="10426700" cy="666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20222F"/>
                </a:solidFill>
              </a:defRPr>
            </a:lvl1pP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1962150"/>
            <a:ext cx="10426700" cy="1466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9613">
                <a:solidFill>
                  <a:srgbClr val="20222F"/>
                </a:solidFill>
              </a:defRPr>
            </a:lvl1pPr>
          </a:lstStyle>
          <a:p>
            <a:pPr algn="ctr"/>
            <a:endParaRPr/>
          </a:p>
        </p:txBody>
      </p:sp>
      <p:sp>
        <p:nvSpPr>
          <p:cNvPr id="3" name="New Shape"/>
          <p:cNvSpPr>
            <a:spLocks noGrp="1"/>
          </p:cNvSpPr>
          <p:nvPr>
            <p:ph type="body" idx="1"/>
          </p:nvPr>
        </p:nvSpPr>
        <p:spPr>
          <a:xfrm>
            <a:off x="1295400" y="3429000"/>
            <a:ext cx="9601200" cy="800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573">
                <a:solidFill>
                  <a:srgbClr val="20222F"/>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20222F"/>
                </a:solidFill>
              </a:defRPr>
            </a:lvl1pPr>
          </a:lstStyle>
          <a:p>
            <a:pPr algn="l"/>
            <a:endParaRPr/>
          </a:p>
        </p:txBody>
      </p:sp>
      <p:sp>
        <p:nvSpPr>
          <p:cNvPr id="3" name="New Shape"/>
          <p:cNvSpPr>
            <a:spLocks noGrp="1"/>
          </p:cNvSpPr>
          <p:nvPr>
            <p:ph type="body" idx="1"/>
          </p:nvPr>
        </p:nvSpPr>
        <p:spPr>
          <a:xfrm>
            <a:off x="1015999"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20222F"/>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20222F"/>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20222F"/>
                </a:solidFill>
              </a:defRPr>
            </a:lvl1pPr>
          </a:lstStyle>
          <a:p>
            <a:pPr algn="l"/>
            <a:endParaRPr/>
          </a:p>
        </p:txBody>
      </p:sp>
      <p:sp>
        <p:nvSpPr>
          <p:cNvPr id="3" name="New Shape"/>
          <p:cNvSpPr>
            <a:spLocks noGrp="1"/>
          </p:cNvSpPr>
          <p:nvPr>
            <p:ph type="body" idx="1"/>
          </p:nvPr>
        </p:nvSpPr>
        <p:spPr>
          <a:xfrm>
            <a:off x="1015999"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20222F"/>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20222F"/>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20222F"/>
                </a:solidFill>
              </a:defRPr>
            </a:lvl1pPr>
          </a:lstStyle>
          <a:p>
            <a:pPr algn="l"/>
            <a:endParaRPr/>
          </a:p>
        </p:txBody>
      </p:sp>
      <p:sp>
        <p:nvSpPr>
          <p:cNvPr id="3" name="New Shape"/>
          <p:cNvSpPr>
            <a:spLocks noGrp="1"/>
          </p:cNvSpPr>
          <p:nvPr>
            <p:ph type="body" idx="1"/>
          </p:nvPr>
        </p:nvSpPr>
        <p:spPr>
          <a:xfrm>
            <a:off x="1015999"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20222F"/>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20222F"/>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20222F"/>
                </a:solidFill>
              </a:defRPr>
            </a:lvl1pPr>
          </a:lstStyle>
          <a:p>
            <a:pPr algn="l"/>
            <a:endParaRPr/>
          </a:p>
        </p:txBody>
      </p:sp>
      <p:sp>
        <p:nvSpPr>
          <p:cNvPr id="3" name="New Shape"/>
          <p:cNvSpPr>
            <a:spLocks noGrp="1"/>
          </p:cNvSpPr>
          <p:nvPr>
            <p:ph type="body" idx="1"/>
          </p:nvPr>
        </p:nvSpPr>
        <p:spPr>
          <a:xfrm>
            <a:off x="1015999"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20222F"/>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20222F"/>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762000"/>
            <a:ext cx="10414000" cy="4318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6813">
                <a:solidFill>
                  <a:srgbClr val="4B4A4A"/>
                </a:solidFill>
              </a:defRPr>
            </a:lvl1pPr>
          </a:lstStyle>
          <a:p>
            <a:pPr algn="l"/>
            <a:endParaRPr/>
          </a:p>
        </p:txBody>
      </p:sp>
      <p:sp>
        <p:nvSpPr>
          <p:cNvPr id="3" name="New Shape"/>
          <p:cNvSpPr>
            <a:spLocks noGrp="1"/>
          </p:cNvSpPr>
          <p:nvPr>
            <p:ph type="body" idx="1"/>
          </p:nvPr>
        </p:nvSpPr>
        <p:spPr>
          <a:xfrm>
            <a:off x="825499" y="5588000"/>
            <a:ext cx="9398000" cy="673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786">
                <a:solidFill>
                  <a:srgbClr val="06294B"/>
                </a:solidFill>
              </a:defRPr>
            </a:lvl1pPr>
          </a:lstStyle>
          <a:p>
            <a:pPr algn="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bmp"/><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bmp"/><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905000"/>
            <a:ext cx="104140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420">
                <a:solidFill>
                  <a:srgbClr val="20222F"/>
                </a:solidFill>
              </a:defRPr>
            </a:lvl1pPr>
          </a:lstStyle>
          <a:p>
            <a:pPr algn="ctr"/>
            <a:r>
              <a:rPr lang="en-ZA" b="1" dirty="0"/>
              <a:t>Just keep running</a:t>
            </a:r>
            <a:endParaRPr sz="7420" b="1" dirty="0">
              <a:solidFill>
                <a:srgbClr val="20222F"/>
              </a:solidFill>
            </a:endParaRPr>
          </a:p>
        </p:txBody>
      </p:sp>
      <p:sp>
        <p:nvSpPr>
          <p:cNvPr id="4" name="New Shape"/>
          <p:cNvSpPr>
            <a:spLocks noGrp="1"/>
          </p:cNvSpPr>
          <p:nvPr>
            <p:ph type="body" idx="2"/>
          </p:nvPr>
        </p:nvSpPr>
        <p:spPr>
          <a:xfrm>
            <a:off x="882649" y="4191000"/>
            <a:ext cx="10426700" cy="666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77500" lnSpcReduction="20000"/>
          </a:bodyPr>
          <a:lstStyle>
            <a:lvl1pPr algn="ctr">
              <a:defRPr sz="5600">
                <a:solidFill>
                  <a:srgbClr val="20222F"/>
                </a:solidFill>
              </a:defRPr>
            </a:lvl1pPr>
          </a:lstStyle>
          <a:p>
            <a:pPr algn="ctr"/>
            <a:r>
              <a:rPr lang="en-ZA" dirty="0"/>
              <a:t>Hebrews 12:1-2</a:t>
            </a:r>
            <a:endParaRPr sz="5600" b="0" dirty="0">
              <a:solidFill>
                <a:srgbClr val="20222F"/>
              </a:solidFill>
            </a:endParaRPr>
          </a:p>
        </p:txBody>
      </p:sp>
      <p:pic>
        <p:nvPicPr>
          <p:cNvPr id="5" name="Picture 4" descr="LogoType_eng_flat white-01-01.png"/>
          <p:cNvPicPr>
            <a:picLocks noChangeAspect="1"/>
          </p:cNvPicPr>
          <p:nvPr/>
        </p:nvPicPr>
        <p:blipFill rotWithShape="1">
          <a:blip r:embed="rId3" cstate="print">
            <a:extLst>
              <a:ext uri="{28A0092B-C50C-407E-A947-70E740481C1C}">
                <a14:useLocalDpi xmlns:a14="http://schemas.microsoft.com/office/drawing/2010/main" val="0"/>
              </a:ext>
            </a:extLst>
          </a:blip>
          <a:srcRect b="30253"/>
          <a:stretch/>
        </p:blipFill>
        <p:spPr>
          <a:xfrm>
            <a:off x="10752000" y="5886610"/>
            <a:ext cx="1440000" cy="7489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44550" y="932845"/>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l">
              <a:defRPr sz="4993">
                <a:solidFill>
                  <a:srgbClr val="20222F"/>
                </a:solidFill>
              </a:defRPr>
            </a:lvl1pPr>
          </a:lstStyle>
          <a:p>
            <a:r>
              <a:rPr lang="en-GB" sz="3200" b="1" dirty="0"/>
              <a:t>12 </a:t>
            </a:r>
            <a:r>
              <a:rPr lang="en-GB" sz="3200" dirty="0"/>
              <a:t>Therefore, since we are surrounded by so great a cloud of witnesses, let us also lay aside every weight, and sin which clings so closely, and let us run with endurance the race that is set before us, </a:t>
            </a:r>
            <a:r>
              <a:rPr lang="en-GB" sz="3200" b="1" baseline="30000" dirty="0"/>
              <a:t>2 </a:t>
            </a:r>
            <a:r>
              <a:rPr lang="en-GB" sz="3200" dirty="0"/>
              <a:t>looking to Jesus, the founder and perfecter of our faith, who for the joy that was set before him endured the cross, despising the shame, and is seated at the right hand of the throne of God.</a:t>
            </a:r>
            <a:endParaRPr lang="en-ZA" sz="3200" b="0" i="0" dirty="0">
              <a:solidFill>
                <a:srgbClr val="000000"/>
              </a:solidFill>
              <a:effectLst/>
              <a:latin typeface="+mn-lt"/>
            </a:endParaRPr>
          </a:p>
        </p:txBody>
      </p:sp>
      <p:sp>
        <p:nvSpPr>
          <p:cNvPr id="3" name="New Shape"/>
          <p:cNvSpPr>
            <a:spLocks noGrp="1"/>
          </p:cNvSpPr>
          <p:nvPr>
            <p:ph type="body" idx="1"/>
          </p:nvPr>
        </p:nvSpPr>
        <p:spPr>
          <a:xfrm>
            <a:off x="1015999"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l">
              <a:defRPr sz="4900">
                <a:solidFill>
                  <a:srgbClr val="20222F"/>
                </a:solidFill>
              </a:defRPr>
            </a:lvl1pPr>
          </a:lstStyle>
          <a:p>
            <a:pPr algn="l"/>
            <a:r>
              <a:rPr lang="en-ZA" dirty="0" err="1"/>
              <a:t>Heb</a:t>
            </a:r>
            <a:r>
              <a:rPr lang="en-ZA" dirty="0"/>
              <a:t> 12:1-2</a:t>
            </a:r>
            <a:endParaRPr sz="4900" b="0" dirty="0">
              <a:solidFill>
                <a:srgbClr val="20222F"/>
              </a:solidFil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20000"/>
          </a:bodyPr>
          <a:lstStyle>
            <a:lvl1pPr algn="r">
              <a:defRPr sz="4200">
                <a:solidFill>
                  <a:srgbClr val="20222F"/>
                </a:solidFill>
              </a:defRPr>
            </a:lvl1pPr>
          </a:lstStyle>
          <a:p>
            <a:pPr algn="r"/>
            <a:r>
              <a:rPr lang="en-ZA" dirty="0"/>
              <a:t>ESV</a:t>
            </a:r>
            <a:endParaRPr sz="4200" b="0" dirty="0">
              <a:solidFill>
                <a:srgbClr val="20222F"/>
              </a:solidFill>
            </a:endParaRPr>
          </a:p>
        </p:txBody>
      </p:sp>
      <p:pic>
        <p:nvPicPr>
          <p:cNvPr id="5" name="Picture 4" descr="LogoType_eng_flat white-01-01.png"/>
          <p:cNvPicPr>
            <a:picLocks noChangeAspect="1"/>
          </p:cNvPicPr>
          <p:nvPr/>
        </p:nvPicPr>
        <p:blipFill rotWithShape="1">
          <a:blip r:embed="rId3" cstate="print">
            <a:extLst>
              <a:ext uri="{28A0092B-C50C-407E-A947-70E740481C1C}">
                <a14:useLocalDpi xmlns:a14="http://schemas.microsoft.com/office/drawing/2010/main" val="0"/>
              </a:ext>
            </a:extLst>
          </a:blip>
          <a:srcRect b="30253"/>
          <a:stretch/>
        </p:blipFill>
        <p:spPr>
          <a:xfrm>
            <a:off x="10752000" y="5886610"/>
            <a:ext cx="1440000" cy="7489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450220" y="636367"/>
            <a:ext cx="7291559" cy="1094935"/>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6813">
                <a:solidFill>
                  <a:srgbClr val="4B4A4A"/>
                </a:solidFill>
              </a:defRPr>
            </a:lvl1pPr>
          </a:lstStyle>
          <a:p>
            <a:pPr algn="ctr"/>
            <a:r>
              <a:rPr lang="en-ZA" sz="6600" b="0" dirty="0">
                <a:solidFill>
                  <a:srgbClr val="4B4A4A"/>
                </a:solidFill>
              </a:rPr>
              <a:t>Warrior Race</a:t>
            </a:r>
          </a:p>
        </p:txBody>
      </p:sp>
      <p:pic>
        <p:nvPicPr>
          <p:cNvPr id="8" name="Picture 7">
            <a:extLst>
              <a:ext uri="{FF2B5EF4-FFF2-40B4-BE49-F238E27FC236}">
                <a16:creationId xmlns:a16="http://schemas.microsoft.com/office/drawing/2014/main" id="{7081FC3B-E933-483D-88FD-521FEFA2A3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166" y="1510678"/>
            <a:ext cx="11324492" cy="5124912"/>
          </a:xfrm>
          <a:prstGeom prst="rect">
            <a:avLst/>
          </a:prstGeom>
        </p:spPr>
      </p:pic>
      <p:pic>
        <p:nvPicPr>
          <p:cNvPr id="4" name="Picture 3" descr="LogoType_eng_flat white-01-01.png"/>
          <p:cNvPicPr>
            <a:picLocks noChangeAspect="1"/>
          </p:cNvPicPr>
          <p:nvPr/>
        </p:nvPicPr>
        <p:blipFill rotWithShape="1">
          <a:blip r:embed="rId4" cstate="print">
            <a:extLst>
              <a:ext uri="{28A0092B-C50C-407E-A947-70E740481C1C}">
                <a14:useLocalDpi xmlns:a14="http://schemas.microsoft.com/office/drawing/2010/main" val="0"/>
              </a:ext>
            </a:extLst>
          </a:blip>
          <a:srcRect b="30253"/>
          <a:stretch/>
        </p:blipFill>
        <p:spPr>
          <a:xfrm>
            <a:off x="10752000" y="5886610"/>
            <a:ext cx="1440000" cy="7489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44550" y="932845"/>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l">
              <a:defRPr sz="4993">
                <a:solidFill>
                  <a:srgbClr val="20222F"/>
                </a:solidFill>
              </a:defRPr>
            </a:lvl1pPr>
          </a:lstStyle>
          <a:p>
            <a:pPr marL="457200" indent="-457200">
              <a:buFont typeface="Arial" panose="020B0604020202020204" pitchFamily="34" charset="0"/>
              <a:buChar char="•"/>
            </a:pPr>
            <a:r>
              <a:rPr lang="en-ZA" sz="3200" dirty="0">
                <a:solidFill>
                  <a:srgbClr val="000000"/>
                </a:solidFill>
                <a:latin typeface="+mn-lt"/>
              </a:rPr>
              <a:t>Cast off sins and weights</a:t>
            </a:r>
          </a:p>
          <a:p>
            <a:pPr marL="457200" indent="-457200">
              <a:buFont typeface="Arial" panose="020B0604020202020204" pitchFamily="34" charset="0"/>
              <a:buChar char="•"/>
            </a:pPr>
            <a:r>
              <a:rPr lang="en-ZA" sz="3200" dirty="0">
                <a:solidFill>
                  <a:srgbClr val="000000"/>
                </a:solidFill>
                <a:latin typeface="+mn-lt"/>
              </a:rPr>
              <a:t>Endure</a:t>
            </a:r>
          </a:p>
          <a:p>
            <a:pPr marL="457200" indent="-457200">
              <a:buFont typeface="Arial" panose="020B0604020202020204" pitchFamily="34" charset="0"/>
              <a:buChar char="•"/>
            </a:pPr>
            <a:r>
              <a:rPr lang="en-ZA" sz="3200" b="0" i="0" dirty="0">
                <a:solidFill>
                  <a:srgbClr val="000000"/>
                </a:solidFill>
                <a:effectLst/>
                <a:latin typeface="+mn-lt"/>
              </a:rPr>
              <a:t>Refocus</a:t>
            </a:r>
          </a:p>
          <a:p>
            <a:pPr marL="457200" indent="-457200">
              <a:buFont typeface="Arial" panose="020B0604020202020204" pitchFamily="34" charset="0"/>
              <a:buChar char="•"/>
            </a:pPr>
            <a:r>
              <a:rPr lang="en-ZA" sz="3200" b="0" i="0" dirty="0">
                <a:solidFill>
                  <a:srgbClr val="000000"/>
                </a:solidFill>
                <a:effectLst/>
                <a:latin typeface="+mn-lt"/>
              </a:rPr>
              <a:t>Experience joy</a:t>
            </a:r>
          </a:p>
        </p:txBody>
      </p:sp>
      <p:pic>
        <p:nvPicPr>
          <p:cNvPr id="5" name="Picture 4" descr="LogoType_eng_flat white-01-01.png"/>
          <p:cNvPicPr>
            <a:picLocks noChangeAspect="1"/>
          </p:cNvPicPr>
          <p:nvPr/>
        </p:nvPicPr>
        <p:blipFill rotWithShape="1">
          <a:blip r:embed="rId3" cstate="print">
            <a:extLst>
              <a:ext uri="{28A0092B-C50C-407E-A947-70E740481C1C}">
                <a14:useLocalDpi xmlns:a14="http://schemas.microsoft.com/office/drawing/2010/main" val="0"/>
              </a:ext>
            </a:extLst>
          </a:blip>
          <a:srcRect b="30253"/>
          <a:stretch/>
        </p:blipFill>
        <p:spPr>
          <a:xfrm>
            <a:off x="10752000" y="5886610"/>
            <a:ext cx="1440000" cy="748980"/>
          </a:xfrm>
          <a:prstGeom prst="rect">
            <a:avLst/>
          </a:prstGeom>
        </p:spPr>
      </p:pic>
    </p:spTree>
    <p:extLst>
      <p:ext uri="{BB962C8B-B14F-4D97-AF65-F5344CB8AC3E}">
        <p14:creationId xmlns:p14="http://schemas.microsoft.com/office/powerpoint/2010/main" val="3560816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116</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Dewald Robinson</dc:creator>
  <cp:lastModifiedBy>Dewald Robinson</cp:lastModifiedBy>
  <cp:revision>12</cp:revision>
  <dcterms:modified xsi:type="dcterms:W3CDTF">2021-03-06T19:15:57Z</dcterms:modified>
</cp:coreProperties>
</file>