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sldIdLst>
    <p:sldId id="262" r:id="rId5"/>
    <p:sldId id="328" r:id="rId6"/>
    <p:sldId id="351" r:id="rId7"/>
    <p:sldId id="352" r:id="rId8"/>
    <p:sldId id="353" r:id="rId9"/>
    <p:sldId id="354" r:id="rId10"/>
    <p:sldId id="355" r:id="rId11"/>
    <p:sldId id="356" r:id="rId12"/>
    <p:sldId id="357" r:id="rId13"/>
    <p:sldId id="358" r:id="rId14"/>
    <p:sldId id="359" r:id="rId15"/>
    <p:sldId id="360" r:id="rId16"/>
    <p:sldId id="361" r:id="rId17"/>
    <p:sldId id="3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364" autoAdjust="0"/>
  </p:normalViewPr>
  <p:slideViewPr>
    <p:cSldViewPr snapToGrid="0" snapToObjects="1">
      <p:cViewPr varScale="1">
        <p:scale>
          <a:sx n="73" d="100"/>
          <a:sy n="73"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F5439-54BE-FF46-A093-F39C8257DD19}" type="datetimeFigureOut">
              <a:rPr lang="en-US" smtClean="0"/>
              <a:t>11/4/2018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AA568-3A7E-704A-ACC2-3583443263A0}" type="slidenum">
              <a:rPr lang="en-US" smtClean="0"/>
              <a:t>‹#›</a:t>
            </a:fld>
            <a:endParaRPr lang="en-US"/>
          </a:p>
        </p:txBody>
      </p:sp>
    </p:spTree>
    <p:extLst>
      <p:ext uri="{BB962C8B-B14F-4D97-AF65-F5344CB8AC3E}">
        <p14:creationId xmlns:p14="http://schemas.microsoft.com/office/powerpoint/2010/main" val="28237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Email from ABSA: When a car speaks to you, speak to us.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This time of year is a time of increased spending, with many specials, bargains, deals, etc.</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This time of the year, your relationship with money is put to test maybe more than at other times (bonuses are given, </a:t>
            </a:r>
            <a:r>
              <a:rPr lang="en-ZA" sz="1200" b="0" i="0" kern="1200" baseline="0" dirty="0" err="1" smtClean="0">
                <a:solidFill>
                  <a:schemeClr val="tx1"/>
                </a:solidFill>
                <a:effectLst/>
                <a:latin typeface="+mn-lt"/>
                <a:ea typeface="+mn-ea"/>
                <a:cs typeface="+mn-cs"/>
              </a:rPr>
              <a:t>etc</a:t>
            </a:r>
            <a:r>
              <a:rPr lang="en-ZA" sz="1200" b="0" i="0" kern="1200" baseline="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The question in these times especially, but in actual fact throughout our lives is one question that God asks, in fact He rewards the answer to this question.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And the question is simply this: Have you been FAITHFUL?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200" b="0" i="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smtClean="0">
                <a:solidFill>
                  <a:schemeClr val="tx1"/>
                </a:solidFill>
                <a:effectLst/>
                <a:latin typeface="+mn-lt"/>
                <a:ea typeface="+mn-ea"/>
                <a:cs typeface="+mn-cs"/>
              </a:rPr>
              <a:t>Would you like God to trust you? Do you feel that God can trust you right now?</a:t>
            </a:r>
          </a:p>
        </p:txBody>
      </p:sp>
      <p:sp>
        <p:nvSpPr>
          <p:cNvPr id="4" name="Slide Number Placeholder 3"/>
          <p:cNvSpPr>
            <a:spLocks noGrp="1"/>
          </p:cNvSpPr>
          <p:nvPr>
            <p:ph type="sldNum" sz="quarter" idx="10"/>
          </p:nvPr>
        </p:nvSpPr>
        <p:spPr/>
        <p:txBody>
          <a:bodyPr/>
          <a:lstStyle/>
          <a:p>
            <a:fld id="{D28AA568-3A7E-704A-ACC2-3583443263A0}" type="slidenum">
              <a:rPr lang="en-US" smtClean="0"/>
              <a:t>1</a:t>
            </a:fld>
            <a:endParaRPr lang="en-US"/>
          </a:p>
        </p:txBody>
      </p:sp>
    </p:spTree>
    <p:extLst>
      <p:ext uri="{BB962C8B-B14F-4D97-AF65-F5344CB8AC3E}">
        <p14:creationId xmlns:p14="http://schemas.microsoft.com/office/powerpoint/2010/main" val="684234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i="0" dirty="0" smtClean="0">
                <a:solidFill>
                  <a:schemeClr val="bg1"/>
                </a:solidFill>
                <a:latin typeface="PT Serif" charset="0"/>
                <a:ea typeface="PT Serif" charset="0"/>
                <a:cs typeface="PT Serif" charset="0"/>
              </a:rPr>
              <a:t>Psalm</a:t>
            </a:r>
            <a:r>
              <a:rPr lang="en-ZA" sz="1200" i="0" baseline="0" dirty="0" smtClean="0">
                <a:solidFill>
                  <a:schemeClr val="bg1"/>
                </a:solidFill>
                <a:latin typeface="PT Serif" charset="0"/>
                <a:ea typeface="PT Serif" charset="0"/>
                <a:cs typeface="PT Serif" charset="0"/>
              </a:rPr>
              <a:t> 24:1 says that EVERYTHING belongs to the Lord.</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Do you handle your money as if it all belongs to the Lord?</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One way to know whether you understand this concept is how much you consult with God about financial decisions you need to make.</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Do you pray before spending your money?</a:t>
            </a:r>
            <a:endParaRPr lang="en-ZA" sz="1200" i="0" dirty="0" smtClean="0">
              <a:solidFill>
                <a:schemeClr val="bg1"/>
              </a:solidFill>
              <a:latin typeface="PT Serif" charset="0"/>
              <a:ea typeface="PT Serif" charset="0"/>
              <a:cs typeface="PT Serif" charset="0"/>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10</a:t>
            </a:fld>
            <a:endParaRPr lang="en-US"/>
          </a:p>
        </p:txBody>
      </p:sp>
    </p:spTree>
    <p:extLst>
      <p:ext uri="{BB962C8B-B14F-4D97-AF65-F5344CB8AC3E}">
        <p14:creationId xmlns:p14="http://schemas.microsoft.com/office/powerpoint/2010/main" val="3703704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i="0" dirty="0" smtClean="0">
                <a:solidFill>
                  <a:schemeClr val="bg1"/>
                </a:solidFill>
                <a:latin typeface="PT Serif" charset="0"/>
                <a:ea typeface="PT Serif" charset="0"/>
                <a:cs typeface="PT Serif" charset="0"/>
              </a:rPr>
              <a:t>Jesus taught</a:t>
            </a:r>
            <a:r>
              <a:rPr lang="en-ZA" sz="1200" i="0" baseline="0" dirty="0" smtClean="0">
                <a:solidFill>
                  <a:schemeClr val="bg1"/>
                </a:solidFill>
                <a:latin typeface="PT Serif" charset="0"/>
                <a:ea typeface="PT Serif" charset="0"/>
                <a:cs typeface="PT Serif" charset="0"/>
              </a:rPr>
              <a:t> more about money and stewardship in the gospels than any other topic (over 1000 verses) - WHY IS THIS?</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Jesus knows the heart of man, and He is always after our hearts, but money can also have a hold on your heart.</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If money sticks to your hand, it has a hold on your heart.</a:t>
            </a:r>
          </a:p>
          <a:p>
            <a:pPr marL="171450" indent="-171450">
              <a:buFont typeface="Arial" panose="020B0604020202020204" pitchFamily="34" charset="0"/>
              <a:buChar char="•"/>
            </a:pPr>
            <a:endParaRPr lang="en-ZA" sz="1200" i="0" baseline="0" dirty="0" smtClean="0">
              <a:solidFill>
                <a:schemeClr val="bg1"/>
              </a:solidFill>
              <a:latin typeface="PT Serif" charset="0"/>
              <a:ea typeface="PT Serif" charset="0"/>
              <a:cs typeface="PT Serif" charset="0"/>
            </a:endParaRP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HOW CAN YOU BE FAITHFUL BY MAKING MONEY YOUR SERVANT?</a:t>
            </a:r>
            <a:endParaRPr lang="en-ZA" sz="1200" i="0" dirty="0" smtClean="0">
              <a:solidFill>
                <a:schemeClr val="bg1"/>
              </a:solidFill>
              <a:latin typeface="PT Serif" charset="0"/>
              <a:ea typeface="PT Serif" charset="0"/>
              <a:cs typeface="PT Serif" charset="0"/>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11</a:t>
            </a:fld>
            <a:endParaRPr lang="en-US"/>
          </a:p>
        </p:txBody>
      </p:sp>
    </p:spTree>
    <p:extLst>
      <p:ext uri="{BB962C8B-B14F-4D97-AF65-F5344CB8AC3E}">
        <p14:creationId xmlns:p14="http://schemas.microsoft.com/office/powerpoint/2010/main" val="2576793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i="0" dirty="0" smtClean="0">
                <a:solidFill>
                  <a:schemeClr val="bg1"/>
                </a:solidFill>
                <a:latin typeface="PT Serif" charset="0"/>
                <a:ea typeface="PT Serif" charset="0"/>
                <a:cs typeface="PT Serif" charset="0"/>
              </a:rPr>
              <a:t>This</a:t>
            </a:r>
            <a:r>
              <a:rPr lang="en-ZA" sz="1200" i="0" baseline="0" dirty="0" smtClean="0">
                <a:solidFill>
                  <a:schemeClr val="bg1"/>
                </a:solidFill>
                <a:latin typeface="PT Serif" charset="0"/>
                <a:ea typeface="PT Serif" charset="0"/>
                <a:cs typeface="PT Serif" charset="0"/>
              </a:rPr>
              <a:t> includes a plan to get out of DEBT!!</a:t>
            </a:r>
            <a:endParaRPr lang="en-ZA" sz="1200" i="0" dirty="0" smtClean="0">
              <a:solidFill>
                <a:schemeClr val="bg1"/>
              </a:solidFill>
              <a:latin typeface="PT Serif" charset="0"/>
              <a:ea typeface="PT Serif" charset="0"/>
              <a:cs typeface="PT Serif" charset="0"/>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12</a:t>
            </a:fld>
            <a:endParaRPr lang="en-US"/>
          </a:p>
        </p:txBody>
      </p:sp>
    </p:spTree>
    <p:extLst>
      <p:ext uri="{BB962C8B-B14F-4D97-AF65-F5344CB8AC3E}">
        <p14:creationId xmlns:p14="http://schemas.microsoft.com/office/powerpoint/2010/main" val="2050618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sz="1200" i="0" dirty="0" smtClean="0">
              <a:solidFill>
                <a:schemeClr val="bg1"/>
              </a:solidFill>
              <a:latin typeface="PT Serif" charset="0"/>
              <a:ea typeface="PT Serif" charset="0"/>
              <a:cs typeface="PT Serif" charset="0"/>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13</a:t>
            </a:fld>
            <a:endParaRPr lang="en-US"/>
          </a:p>
        </p:txBody>
      </p:sp>
    </p:spTree>
    <p:extLst>
      <p:ext uri="{BB962C8B-B14F-4D97-AF65-F5344CB8AC3E}">
        <p14:creationId xmlns:p14="http://schemas.microsoft.com/office/powerpoint/2010/main" val="2994751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i="0" dirty="0" smtClean="0">
                <a:solidFill>
                  <a:schemeClr val="bg1"/>
                </a:solidFill>
                <a:latin typeface="PT Serif" charset="0"/>
                <a:ea typeface="PT Serif" charset="0"/>
                <a:cs typeface="PT Serif" charset="0"/>
              </a:rPr>
              <a:t>HOW</a:t>
            </a:r>
            <a:r>
              <a:rPr lang="en-ZA" sz="1200" i="0" baseline="0" dirty="0" smtClean="0">
                <a:solidFill>
                  <a:schemeClr val="bg1"/>
                </a:solidFill>
                <a:latin typeface="PT Serif" charset="0"/>
                <a:ea typeface="PT Serif" charset="0"/>
                <a:cs typeface="PT Serif" charset="0"/>
              </a:rPr>
              <a:t> TO LAY UP TREASURES IN HEAVEN:</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1.) Do you have a heart for the house of God? STORY OF PEOPLE IN PE CHURCH.</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2.) God is serious about the poor.</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3.) All about relationship with Him.</a:t>
            </a:r>
          </a:p>
          <a:p>
            <a:pPr marL="0" indent="0">
              <a:buFont typeface="Arial" panose="020B0604020202020204" pitchFamily="34" charset="0"/>
              <a:buNone/>
            </a:pPr>
            <a:r>
              <a:rPr lang="en-ZA" sz="1200" i="0" baseline="0" dirty="0" smtClean="0">
                <a:solidFill>
                  <a:schemeClr val="bg1"/>
                </a:solidFill>
                <a:latin typeface="PT Serif" charset="0"/>
                <a:ea typeface="PT Serif" charset="0"/>
                <a:cs typeface="PT Serif" charset="0"/>
              </a:rPr>
              <a:t>CONCLUSION (hand out communion):</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STORY OF ANANIAS AND SAPPHIRA IN ACTS 5 / END TIMES: people will be LOVERS OF MONEY (like the Pharisees in Luke 16:14).</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Our focus must be “true riches” (eternal value).</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MINISTRY: Repent of making money your master, worship Jesus and ask Him to make you a giver, commit to be accountable.</a:t>
            </a:r>
          </a:p>
        </p:txBody>
      </p:sp>
      <p:sp>
        <p:nvSpPr>
          <p:cNvPr id="4" name="Slide Number Placeholder 3"/>
          <p:cNvSpPr>
            <a:spLocks noGrp="1"/>
          </p:cNvSpPr>
          <p:nvPr>
            <p:ph type="sldNum" sz="quarter" idx="10"/>
          </p:nvPr>
        </p:nvSpPr>
        <p:spPr/>
        <p:txBody>
          <a:bodyPr/>
          <a:lstStyle/>
          <a:p>
            <a:fld id="{D28AA568-3A7E-704A-ACC2-3583443263A0}" type="slidenum">
              <a:rPr lang="en-US" smtClean="0"/>
              <a:t>14</a:t>
            </a:fld>
            <a:endParaRPr lang="en-US"/>
          </a:p>
        </p:txBody>
      </p:sp>
    </p:spTree>
    <p:extLst>
      <p:ext uri="{BB962C8B-B14F-4D97-AF65-F5344CB8AC3E}">
        <p14:creationId xmlns:p14="http://schemas.microsoft.com/office/powerpoint/2010/main" val="395349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i="0" dirty="0" smtClean="0">
                <a:solidFill>
                  <a:schemeClr val="bg1"/>
                </a:solidFill>
                <a:latin typeface="PT Serif" charset="0"/>
                <a:ea typeface="PT Serif" charset="0"/>
                <a:cs typeface="PT Serif" charset="0"/>
              </a:rPr>
              <a:t>Parables focus on the</a:t>
            </a:r>
            <a:r>
              <a:rPr lang="en-ZA" sz="1200" i="0" baseline="0" dirty="0" smtClean="0">
                <a:solidFill>
                  <a:schemeClr val="bg1"/>
                </a:solidFill>
                <a:latin typeface="PT Serif" charset="0"/>
                <a:ea typeface="PT Serif" charset="0"/>
                <a:cs typeface="PT Serif" charset="0"/>
              </a:rPr>
              <a:t> kingdom of God: ETERNITY vs HERE AND NOW.</a:t>
            </a:r>
            <a:endParaRPr lang="en-ZA" sz="1200" i="0" dirty="0" smtClean="0">
              <a:solidFill>
                <a:schemeClr val="bg1"/>
              </a:solidFill>
              <a:latin typeface="PT Serif" charset="0"/>
              <a:ea typeface="PT Serif" charset="0"/>
              <a:cs typeface="PT Serif" charset="0"/>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2</a:t>
            </a:fld>
            <a:endParaRPr lang="en-US"/>
          </a:p>
        </p:txBody>
      </p:sp>
    </p:spTree>
    <p:extLst>
      <p:ext uri="{BB962C8B-B14F-4D97-AF65-F5344CB8AC3E}">
        <p14:creationId xmlns:p14="http://schemas.microsoft.com/office/powerpoint/2010/main" val="849652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sz="1200" i="0" dirty="0" smtClean="0">
              <a:solidFill>
                <a:schemeClr val="bg1"/>
              </a:solidFill>
              <a:latin typeface="PT Serif" charset="0"/>
              <a:ea typeface="PT Serif" charset="0"/>
              <a:cs typeface="PT Serif" charset="0"/>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3</a:t>
            </a:fld>
            <a:endParaRPr lang="en-US"/>
          </a:p>
        </p:txBody>
      </p:sp>
    </p:spTree>
    <p:extLst>
      <p:ext uri="{BB962C8B-B14F-4D97-AF65-F5344CB8AC3E}">
        <p14:creationId xmlns:p14="http://schemas.microsoft.com/office/powerpoint/2010/main" val="1221524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sz="1200" i="0" dirty="0" smtClean="0">
              <a:solidFill>
                <a:schemeClr val="bg1"/>
              </a:solidFill>
              <a:latin typeface="PT Serif" charset="0"/>
              <a:ea typeface="PT Serif" charset="0"/>
              <a:cs typeface="PT Serif" charset="0"/>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4</a:t>
            </a:fld>
            <a:endParaRPr lang="en-US"/>
          </a:p>
        </p:txBody>
      </p:sp>
    </p:spTree>
    <p:extLst>
      <p:ext uri="{BB962C8B-B14F-4D97-AF65-F5344CB8AC3E}">
        <p14:creationId xmlns:p14="http://schemas.microsoft.com/office/powerpoint/2010/main" val="1397089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sz="1200" i="0" dirty="0" smtClean="0">
              <a:solidFill>
                <a:schemeClr val="bg1"/>
              </a:solidFill>
              <a:latin typeface="PT Serif" charset="0"/>
              <a:ea typeface="PT Serif" charset="0"/>
              <a:cs typeface="PT Serif" charset="0"/>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5</a:t>
            </a:fld>
            <a:endParaRPr lang="en-US"/>
          </a:p>
        </p:txBody>
      </p:sp>
    </p:spTree>
    <p:extLst>
      <p:ext uri="{BB962C8B-B14F-4D97-AF65-F5344CB8AC3E}">
        <p14:creationId xmlns:p14="http://schemas.microsoft.com/office/powerpoint/2010/main" val="70010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sz="1200" i="0" dirty="0" smtClean="0">
              <a:solidFill>
                <a:schemeClr val="bg1"/>
              </a:solidFill>
              <a:latin typeface="PT Serif" charset="0"/>
              <a:ea typeface="PT Serif" charset="0"/>
              <a:cs typeface="PT Serif" charset="0"/>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6</a:t>
            </a:fld>
            <a:endParaRPr lang="en-US"/>
          </a:p>
        </p:txBody>
      </p:sp>
    </p:spTree>
    <p:extLst>
      <p:ext uri="{BB962C8B-B14F-4D97-AF65-F5344CB8AC3E}">
        <p14:creationId xmlns:p14="http://schemas.microsoft.com/office/powerpoint/2010/main" val="57077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i="0" dirty="0" smtClean="0">
                <a:solidFill>
                  <a:schemeClr val="bg1"/>
                </a:solidFill>
                <a:latin typeface="PT Serif" charset="0"/>
                <a:ea typeface="PT Serif" charset="0"/>
                <a:cs typeface="PT Serif" charset="0"/>
              </a:rPr>
              <a:t>What</a:t>
            </a:r>
            <a:r>
              <a:rPr lang="en-ZA" sz="1200" i="0" baseline="0" dirty="0" smtClean="0">
                <a:solidFill>
                  <a:schemeClr val="bg1"/>
                </a:solidFill>
                <a:latin typeface="PT Serif" charset="0"/>
                <a:ea typeface="PT Serif" charset="0"/>
                <a:cs typeface="PT Serif" charset="0"/>
              </a:rPr>
              <a:t> is Jesus teaching about money in this passage?</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FOUR TRUTHS ABOUT MONEY.</a:t>
            </a:r>
            <a:endParaRPr lang="en-ZA" sz="1200" i="0" dirty="0" smtClean="0">
              <a:solidFill>
                <a:schemeClr val="bg1"/>
              </a:solidFill>
              <a:latin typeface="PT Serif" charset="0"/>
              <a:ea typeface="PT Serif" charset="0"/>
              <a:cs typeface="PT Serif" charset="0"/>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7</a:t>
            </a:fld>
            <a:endParaRPr lang="en-US"/>
          </a:p>
        </p:txBody>
      </p:sp>
    </p:spTree>
    <p:extLst>
      <p:ext uri="{BB962C8B-B14F-4D97-AF65-F5344CB8AC3E}">
        <p14:creationId xmlns:p14="http://schemas.microsoft.com/office/powerpoint/2010/main" val="3809587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i="0" dirty="0" smtClean="0">
                <a:solidFill>
                  <a:schemeClr val="bg1"/>
                </a:solidFill>
                <a:latin typeface="PT Serif" charset="0"/>
                <a:ea typeface="PT Serif" charset="0"/>
                <a:cs typeface="PT Serif" charset="0"/>
              </a:rPr>
              <a:t>The</a:t>
            </a:r>
            <a:r>
              <a:rPr lang="en-ZA" sz="1200" i="0" baseline="0" dirty="0" smtClean="0">
                <a:solidFill>
                  <a:schemeClr val="bg1"/>
                </a:solidFill>
                <a:latin typeface="PT Serif" charset="0"/>
                <a:ea typeface="PT Serif" charset="0"/>
                <a:cs typeface="PT Serif" charset="0"/>
              </a:rPr>
              <a:t> value of money is actually decreasing over time, for example R10 in 1960 is equal to about R200 today. Why do we make it such a big thing?</a:t>
            </a:r>
            <a:endParaRPr lang="en-ZA" sz="1200" i="0" dirty="0" smtClean="0">
              <a:solidFill>
                <a:schemeClr val="bg1"/>
              </a:solidFill>
              <a:latin typeface="PT Serif" charset="0"/>
              <a:ea typeface="PT Serif" charset="0"/>
              <a:cs typeface="PT Serif" charset="0"/>
            </a:endParaRPr>
          </a:p>
          <a:p>
            <a:pPr marL="171450" indent="-171450">
              <a:buFont typeface="Arial" panose="020B0604020202020204" pitchFamily="34" charset="0"/>
              <a:buChar char="•"/>
            </a:pPr>
            <a:r>
              <a:rPr lang="en-ZA" sz="1200" i="0" dirty="0" smtClean="0">
                <a:solidFill>
                  <a:schemeClr val="bg1"/>
                </a:solidFill>
                <a:latin typeface="PT Serif" charset="0"/>
                <a:ea typeface="PT Serif" charset="0"/>
                <a:cs typeface="PT Serif" charset="0"/>
              </a:rPr>
              <a:t>Let’s be</a:t>
            </a:r>
            <a:r>
              <a:rPr lang="en-ZA" sz="1200" i="0" baseline="0" dirty="0" smtClean="0">
                <a:solidFill>
                  <a:schemeClr val="bg1"/>
                </a:solidFill>
                <a:latin typeface="PT Serif" charset="0"/>
                <a:ea typeface="PT Serif" charset="0"/>
                <a:cs typeface="PT Serif" charset="0"/>
              </a:rPr>
              <a:t> really honest, the amount of m</a:t>
            </a:r>
            <a:r>
              <a:rPr lang="en-ZA" sz="1200" i="0" dirty="0" smtClean="0">
                <a:solidFill>
                  <a:schemeClr val="bg1"/>
                </a:solidFill>
                <a:latin typeface="PT Serif" charset="0"/>
                <a:ea typeface="PT Serif" charset="0"/>
                <a:cs typeface="PT Serif" charset="0"/>
              </a:rPr>
              <a:t>oney</a:t>
            </a:r>
            <a:r>
              <a:rPr lang="en-ZA" sz="1200" i="0" baseline="0" dirty="0" smtClean="0">
                <a:solidFill>
                  <a:schemeClr val="bg1"/>
                </a:solidFill>
                <a:latin typeface="PT Serif" charset="0"/>
                <a:ea typeface="PT Serif" charset="0"/>
                <a:cs typeface="PT Serif" charset="0"/>
              </a:rPr>
              <a:t> you have is many times a measure of success in this world. STATUS IS DETERMINED BY:</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The house you live in.</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The car you drive.</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The clothes you wear.</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The job you do (sometimes even comes with a title as a bonus).</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But Jesus says here that money is actually a “very little” in the kingdom of God, but we mustn’t think nothing of it, because even though it is seen as “very little” it has the power to cause either faithfulness or dishonesty.</a:t>
            </a:r>
          </a:p>
        </p:txBody>
      </p:sp>
      <p:sp>
        <p:nvSpPr>
          <p:cNvPr id="4" name="Slide Number Placeholder 3"/>
          <p:cNvSpPr>
            <a:spLocks noGrp="1"/>
          </p:cNvSpPr>
          <p:nvPr>
            <p:ph type="sldNum" sz="quarter" idx="10"/>
          </p:nvPr>
        </p:nvSpPr>
        <p:spPr/>
        <p:txBody>
          <a:bodyPr/>
          <a:lstStyle/>
          <a:p>
            <a:fld id="{D28AA568-3A7E-704A-ACC2-3583443263A0}" type="slidenum">
              <a:rPr lang="en-US" smtClean="0"/>
              <a:t>8</a:t>
            </a:fld>
            <a:endParaRPr lang="en-US"/>
          </a:p>
        </p:txBody>
      </p:sp>
    </p:spTree>
    <p:extLst>
      <p:ext uri="{BB962C8B-B14F-4D97-AF65-F5344CB8AC3E}">
        <p14:creationId xmlns:p14="http://schemas.microsoft.com/office/powerpoint/2010/main" val="3765279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i="0" dirty="0" smtClean="0">
                <a:solidFill>
                  <a:schemeClr val="bg1"/>
                </a:solidFill>
                <a:latin typeface="PT Serif" charset="0"/>
                <a:ea typeface="PT Serif" charset="0"/>
                <a:cs typeface="PT Serif" charset="0"/>
              </a:rPr>
              <a:t>What</a:t>
            </a:r>
            <a:r>
              <a:rPr lang="en-ZA" sz="1200" i="0" baseline="0" dirty="0" smtClean="0">
                <a:solidFill>
                  <a:schemeClr val="bg1"/>
                </a:solidFill>
                <a:latin typeface="PT Serif" charset="0"/>
                <a:ea typeface="PT Serif" charset="0"/>
                <a:cs typeface="PT Serif" charset="0"/>
              </a:rPr>
              <a:t> does this THERMOMETER do? It measures the water temperature of my swimming pool (it actually says that the temperature is good for baptism today</a:t>
            </a:r>
            <a:r>
              <a:rPr lang="en-ZA" sz="1200" i="0" baseline="0" dirty="0" smtClean="0">
                <a:solidFill>
                  <a:schemeClr val="bg1"/>
                </a:solidFill>
                <a:latin typeface="PT Serif" charset="0"/>
                <a:ea typeface="PT Serif" charset="0"/>
                <a:cs typeface="PT Serif" charset="0"/>
                <a:sym typeface="Wingdings" panose="05000000000000000000" pitchFamily="2" charset="2"/>
              </a:rPr>
              <a:t>)</a:t>
            </a:r>
            <a:r>
              <a:rPr lang="en-ZA" sz="1200" i="0" baseline="0" dirty="0" smtClean="0">
                <a:solidFill>
                  <a:schemeClr val="bg1"/>
                </a:solidFill>
                <a:latin typeface="PT Serif" charset="0"/>
                <a:ea typeface="PT Serif" charset="0"/>
                <a:cs typeface="PT Serif" charset="0"/>
              </a:rPr>
              <a:t>.</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I can get upset with this thermometer if it reads 18C, but it’s not the thermometers fault that the water is too cold, that is what it is.</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In the same way, Jesus says that money is like a thermometer, or any other measuring tool.</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Money is one of the measures of the condition of our hearts.</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Money is never the problem in our lives, money is just a good tool to measure what is in our hearts and whether we are good stewards.</a:t>
            </a:r>
          </a:p>
          <a:p>
            <a:pPr marL="171450" indent="-171450">
              <a:buFont typeface="Arial" panose="020B0604020202020204" pitchFamily="34" charset="0"/>
              <a:buChar char="•"/>
            </a:pPr>
            <a:r>
              <a:rPr lang="en-ZA" sz="1200" i="0" baseline="0" dirty="0" smtClean="0">
                <a:solidFill>
                  <a:schemeClr val="bg1"/>
                </a:solidFill>
                <a:latin typeface="PT Serif" charset="0"/>
                <a:ea typeface="PT Serif" charset="0"/>
                <a:cs typeface="PT Serif" charset="0"/>
              </a:rPr>
              <a:t>How we relate to money tells the Lord whether He can trust us or not, because He wants to entrust to us TRUE RICHES.</a:t>
            </a:r>
            <a:endParaRPr lang="en-ZA" sz="1200" i="0" dirty="0" smtClean="0">
              <a:solidFill>
                <a:schemeClr val="bg1"/>
              </a:solidFill>
              <a:latin typeface="PT Serif" charset="0"/>
              <a:ea typeface="PT Serif" charset="0"/>
              <a:cs typeface="PT Serif" charset="0"/>
            </a:endParaRPr>
          </a:p>
        </p:txBody>
      </p:sp>
      <p:sp>
        <p:nvSpPr>
          <p:cNvPr id="4" name="Slide Number Placeholder 3"/>
          <p:cNvSpPr>
            <a:spLocks noGrp="1"/>
          </p:cNvSpPr>
          <p:nvPr>
            <p:ph type="sldNum" sz="quarter" idx="10"/>
          </p:nvPr>
        </p:nvSpPr>
        <p:spPr/>
        <p:txBody>
          <a:bodyPr/>
          <a:lstStyle/>
          <a:p>
            <a:fld id="{D28AA568-3A7E-704A-ACC2-3583443263A0}" type="slidenum">
              <a:rPr lang="en-US" smtClean="0"/>
              <a:t>9</a:t>
            </a:fld>
            <a:endParaRPr lang="en-US"/>
          </a:p>
        </p:txBody>
      </p:sp>
    </p:spTree>
    <p:extLst>
      <p:ext uri="{BB962C8B-B14F-4D97-AF65-F5344CB8AC3E}">
        <p14:creationId xmlns:p14="http://schemas.microsoft.com/office/powerpoint/2010/main" val="2283854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DD6758-119D-D74E-B249-9B1E789E2CA9}"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DD6758-119D-D74E-B249-9B1E789E2CA9}"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DD6758-119D-D74E-B249-9B1E789E2CA9}"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DD6758-119D-D74E-B249-9B1E789E2CA9}"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DD6758-119D-D74E-B249-9B1E789E2CA9}"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DD6758-119D-D74E-B249-9B1E789E2CA9}"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D6758-119D-D74E-B249-9B1E789E2CA9}" type="datetimeFigureOut">
              <a:rPr lang="en-US" smtClean="0"/>
              <a:t>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DD6758-119D-D74E-B249-9B1E789E2CA9}" type="datetimeFigureOut">
              <a:rPr lang="en-US" smtClean="0"/>
              <a:t>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D6758-119D-D74E-B249-9B1E789E2CA9}" type="datetimeFigureOut">
              <a:rPr lang="en-US" smtClean="0"/>
              <a:t>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D6758-119D-D74E-B249-9B1E789E2CA9}"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D6758-119D-D74E-B249-9B1E789E2CA9}"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19FD64-98F6-1646-B85F-14CAB98D116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D6758-119D-D74E-B249-9B1E789E2CA9}" type="datetimeFigureOut">
              <a:rPr lang="en-US" smtClean="0"/>
              <a:t>11/4/2018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9FD64-98F6-1646-B85F-14CAB98D1163}" type="slidenum">
              <a:rPr lang="en-US" smtClean="0"/>
              <a:t>‹#›</a:t>
            </a:fld>
            <a:endParaRPr lang="en-US"/>
          </a:p>
        </p:txBody>
      </p:sp>
    </p:spTree>
    <p:extLst>
      <p:ext uri="{BB962C8B-B14F-4D97-AF65-F5344CB8AC3E}">
        <p14:creationId xmlns:p14="http://schemas.microsoft.com/office/powerpoint/2010/main" val="119534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89735" y="4991928"/>
            <a:ext cx="2954646" cy="353943"/>
          </a:xfrm>
          <a:prstGeom prst="rect">
            <a:avLst/>
          </a:prstGeom>
          <a:noFill/>
        </p:spPr>
        <p:txBody>
          <a:bodyPr wrap="square" rtlCol="0">
            <a:spAutoFit/>
          </a:bodyPr>
          <a:lstStyle/>
          <a:p>
            <a:pPr algn="r"/>
            <a:r>
              <a:rPr lang="en-US" sz="1700" b="1" dirty="0" smtClean="0">
                <a:solidFill>
                  <a:schemeClr val="bg1"/>
                </a:solidFill>
                <a:latin typeface="Helvetica" charset="0"/>
                <a:ea typeface="Helvetica" charset="0"/>
                <a:cs typeface="Helvetica" charset="0"/>
              </a:rPr>
              <a:t>Reference (If required)</a:t>
            </a:r>
            <a:endParaRPr lang="en-US" sz="1700" b="1" dirty="0">
              <a:solidFill>
                <a:schemeClr val="bg1"/>
              </a:solidFill>
              <a:latin typeface="Helvetica" charset="0"/>
              <a:ea typeface="Helvetica" charset="0"/>
              <a:cs typeface="Helvetica"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dirty="0" smtClean="0">
                <a:solidFill>
                  <a:schemeClr val="bg1"/>
                </a:solidFill>
                <a:latin typeface="Helvetica" charset="0"/>
                <a:ea typeface="Helvetica" charset="0"/>
                <a:cs typeface="Helvetica" charset="0"/>
              </a:rPr>
              <a:t>Alistair </a:t>
            </a:r>
            <a:r>
              <a:rPr lang="en-US" sz="2000" b="1" dirty="0" err="1" smtClean="0">
                <a:solidFill>
                  <a:schemeClr val="bg1"/>
                </a:solidFill>
                <a:latin typeface="Helvetica" charset="0"/>
                <a:ea typeface="Helvetica" charset="0"/>
                <a:cs typeface="Helvetica" charset="0"/>
              </a:rPr>
              <a:t>Kingwill</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FAITHFUL IN THE VERY LITTLE</a:t>
            </a:r>
          </a:p>
        </p:txBody>
      </p:sp>
    </p:spTree>
    <p:extLst>
      <p:ext uri="{BB962C8B-B14F-4D97-AF65-F5344CB8AC3E}">
        <p14:creationId xmlns:p14="http://schemas.microsoft.com/office/powerpoint/2010/main" val="2078399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2662267"/>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3. MONEY DOES NOT BELONG TO YOU</a:t>
            </a:r>
          </a:p>
          <a:p>
            <a:pPr algn="just"/>
            <a:r>
              <a:rPr lang="en-ZA" sz="3200" i="1" baseline="30000" dirty="0" smtClean="0">
                <a:solidFill>
                  <a:schemeClr val="bg1"/>
                </a:solidFill>
                <a:latin typeface="PT Serif" charset="0"/>
                <a:ea typeface="PT Serif" charset="0"/>
                <a:cs typeface="PT Serif" charset="0"/>
              </a:rPr>
              <a:t>12</a:t>
            </a:r>
            <a:r>
              <a:rPr lang="en-ZA" sz="3200" i="1" dirty="0" smtClean="0">
                <a:solidFill>
                  <a:schemeClr val="bg1"/>
                </a:solidFill>
                <a:latin typeface="PT Serif" charset="0"/>
                <a:ea typeface="PT Serif" charset="0"/>
                <a:cs typeface="PT Serif" charset="0"/>
              </a:rPr>
              <a:t> And </a:t>
            </a:r>
            <a:r>
              <a:rPr lang="en-ZA" sz="3200" i="1" dirty="0">
                <a:solidFill>
                  <a:schemeClr val="bg1"/>
                </a:solidFill>
                <a:latin typeface="PT Serif" charset="0"/>
                <a:ea typeface="PT Serif" charset="0"/>
                <a:cs typeface="PT Serif" charset="0"/>
              </a:rPr>
              <a:t>if you have not been faithful in that which is </a:t>
            </a:r>
            <a:r>
              <a:rPr lang="en-ZA" sz="3200" b="1" i="1" u="sng" dirty="0">
                <a:solidFill>
                  <a:schemeClr val="bg1"/>
                </a:solidFill>
                <a:latin typeface="PT Serif" charset="0"/>
                <a:ea typeface="PT Serif" charset="0"/>
                <a:cs typeface="PT Serif" charset="0"/>
              </a:rPr>
              <a:t>another's</a:t>
            </a:r>
            <a:r>
              <a:rPr lang="en-ZA" sz="3200" i="1" dirty="0">
                <a:solidFill>
                  <a:schemeClr val="bg1"/>
                </a:solidFill>
                <a:latin typeface="PT Serif" charset="0"/>
                <a:ea typeface="PT Serif" charset="0"/>
                <a:cs typeface="PT Serif" charset="0"/>
              </a:rPr>
              <a:t>, who will give you that which is your own</a:t>
            </a:r>
            <a:r>
              <a:rPr lang="en-ZA" sz="3200" i="1" dirty="0" smtClean="0">
                <a:solidFill>
                  <a:schemeClr val="bg1"/>
                </a:solidFill>
                <a:latin typeface="PT Serif" charset="0"/>
                <a:ea typeface="PT Serif" charset="0"/>
                <a:cs typeface="PT Serif" charset="0"/>
              </a:rPr>
              <a:t>?</a:t>
            </a:r>
            <a:endParaRPr lang="en-ZA" sz="3200" i="1" dirty="0">
              <a:solidFill>
                <a:schemeClr val="bg1"/>
              </a:solidFill>
              <a:latin typeface="PT Serif" charset="0"/>
              <a:ea typeface="PT Serif" charset="0"/>
              <a:cs typeface="PT Serif" charset="0"/>
            </a:endParaRP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Luke 16:12 (ESV)</a:t>
            </a:r>
          </a:p>
        </p:txBody>
      </p:sp>
    </p:spTree>
    <p:extLst>
      <p:ext uri="{BB962C8B-B14F-4D97-AF65-F5344CB8AC3E}">
        <p14:creationId xmlns:p14="http://schemas.microsoft.com/office/powerpoint/2010/main" val="4058923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3154710"/>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4. MONEY CAN BECOME YOUR GOD</a:t>
            </a:r>
          </a:p>
          <a:p>
            <a:pPr algn="just"/>
            <a:r>
              <a:rPr lang="en-ZA" sz="3200" i="1" baseline="30000" dirty="0" smtClean="0">
                <a:solidFill>
                  <a:schemeClr val="bg1"/>
                </a:solidFill>
                <a:latin typeface="PT Serif" charset="0"/>
                <a:ea typeface="PT Serif" charset="0"/>
                <a:cs typeface="PT Serif" charset="0"/>
              </a:rPr>
              <a:t>13</a:t>
            </a:r>
            <a:r>
              <a:rPr lang="en-ZA" sz="3200" i="1" dirty="0" smtClean="0">
                <a:solidFill>
                  <a:schemeClr val="bg1"/>
                </a:solidFill>
                <a:latin typeface="PT Serif" charset="0"/>
                <a:ea typeface="PT Serif" charset="0"/>
                <a:cs typeface="PT Serif" charset="0"/>
              </a:rPr>
              <a:t> No </a:t>
            </a:r>
            <a:r>
              <a:rPr lang="en-ZA" sz="3200" i="1" dirty="0">
                <a:solidFill>
                  <a:schemeClr val="bg1"/>
                </a:solidFill>
                <a:latin typeface="PT Serif" charset="0"/>
                <a:ea typeface="PT Serif" charset="0"/>
                <a:cs typeface="PT Serif" charset="0"/>
              </a:rPr>
              <a:t>servant can serve </a:t>
            </a:r>
            <a:r>
              <a:rPr lang="en-ZA" sz="3200" b="1" i="1" u="sng" dirty="0">
                <a:solidFill>
                  <a:schemeClr val="bg1"/>
                </a:solidFill>
                <a:latin typeface="PT Serif" charset="0"/>
                <a:ea typeface="PT Serif" charset="0"/>
                <a:cs typeface="PT Serif" charset="0"/>
              </a:rPr>
              <a:t>two masters</a:t>
            </a:r>
            <a:r>
              <a:rPr lang="en-ZA" sz="3200" i="1" dirty="0">
                <a:solidFill>
                  <a:schemeClr val="bg1"/>
                </a:solidFill>
                <a:latin typeface="PT Serif" charset="0"/>
                <a:ea typeface="PT Serif" charset="0"/>
                <a:cs typeface="PT Serif" charset="0"/>
              </a:rPr>
              <a:t>, for either he will hate the one and love the other, or he will be devoted to the one and despise the other. </a:t>
            </a:r>
            <a:r>
              <a:rPr lang="en-ZA" sz="3200" b="1" i="1" u="sng" dirty="0">
                <a:solidFill>
                  <a:schemeClr val="bg1"/>
                </a:solidFill>
                <a:latin typeface="PT Serif" charset="0"/>
                <a:ea typeface="PT Serif" charset="0"/>
                <a:cs typeface="PT Serif" charset="0"/>
              </a:rPr>
              <a:t>You cannot serve God and money</a:t>
            </a:r>
            <a:r>
              <a:rPr lang="en-ZA" sz="3200" i="1" dirty="0" smtClean="0">
                <a:solidFill>
                  <a:schemeClr val="bg1"/>
                </a:solidFill>
                <a:latin typeface="PT Serif" charset="0"/>
                <a:ea typeface="PT Serif" charset="0"/>
                <a:cs typeface="PT Serif" charset="0"/>
              </a:rPr>
              <a:t>."</a:t>
            </a:r>
            <a:endParaRPr lang="en-ZA" sz="3200" i="1" dirty="0">
              <a:solidFill>
                <a:schemeClr val="bg1"/>
              </a:solidFill>
              <a:latin typeface="PT Serif" charset="0"/>
              <a:ea typeface="PT Serif" charset="0"/>
              <a:cs typeface="PT Serif" charset="0"/>
            </a:endParaRP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Luke 16:13 (ESV)</a:t>
            </a:r>
          </a:p>
        </p:txBody>
      </p:sp>
    </p:spTree>
    <p:extLst>
      <p:ext uri="{BB962C8B-B14F-4D97-AF65-F5344CB8AC3E}">
        <p14:creationId xmlns:p14="http://schemas.microsoft.com/office/powerpoint/2010/main" val="1330970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3231654"/>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HOW TO MAKE MONEY YOUR SERVANT?</a:t>
            </a:r>
          </a:p>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a) Budgeting and planning</a:t>
            </a:r>
          </a:p>
          <a:p>
            <a:pPr algn="just"/>
            <a:r>
              <a:rPr lang="en-ZA" sz="3200" i="1" baseline="30000" dirty="0">
                <a:solidFill>
                  <a:schemeClr val="bg1"/>
                </a:solidFill>
                <a:latin typeface="PT Serif" charset="0"/>
                <a:ea typeface="PT Serif" charset="0"/>
                <a:cs typeface="PT Serif" charset="0"/>
              </a:rPr>
              <a:t>5</a:t>
            </a:r>
            <a:r>
              <a:rPr lang="en-ZA" sz="3200" i="1" dirty="0" smtClean="0">
                <a:solidFill>
                  <a:schemeClr val="bg1"/>
                </a:solidFill>
                <a:latin typeface="PT Serif" charset="0"/>
                <a:ea typeface="PT Serif" charset="0"/>
                <a:cs typeface="PT Serif" charset="0"/>
              </a:rPr>
              <a:t> The </a:t>
            </a:r>
            <a:r>
              <a:rPr lang="en-ZA" sz="3200" i="1" dirty="0">
                <a:solidFill>
                  <a:schemeClr val="bg1"/>
                </a:solidFill>
                <a:latin typeface="PT Serif" charset="0"/>
                <a:ea typeface="PT Serif" charset="0"/>
                <a:cs typeface="PT Serif" charset="0"/>
              </a:rPr>
              <a:t>plans of the diligent lead surely to abundance, but everyone who is hasty comes only to poverty</a:t>
            </a:r>
            <a:r>
              <a:rPr lang="en-ZA" sz="3200" i="1" dirty="0" smtClean="0">
                <a:solidFill>
                  <a:schemeClr val="bg1"/>
                </a:solidFill>
                <a:latin typeface="PT Serif" charset="0"/>
                <a:ea typeface="PT Serif" charset="0"/>
                <a:cs typeface="PT Serif" charset="0"/>
              </a:rPr>
              <a:t>.</a:t>
            </a:r>
            <a:endParaRPr lang="en-ZA" sz="3200" i="1" dirty="0">
              <a:solidFill>
                <a:schemeClr val="bg1"/>
              </a:solidFill>
              <a:latin typeface="PT Serif" charset="0"/>
              <a:ea typeface="PT Serif" charset="0"/>
              <a:cs typeface="PT Serif" charset="0"/>
            </a:endParaRP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Proverbs 21:5 (NKJV)</a:t>
            </a:r>
          </a:p>
        </p:txBody>
      </p:sp>
    </p:spTree>
    <p:extLst>
      <p:ext uri="{BB962C8B-B14F-4D97-AF65-F5344CB8AC3E}">
        <p14:creationId xmlns:p14="http://schemas.microsoft.com/office/powerpoint/2010/main" val="482122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5201424"/>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HOW TO MAKE MONEY YOUR SERVANT?</a:t>
            </a:r>
          </a:p>
          <a:p>
            <a:pPr>
              <a:spcAft>
                <a:spcPts val="600"/>
              </a:spcAft>
            </a:pPr>
            <a:r>
              <a:rPr lang="en-US" sz="3200" b="1" dirty="0">
                <a:solidFill>
                  <a:schemeClr val="bg1"/>
                </a:solidFill>
                <a:latin typeface="Helvetica" panose="020B0604020202020204" pitchFamily="34" charset="0"/>
                <a:ea typeface="PT Serif" charset="0"/>
                <a:cs typeface="Helvetica" panose="020B0604020202020204" pitchFamily="34" charset="0"/>
              </a:rPr>
              <a:t>b</a:t>
            </a:r>
            <a:r>
              <a:rPr lang="en-US" sz="3200" b="1" dirty="0" smtClean="0">
                <a:solidFill>
                  <a:schemeClr val="bg1"/>
                </a:solidFill>
                <a:latin typeface="Helvetica" panose="020B0604020202020204" pitchFamily="34" charset="0"/>
                <a:ea typeface="PT Serif" charset="0"/>
                <a:cs typeface="Helvetica" panose="020B0604020202020204" pitchFamily="34" charset="0"/>
              </a:rPr>
              <a:t>) Heavenly investing</a:t>
            </a:r>
          </a:p>
          <a:p>
            <a:pPr algn="just"/>
            <a:r>
              <a:rPr lang="en-ZA" sz="3200" i="1" baseline="30000" dirty="0" smtClean="0">
                <a:solidFill>
                  <a:schemeClr val="bg1"/>
                </a:solidFill>
                <a:latin typeface="PT Serif" charset="0"/>
                <a:ea typeface="PT Serif" charset="0"/>
                <a:cs typeface="PT Serif" charset="0"/>
              </a:rPr>
              <a:t>19</a:t>
            </a:r>
            <a:r>
              <a:rPr lang="en-ZA" sz="3200" i="1" dirty="0" smtClean="0">
                <a:solidFill>
                  <a:schemeClr val="bg1"/>
                </a:solidFill>
                <a:latin typeface="PT Serif" charset="0"/>
                <a:ea typeface="PT Serif" charset="0"/>
                <a:cs typeface="PT Serif" charset="0"/>
              </a:rPr>
              <a:t> "Do </a:t>
            </a:r>
            <a:r>
              <a:rPr lang="en-ZA" sz="3200" i="1" dirty="0">
                <a:solidFill>
                  <a:schemeClr val="bg1"/>
                </a:solidFill>
                <a:latin typeface="PT Serif" charset="0"/>
                <a:ea typeface="PT Serif" charset="0"/>
                <a:cs typeface="PT Serif" charset="0"/>
              </a:rPr>
              <a:t>not lay up for yourselves treasures on earth, where moth and rust destroy and where thieves break in and steal, </a:t>
            </a:r>
            <a:r>
              <a:rPr lang="en-ZA" sz="3200" i="1" baseline="30000" dirty="0" smtClean="0">
                <a:solidFill>
                  <a:schemeClr val="bg1"/>
                </a:solidFill>
                <a:latin typeface="PT Serif" charset="0"/>
                <a:ea typeface="PT Serif" charset="0"/>
                <a:cs typeface="PT Serif" charset="0"/>
              </a:rPr>
              <a:t>20</a:t>
            </a:r>
            <a:r>
              <a:rPr lang="en-ZA" sz="3200" i="1" dirty="0" smtClean="0">
                <a:solidFill>
                  <a:schemeClr val="bg1"/>
                </a:solidFill>
                <a:latin typeface="PT Serif" charset="0"/>
                <a:ea typeface="PT Serif" charset="0"/>
                <a:cs typeface="PT Serif" charset="0"/>
              </a:rPr>
              <a:t> but </a:t>
            </a:r>
            <a:r>
              <a:rPr lang="en-ZA" sz="3200" i="1" dirty="0">
                <a:solidFill>
                  <a:schemeClr val="bg1"/>
                </a:solidFill>
                <a:latin typeface="PT Serif" charset="0"/>
                <a:ea typeface="PT Serif" charset="0"/>
                <a:cs typeface="PT Serif" charset="0"/>
              </a:rPr>
              <a:t>lay up for yourselves treasures in heaven, where neither moth nor rust destroys and where thieves do not break in and steal. </a:t>
            </a:r>
            <a:r>
              <a:rPr lang="en-ZA" sz="3200" i="1" baseline="30000" dirty="0" smtClean="0">
                <a:solidFill>
                  <a:schemeClr val="bg1"/>
                </a:solidFill>
                <a:latin typeface="PT Serif" charset="0"/>
                <a:ea typeface="PT Serif" charset="0"/>
                <a:cs typeface="PT Serif" charset="0"/>
              </a:rPr>
              <a:t>21</a:t>
            </a:r>
            <a:r>
              <a:rPr lang="en-ZA" sz="3200" i="1" dirty="0" smtClean="0">
                <a:solidFill>
                  <a:schemeClr val="bg1"/>
                </a:solidFill>
                <a:latin typeface="PT Serif" charset="0"/>
                <a:ea typeface="PT Serif" charset="0"/>
                <a:cs typeface="PT Serif" charset="0"/>
              </a:rPr>
              <a:t> For </a:t>
            </a:r>
            <a:r>
              <a:rPr lang="en-ZA" sz="3200" i="1" dirty="0">
                <a:solidFill>
                  <a:schemeClr val="bg1"/>
                </a:solidFill>
                <a:latin typeface="PT Serif" charset="0"/>
                <a:ea typeface="PT Serif" charset="0"/>
                <a:cs typeface="PT Serif" charset="0"/>
              </a:rPr>
              <a:t>where your treasure is, there your heart will be also</a:t>
            </a:r>
            <a:r>
              <a:rPr lang="en-ZA" sz="3200" i="1" dirty="0" smtClean="0">
                <a:solidFill>
                  <a:schemeClr val="bg1"/>
                </a:solidFill>
                <a:latin typeface="PT Serif" charset="0"/>
                <a:ea typeface="PT Serif" charset="0"/>
                <a:cs typeface="PT Serif" charset="0"/>
              </a:rPr>
              <a:t>.</a:t>
            </a:r>
            <a:endParaRPr lang="en-ZA" sz="3200" i="1" dirty="0">
              <a:solidFill>
                <a:schemeClr val="bg1"/>
              </a:solidFill>
              <a:latin typeface="PT Serif" charset="0"/>
              <a:ea typeface="PT Serif" charset="0"/>
              <a:cs typeface="PT Serif" charset="0"/>
            </a:endParaRP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Matthew 6:19-21 (NKJV)</a:t>
            </a:r>
          </a:p>
        </p:txBody>
      </p:sp>
    </p:spTree>
    <p:extLst>
      <p:ext uri="{BB962C8B-B14F-4D97-AF65-F5344CB8AC3E}">
        <p14:creationId xmlns:p14="http://schemas.microsoft.com/office/powerpoint/2010/main" val="94116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2708434"/>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HOW TO MAKE MONEY YOUR SERVANT?</a:t>
            </a:r>
          </a:p>
          <a:p>
            <a:pPr>
              <a:spcAft>
                <a:spcPts val="600"/>
              </a:spcAft>
            </a:pPr>
            <a:r>
              <a:rPr lang="en-US" sz="3200" b="1" dirty="0">
                <a:solidFill>
                  <a:schemeClr val="bg1"/>
                </a:solidFill>
                <a:latin typeface="Helvetica" panose="020B0604020202020204" pitchFamily="34" charset="0"/>
                <a:ea typeface="PT Serif" charset="0"/>
                <a:cs typeface="Helvetica" panose="020B0604020202020204" pitchFamily="34" charset="0"/>
              </a:rPr>
              <a:t>b</a:t>
            </a:r>
            <a:r>
              <a:rPr lang="en-US" sz="3200" b="1" dirty="0" smtClean="0">
                <a:solidFill>
                  <a:schemeClr val="bg1"/>
                </a:solidFill>
                <a:latin typeface="Helvetica" panose="020B0604020202020204" pitchFamily="34" charset="0"/>
                <a:ea typeface="PT Serif" charset="0"/>
                <a:cs typeface="Helvetica" panose="020B0604020202020204" pitchFamily="34" charset="0"/>
              </a:rPr>
              <a:t>) Heavenly investing</a:t>
            </a:r>
          </a:p>
          <a:p>
            <a:pPr marL="457200" indent="-457200" algn="just">
              <a:buFont typeface="Arial" panose="020B0604020202020204" pitchFamily="34" charset="0"/>
              <a:buChar char="•"/>
            </a:pPr>
            <a:r>
              <a:rPr lang="en-ZA" sz="3200" i="1" dirty="0" smtClean="0">
                <a:solidFill>
                  <a:schemeClr val="bg1"/>
                </a:solidFill>
                <a:latin typeface="PT Serif" charset="0"/>
                <a:ea typeface="PT Serif" charset="0"/>
                <a:cs typeface="Helvetica" panose="020B0604020202020204" pitchFamily="34" charset="0"/>
              </a:rPr>
              <a:t>Give into the storehouse.</a:t>
            </a:r>
            <a:endParaRPr lang="en-US" sz="2400" b="1" dirty="0">
              <a:solidFill>
                <a:schemeClr val="bg1"/>
              </a:solidFill>
              <a:latin typeface="Helvetica" panose="020B0604020202020204" pitchFamily="34" charset="0"/>
              <a:ea typeface="PT Serif" charset="0"/>
              <a:cs typeface="Helvetica" panose="020B0604020202020204" pitchFamily="34" charset="0"/>
            </a:endParaRPr>
          </a:p>
          <a:p>
            <a:pPr marL="457200" indent="-457200" algn="just">
              <a:buFont typeface="Arial" panose="020B0604020202020204" pitchFamily="34" charset="0"/>
              <a:buChar char="•"/>
            </a:pPr>
            <a:r>
              <a:rPr lang="en-ZA" sz="3200" i="1" dirty="0" smtClean="0">
                <a:solidFill>
                  <a:schemeClr val="bg1"/>
                </a:solidFill>
                <a:latin typeface="PT Serif" charset="0"/>
                <a:ea typeface="PT Serif" charset="0"/>
                <a:cs typeface="Helvetica" panose="020B0604020202020204" pitchFamily="34" charset="0"/>
              </a:rPr>
              <a:t>Give to the poor.</a:t>
            </a:r>
          </a:p>
          <a:p>
            <a:pPr marL="457200" indent="-457200" algn="just">
              <a:buFont typeface="Arial" panose="020B0604020202020204" pitchFamily="34" charset="0"/>
              <a:buChar char="•"/>
            </a:pPr>
            <a:r>
              <a:rPr lang="en-ZA" sz="3200" i="1" dirty="0" smtClean="0">
                <a:solidFill>
                  <a:schemeClr val="bg1"/>
                </a:solidFill>
                <a:latin typeface="PT Serif" charset="0"/>
                <a:ea typeface="PT Serif" charset="0"/>
                <a:cs typeface="Helvetica" panose="020B0604020202020204" pitchFamily="34" charset="0"/>
              </a:rPr>
              <a:t>Give in faith as the Holy Spirit leads.</a:t>
            </a:r>
          </a:p>
        </p:txBody>
      </p:sp>
    </p:spTree>
    <p:extLst>
      <p:ext uri="{BB962C8B-B14F-4D97-AF65-F5344CB8AC3E}">
        <p14:creationId xmlns:p14="http://schemas.microsoft.com/office/powerpoint/2010/main" val="153895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4632037"/>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THE UNJUST STEWARD</a:t>
            </a:r>
          </a:p>
          <a:p>
            <a:pPr algn="just"/>
            <a:r>
              <a:rPr lang="en-ZA" sz="3200" i="1" baseline="30000" dirty="0" smtClean="0">
                <a:solidFill>
                  <a:schemeClr val="bg1"/>
                </a:solidFill>
                <a:latin typeface="PT Serif" charset="0"/>
                <a:ea typeface="PT Serif" charset="0"/>
                <a:cs typeface="PT Serif" charset="0"/>
              </a:rPr>
              <a:t>1</a:t>
            </a:r>
            <a:r>
              <a:rPr lang="en-ZA" sz="3200" i="1" dirty="0" smtClean="0">
                <a:solidFill>
                  <a:schemeClr val="bg1"/>
                </a:solidFill>
                <a:latin typeface="PT Serif" charset="0"/>
                <a:ea typeface="PT Serif" charset="0"/>
                <a:cs typeface="PT Serif" charset="0"/>
              </a:rPr>
              <a:t> He </a:t>
            </a:r>
            <a:r>
              <a:rPr lang="en-ZA" sz="3200" i="1" dirty="0">
                <a:solidFill>
                  <a:schemeClr val="bg1"/>
                </a:solidFill>
                <a:latin typeface="PT Serif" charset="0"/>
                <a:ea typeface="PT Serif" charset="0"/>
                <a:cs typeface="PT Serif" charset="0"/>
              </a:rPr>
              <a:t>also said to the disciples, "There was a rich man who had a </a:t>
            </a:r>
            <a:r>
              <a:rPr lang="en-ZA" sz="3200" b="1" i="1" u="sng" dirty="0">
                <a:solidFill>
                  <a:schemeClr val="bg1"/>
                </a:solidFill>
                <a:latin typeface="PT Serif" charset="0"/>
                <a:ea typeface="PT Serif" charset="0"/>
                <a:cs typeface="PT Serif" charset="0"/>
              </a:rPr>
              <a:t>manager</a:t>
            </a:r>
            <a:r>
              <a:rPr lang="en-ZA" sz="3200" i="1" dirty="0">
                <a:solidFill>
                  <a:schemeClr val="bg1"/>
                </a:solidFill>
                <a:latin typeface="PT Serif" charset="0"/>
                <a:ea typeface="PT Serif" charset="0"/>
                <a:cs typeface="PT Serif" charset="0"/>
              </a:rPr>
              <a:t>, and charges were brought to him that this man was wasting his possessions. </a:t>
            </a:r>
            <a:r>
              <a:rPr lang="en-ZA" sz="3200" i="1" baseline="30000" dirty="0" smtClean="0">
                <a:solidFill>
                  <a:schemeClr val="bg1"/>
                </a:solidFill>
                <a:latin typeface="PT Serif" charset="0"/>
                <a:ea typeface="PT Serif" charset="0"/>
                <a:cs typeface="PT Serif" charset="0"/>
              </a:rPr>
              <a:t>2</a:t>
            </a:r>
            <a:r>
              <a:rPr lang="en-ZA" sz="3200" i="1" dirty="0" smtClean="0">
                <a:solidFill>
                  <a:schemeClr val="bg1"/>
                </a:solidFill>
                <a:latin typeface="PT Serif" charset="0"/>
                <a:ea typeface="PT Serif" charset="0"/>
                <a:cs typeface="PT Serif" charset="0"/>
              </a:rPr>
              <a:t> And </a:t>
            </a:r>
            <a:r>
              <a:rPr lang="en-ZA" sz="3200" i="1" dirty="0">
                <a:solidFill>
                  <a:schemeClr val="bg1"/>
                </a:solidFill>
                <a:latin typeface="PT Serif" charset="0"/>
                <a:ea typeface="PT Serif" charset="0"/>
                <a:cs typeface="PT Serif" charset="0"/>
              </a:rPr>
              <a:t>he called him and said to him, 'What is this that I hear about you? Turn in the </a:t>
            </a:r>
            <a:r>
              <a:rPr lang="en-ZA" sz="3200" b="1" i="1" u="sng" dirty="0">
                <a:solidFill>
                  <a:schemeClr val="bg1"/>
                </a:solidFill>
                <a:latin typeface="PT Serif" charset="0"/>
                <a:ea typeface="PT Serif" charset="0"/>
                <a:cs typeface="PT Serif" charset="0"/>
              </a:rPr>
              <a:t>account of your management</a:t>
            </a:r>
            <a:r>
              <a:rPr lang="en-ZA" sz="3200" i="1" dirty="0">
                <a:solidFill>
                  <a:schemeClr val="bg1"/>
                </a:solidFill>
                <a:latin typeface="PT Serif" charset="0"/>
                <a:ea typeface="PT Serif" charset="0"/>
                <a:cs typeface="PT Serif" charset="0"/>
              </a:rPr>
              <a:t>, for you can no longer be manager</a:t>
            </a:r>
            <a:r>
              <a:rPr lang="en-ZA" sz="3200" i="1" dirty="0" smtClean="0">
                <a:solidFill>
                  <a:schemeClr val="bg1"/>
                </a:solidFill>
                <a:latin typeface="PT Serif" charset="0"/>
                <a:ea typeface="PT Serif" charset="0"/>
                <a:cs typeface="PT Serif" charset="0"/>
              </a:rPr>
              <a:t>.'</a:t>
            </a: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Luke 16:1-13 (ESV)</a:t>
            </a:r>
          </a:p>
        </p:txBody>
      </p:sp>
    </p:spTree>
    <p:extLst>
      <p:ext uri="{BB962C8B-B14F-4D97-AF65-F5344CB8AC3E}">
        <p14:creationId xmlns:p14="http://schemas.microsoft.com/office/powerpoint/2010/main" val="3461596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4632037"/>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THE UNJUST STEWARD</a:t>
            </a:r>
          </a:p>
          <a:p>
            <a:pPr algn="just"/>
            <a:r>
              <a:rPr lang="en-ZA" sz="3200" i="1" baseline="30000" dirty="0">
                <a:solidFill>
                  <a:schemeClr val="bg1"/>
                </a:solidFill>
                <a:latin typeface="PT Serif" charset="0"/>
                <a:ea typeface="PT Serif" charset="0"/>
                <a:cs typeface="PT Serif" charset="0"/>
              </a:rPr>
              <a:t>3</a:t>
            </a:r>
            <a:r>
              <a:rPr lang="en-ZA" sz="3200" i="1" dirty="0" smtClean="0">
                <a:solidFill>
                  <a:schemeClr val="bg1"/>
                </a:solidFill>
                <a:latin typeface="PT Serif" charset="0"/>
                <a:ea typeface="PT Serif" charset="0"/>
                <a:cs typeface="PT Serif" charset="0"/>
              </a:rPr>
              <a:t> And </a:t>
            </a:r>
            <a:r>
              <a:rPr lang="en-ZA" sz="3200" i="1" dirty="0">
                <a:solidFill>
                  <a:schemeClr val="bg1"/>
                </a:solidFill>
                <a:latin typeface="PT Serif" charset="0"/>
                <a:ea typeface="PT Serif" charset="0"/>
                <a:cs typeface="PT Serif" charset="0"/>
              </a:rPr>
              <a:t>the manager said to himself, 'What shall I do, since my master is taking the management away from me? I am not strong enough to dig, and I am ashamed to beg. </a:t>
            </a:r>
            <a:r>
              <a:rPr lang="en-ZA" sz="3200" i="1" baseline="30000" dirty="0" smtClean="0">
                <a:solidFill>
                  <a:schemeClr val="bg1"/>
                </a:solidFill>
                <a:latin typeface="PT Serif" charset="0"/>
                <a:ea typeface="PT Serif" charset="0"/>
                <a:cs typeface="PT Serif" charset="0"/>
              </a:rPr>
              <a:t>4</a:t>
            </a:r>
            <a:r>
              <a:rPr lang="en-ZA" sz="3200" i="1" dirty="0" smtClean="0">
                <a:solidFill>
                  <a:schemeClr val="bg1"/>
                </a:solidFill>
                <a:latin typeface="PT Serif" charset="0"/>
                <a:ea typeface="PT Serif" charset="0"/>
                <a:cs typeface="PT Serif" charset="0"/>
              </a:rPr>
              <a:t> I </a:t>
            </a:r>
            <a:r>
              <a:rPr lang="en-ZA" sz="3200" i="1" dirty="0">
                <a:solidFill>
                  <a:schemeClr val="bg1"/>
                </a:solidFill>
                <a:latin typeface="PT Serif" charset="0"/>
                <a:ea typeface="PT Serif" charset="0"/>
                <a:cs typeface="PT Serif" charset="0"/>
              </a:rPr>
              <a:t>have decided what to do, so that when I am removed from management, </a:t>
            </a:r>
            <a:r>
              <a:rPr lang="en-ZA" sz="3200" b="1" i="1" u="sng" dirty="0">
                <a:solidFill>
                  <a:schemeClr val="bg1"/>
                </a:solidFill>
                <a:latin typeface="PT Serif" charset="0"/>
                <a:ea typeface="PT Serif" charset="0"/>
                <a:cs typeface="PT Serif" charset="0"/>
              </a:rPr>
              <a:t>people may receive me into their houses</a:t>
            </a:r>
            <a:r>
              <a:rPr lang="en-ZA" sz="3200" i="1" dirty="0">
                <a:solidFill>
                  <a:schemeClr val="bg1"/>
                </a:solidFill>
                <a:latin typeface="PT Serif" charset="0"/>
                <a:ea typeface="PT Serif" charset="0"/>
                <a:cs typeface="PT Serif" charset="0"/>
              </a:rPr>
              <a:t>.' </a:t>
            </a: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Luke 16:1-13 (ESV)</a:t>
            </a:r>
          </a:p>
        </p:txBody>
      </p:sp>
    </p:spTree>
    <p:extLst>
      <p:ext uri="{BB962C8B-B14F-4D97-AF65-F5344CB8AC3E}">
        <p14:creationId xmlns:p14="http://schemas.microsoft.com/office/powerpoint/2010/main" val="345376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4632037"/>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THE UNJUST STEWARD</a:t>
            </a:r>
          </a:p>
          <a:p>
            <a:pPr algn="just"/>
            <a:r>
              <a:rPr lang="en-ZA" sz="3200" i="1" baseline="30000" dirty="0" smtClean="0">
                <a:solidFill>
                  <a:schemeClr val="bg1"/>
                </a:solidFill>
                <a:latin typeface="PT Serif" charset="0"/>
                <a:ea typeface="PT Serif" charset="0"/>
                <a:cs typeface="PT Serif" charset="0"/>
              </a:rPr>
              <a:t>6</a:t>
            </a:r>
            <a:r>
              <a:rPr lang="en-ZA" sz="3200" i="1" dirty="0" smtClean="0">
                <a:solidFill>
                  <a:schemeClr val="bg1"/>
                </a:solidFill>
                <a:latin typeface="PT Serif" charset="0"/>
                <a:ea typeface="PT Serif" charset="0"/>
                <a:cs typeface="PT Serif" charset="0"/>
              </a:rPr>
              <a:t> He </a:t>
            </a:r>
            <a:r>
              <a:rPr lang="en-ZA" sz="3200" i="1" dirty="0">
                <a:solidFill>
                  <a:schemeClr val="bg1"/>
                </a:solidFill>
                <a:latin typeface="PT Serif" charset="0"/>
                <a:ea typeface="PT Serif" charset="0"/>
                <a:cs typeface="PT Serif" charset="0"/>
              </a:rPr>
              <a:t>said, 'A hundred measures of oil.' He said to him, 'Take your bill, and sit down quickly and write fifty.' </a:t>
            </a:r>
            <a:r>
              <a:rPr lang="en-ZA" sz="3200" i="1" baseline="30000" dirty="0" smtClean="0">
                <a:solidFill>
                  <a:schemeClr val="bg1"/>
                </a:solidFill>
                <a:latin typeface="PT Serif" charset="0"/>
                <a:ea typeface="PT Serif" charset="0"/>
                <a:cs typeface="PT Serif" charset="0"/>
              </a:rPr>
              <a:t>7</a:t>
            </a:r>
            <a:r>
              <a:rPr lang="en-ZA" sz="3200" i="1" dirty="0" smtClean="0">
                <a:solidFill>
                  <a:schemeClr val="bg1"/>
                </a:solidFill>
                <a:latin typeface="PT Serif" charset="0"/>
                <a:ea typeface="PT Serif" charset="0"/>
                <a:cs typeface="PT Serif" charset="0"/>
              </a:rPr>
              <a:t> Then </a:t>
            </a:r>
            <a:r>
              <a:rPr lang="en-ZA" sz="3200" i="1" dirty="0">
                <a:solidFill>
                  <a:schemeClr val="bg1"/>
                </a:solidFill>
                <a:latin typeface="PT Serif" charset="0"/>
                <a:ea typeface="PT Serif" charset="0"/>
                <a:cs typeface="PT Serif" charset="0"/>
              </a:rPr>
              <a:t>he said to another, 'And how much do you owe?' He said, 'A hundred measures of wheat.' He said to him, 'Take your bill, and write eighty.' </a:t>
            </a:r>
            <a:r>
              <a:rPr lang="en-ZA" sz="3200" i="1" baseline="30000" dirty="0" smtClean="0">
                <a:solidFill>
                  <a:schemeClr val="bg1"/>
                </a:solidFill>
                <a:latin typeface="PT Serif" charset="0"/>
                <a:ea typeface="PT Serif" charset="0"/>
                <a:cs typeface="PT Serif" charset="0"/>
              </a:rPr>
              <a:t>8</a:t>
            </a:r>
            <a:r>
              <a:rPr lang="en-ZA" sz="3200" i="1" dirty="0" smtClean="0">
                <a:solidFill>
                  <a:schemeClr val="bg1"/>
                </a:solidFill>
                <a:latin typeface="PT Serif" charset="0"/>
                <a:ea typeface="PT Serif" charset="0"/>
                <a:cs typeface="PT Serif" charset="0"/>
              </a:rPr>
              <a:t> The </a:t>
            </a:r>
            <a:r>
              <a:rPr lang="en-ZA" sz="3200" i="1" dirty="0">
                <a:solidFill>
                  <a:schemeClr val="bg1"/>
                </a:solidFill>
                <a:latin typeface="PT Serif" charset="0"/>
                <a:ea typeface="PT Serif" charset="0"/>
                <a:cs typeface="PT Serif" charset="0"/>
              </a:rPr>
              <a:t>master </a:t>
            </a:r>
            <a:r>
              <a:rPr lang="en-ZA" sz="3200" b="1" i="1" u="sng" dirty="0">
                <a:solidFill>
                  <a:schemeClr val="bg1"/>
                </a:solidFill>
                <a:latin typeface="PT Serif" charset="0"/>
                <a:ea typeface="PT Serif" charset="0"/>
                <a:cs typeface="PT Serif" charset="0"/>
              </a:rPr>
              <a:t>commended the dishonest manager for his shrewdness</a:t>
            </a:r>
            <a:r>
              <a:rPr lang="en-ZA" sz="3200" i="1" dirty="0">
                <a:solidFill>
                  <a:schemeClr val="bg1"/>
                </a:solidFill>
                <a:latin typeface="PT Serif" charset="0"/>
                <a:ea typeface="PT Serif" charset="0"/>
                <a:cs typeface="PT Serif" charset="0"/>
              </a:rPr>
              <a:t>.</a:t>
            </a: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Luke 16:1-13 (ESV)</a:t>
            </a:r>
          </a:p>
        </p:txBody>
      </p:sp>
    </p:spTree>
    <p:extLst>
      <p:ext uri="{BB962C8B-B14F-4D97-AF65-F5344CB8AC3E}">
        <p14:creationId xmlns:p14="http://schemas.microsoft.com/office/powerpoint/2010/main" val="269608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4139595"/>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THE UNJUST STEWARD</a:t>
            </a:r>
          </a:p>
          <a:p>
            <a:pPr algn="just"/>
            <a:r>
              <a:rPr lang="en-ZA" sz="3200" i="1" dirty="0" smtClean="0">
                <a:solidFill>
                  <a:schemeClr val="bg1"/>
                </a:solidFill>
                <a:latin typeface="PT Serif" charset="0"/>
                <a:ea typeface="PT Serif" charset="0"/>
                <a:cs typeface="PT Serif" charset="0"/>
              </a:rPr>
              <a:t>For </a:t>
            </a:r>
            <a:r>
              <a:rPr lang="en-ZA" sz="3200" i="1" dirty="0">
                <a:solidFill>
                  <a:schemeClr val="bg1"/>
                </a:solidFill>
                <a:latin typeface="PT Serif" charset="0"/>
                <a:ea typeface="PT Serif" charset="0"/>
                <a:cs typeface="PT Serif" charset="0"/>
              </a:rPr>
              <a:t>the sons of this world are more shrewd in dealing with their own generation than the sons of light. </a:t>
            </a:r>
            <a:r>
              <a:rPr lang="en-ZA" sz="3200" i="1" baseline="30000" dirty="0" smtClean="0">
                <a:solidFill>
                  <a:schemeClr val="bg1"/>
                </a:solidFill>
                <a:latin typeface="PT Serif" charset="0"/>
                <a:ea typeface="PT Serif" charset="0"/>
                <a:cs typeface="PT Serif" charset="0"/>
              </a:rPr>
              <a:t>9</a:t>
            </a:r>
            <a:r>
              <a:rPr lang="en-ZA" sz="3200" i="1" dirty="0" smtClean="0">
                <a:solidFill>
                  <a:schemeClr val="bg1"/>
                </a:solidFill>
                <a:latin typeface="PT Serif" charset="0"/>
                <a:ea typeface="PT Serif" charset="0"/>
                <a:cs typeface="PT Serif" charset="0"/>
              </a:rPr>
              <a:t> And </a:t>
            </a:r>
            <a:r>
              <a:rPr lang="en-ZA" sz="3200" i="1" dirty="0">
                <a:solidFill>
                  <a:schemeClr val="bg1"/>
                </a:solidFill>
                <a:latin typeface="PT Serif" charset="0"/>
                <a:ea typeface="PT Serif" charset="0"/>
                <a:cs typeface="PT Serif" charset="0"/>
              </a:rPr>
              <a:t>I tell you, </a:t>
            </a:r>
            <a:r>
              <a:rPr lang="en-ZA" sz="3200" b="1" i="1" u="sng" dirty="0">
                <a:solidFill>
                  <a:schemeClr val="bg1"/>
                </a:solidFill>
                <a:latin typeface="PT Serif" charset="0"/>
                <a:ea typeface="PT Serif" charset="0"/>
                <a:cs typeface="PT Serif" charset="0"/>
              </a:rPr>
              <a:t>make friends</a:t>
            </a:r>
            <a:r>
              <a:rPr lang="en-ZA" sz="3200" i="1" dirty="0">
                <a:solidFill>
                  <a:schemeClr val="bg1"/>
                </a:solidFill>
                <a:latin typeface="PT Serif" charset="0"/>
                <a:ea typeface="PT Serif" charset="0"/>
                <a:cs typeface="PT Serif" charset="0"/>
              </a:rPr>
              <a:t> for yourselves by means of unrighteous wealth, so that when </a:t>
            </a:r>
            <a:r>
              <a:rPr lang="en-ZA" sz="3200" b="1" i="1" u="sng" dirty="0">
                <a:solidFill>
                  <a:schemeClr val="bg1"/>
                </a:solidFill>
                <a:latin typeface="PT Serif" charset="0"/>
                <a:ea typeface="PT Serif" charset="0"/>
                <a:cs typeface="PT Serif" charset="0"/>
              </a:rPr>
              <a:t>it fails</a:t>
            </a:r>
            <a:r>
              <a:rPr lang="en-ZA" sz="3200" i="1" dirty="0">
                <a:solidFill>
                  <a:schemeClr val="bg1"/>
                </a:solidFill>
                <a:latin typeface="PT Serif" charset="0"/>
                <a:ea typeface="PT Serif" charset="0"/>
                <a:cs typeface="PT Serif" charset="0"/>
              </a:rPr>
              <a:t> they may receive you into the </a:t>
            </a:r>
            <a:r>
              <a:rPr lang="en-ZA" sz="3200" b="1" i="1" u="sng" dirty="0">
                <a:solidFill>
                  <a:schemeClr val="bg1"/>
                </a:solidFill>
                <a:latin typeface="PT Serif" charset="0"/>
                <a:ea typeface="PT Serif" charset="0"/>
                <a:cs typeface="PT Serif" charset="0"/>
              </a:rPr>
              <a:t>eternal dwellings</a:t>
            </a:r>
            <a:r>
              <a:rPr lang="en-ZA" sz="3200" i="1" dirty="0">
                <a:solidFill>
                  <a:schemeClr val="bg1"/>
                </a:solidFill>
                <a:latin typeface="PT Serif" charset="0"/>
                <a:ea typeface="PT Serif" charset="0"/>
                <a:cs typeface="PT Serif" charset="0"/>
              </a:rPr>
              <a:t>. </a:t>
            </a: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Luke 16:1-13 (ESV)</a:t>
            </a:r>
          </a:p>
        </p:txBody>
      </p:sp>
    </p:spTree>
    <p:extLst>
      <p:ext uri="{BB962C8B-B14F-4D97-AF65-F5344CB8AC3E}">
        <p14:creationId xmlns:p14="http://schemas.microsoft.com/office/powerpoint/2010/main" val="3363344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3647152"/>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THE UNJUST STEWARD</a:t>
            </a:r>
          </a:p>
          <a:p>
            <a:pPr algn="just"/>
            <a:r>
              <a:rPr lang="en-ZA" sz="3200" i="1" baseline="30000" dirty="0">
                <a:solidFill>
                  <a:schemeClr val="bg1"/>
                </a:solidFill>
                <a:latin typeface="PT Serif" charset="0"/>
                <a:ea typeface="PT Serif" charset="0"/>
                <a:cs typeface="PT Serif" charset="0"/>
              </a:rPr>
              <a:t>10</a:t>
            </a:r>
            <a:r>
              <a:rPr lang="en-ZA" sz="3200" i="1" dirty="0">
                <a:solidFill>
                  <a:schemeClr val="bg1"/>
                </a:solidFill>
                <a:latin typeface="PT Serif" charset="0"/>
                <a:ea typeface="PT Serif" charset="0"/>
                <a:cs typeface="PT Serif" charset="0"/>
              </a:rPr>
              <a:t> </a:t>
            </a:r>
            <a:r>
              <a:rPr lang="en-ZA" sz="3200" i="1" dirty="0" smtClean="0">
                <a:solidFill>
                  <a:schemeClr val="bg1"/>
                </a:solidFill>
                <a:latin typeface="PT Serif" charset="0"/>
                <a:ea typeface="PT Serif" charset="0"/>
                <a:cs typeface="PT Serif" charset="0"/>
              </a:rPr>
              <a:t>"</a:t>
            </a:r>
            <a:r>
              <a:rPr lang="en-ZA" sz="3200" i="1" dirty="0">
                <a:solidFill>
                  <a:schemeClr val="bg1"/>
                </a:solidFill>
                <a:latin typeface="PT Serif" charset="0"/>
                <a:ea typeface="PT Serif" charset="0"/>
                <a:cs typeface="PT Serif" charset="0"/>
              </a:rPr>
              <a:t>One who is faithful in a very little is also faithful in much, and one who is dishonest in a very little is also dishonest in much. </a:t>
            </a:r>
            <a:r>
              <a:rPr lang="en-ZA" sz="3200" i="1" baseline="30000" dirty="0" smtClean="0">
                <a:solidFill>
                  <a:schemeClr val="bg1"/>
                </a:solidFill>
                <a:latin typeface="PT Serif" charset="0"/>
                <a:ea typeface="PT Serif" charset="0"/>
                <a:cs typeface="PT Serif" charset="0"/>
              </a:rPr>
              <a:t>11</a:t>
            </a:r>
            <a:r>
              <a:rPr lang="en-ZA" sz="3200" i="1" dirty="0" smtClean="0">
                <a:solidFill>
                  <a:schemeClr val="bg1"/>
                </a:solidFill>
                <a:latin typeface="PT Serif" charset="0"/>
                <a:ea typeface="PT Serif" charset="0"/>
                <a:cs typeface="PT Serif" charset="0"/>
              </a:rPr>
              <a:t> If </a:t>
            </a:r>
            <a:r>
              <a:rPr lang="en-ZA" sz="3200" i="1" dirty="0">
                <a:solidFill>
                  <a:schemeClr val="bg1"/>
                </a:solidFill>
                <a:latin typeface="PT Serif" charset="0"/>
                <a:ea typeface="PT Serif" charset="0"/>
                <a:cs typeface="PT Serif" charset="0"/>
              </a:rPr>
              <a:t>then you have not been faithful in the unrighteous wealth, who will entrust to you the true riches? </a:t>
            </a: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Luke 16:1-13 (ESV)</a:t>
            </a:r>
          </a:p>
        </p:txBody>
      </p:sp>
    </p:spTree>
    <p:extLst>
      <p:ext uri="{BB962C8B-B14F-4D97-AF65-F5344CB8AC3E}">
        <p14:creationId xmlns:p14="http://schemas.microsoft.com/office/powerpoint/2010/main" val="117670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4139595"/>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THE UNJUST STEWARD</a:t>
            </a:r>
          </a:p>
          <a:p>
            <a:pPr algn="just"/>
            <a:r>
              <a:rPr lang="en-ZA" sz="3200" i="1" baseline="30000" dirty="0" smtClean="0">
                <a:solidFill>
                  <a:schemeClr val="bg1"/>
                </a:solidFill>
                <a:latin typeface="PT Serif" charset="0"/>
                <a:ea typeface="PT Serif" charset="0"/>
                <a:cs typeface="PT Serif" charset="0"/>
              </a:rPr>
              <a:t>12</a:t>
            </a:r>
            <a:r>
              <a:rPr lang="en-ZA" sz="3200" i="1" dirty="0" smtClean="0">
                <a:solidFill>
                  <a:schemeClr val="bg1"/>
                </a:solidFill>
                <a:latin typeface="PT Serif" charset="0"/>
                <a:ea typeface="PT Serif" charset="0"/>
                <a:cs typeface="PT Serif" charset="0"/>
              </a:rPr>
              <a:t> And </a:t>
            </a:r>
            <a:r>
              <a:rPr lang="en-ZA" sz="3200" i="1" dirty="0">
                <a:solidFill>
                  <a:schemeClr val="bg1"/>
                </a:solidFill>
                <a:latin typeface="PT Serif" charset="0"/>
                <a:ea typeface="PT Serif" charset="0"/>
                <a:cs typeface="PT Serif" charset="0"/>
              </a:rPr>
              <a:t>if you have not been faithful in that which is another's, who will give you that which is your own? </a:t>
            </a:r>
            <a:r>
              <a:rPr lang="en-ZA" sz="3200" i="1" baseline="30000" dirty="0" smtClean="0">
                <a:solidFill>
                  <a:schemeClr val="bg1"/>
                </a:solidFill>
                <a:latin typeface="PT Serif" charset="0"/>
                <a:ea typeface="PT Serif" charset="0"/>
                <a:cs typeface="PT Serif" charset="0"/>
              </a:rPr>
              <a:t>13</a:t>
            </a:r>
            <a:r>
              <a:rPr lang="en-ZA" sz="3200" i="1" dirty="0" smtClean="0">
                <a:solidFill>
                  <a:schemeClr val="bg1"/>
                </a:solidFill>
                <a:latin typeface="PT Serif" charset="0"/>
                <a:ea typeface="PT Serif" charset="0"/>
                <a:cs typeface="PT Serif" charset="0"/>
              </a:rPr>
              <a:t> No </a:t>
            </a:r>
            <a:r>
              <a:rPr lang="en-ZA" sz="3200" i="1" dirty="0">
                <a:solidFill>
                  <a:schemeClr val="bg1"/>
                </a:solidFill>
                <a:latin typeface="PT Serif" charset="0"/>
                <a:ea typeface="PT Serif" charset="0"/>
                <a:cs typeface="PT Serif" charset="0"/>
              </a:rPr>
              <a:t>servant can serve two masters, for either he will hate the one and love the other, or he will be devoted to the one and despise the other. You cannot serve God and money</a:t>
            </a:r>
            <a:r>
              <a:rPr lang="en-ZA" sz="3200" i="1" dirty="0" smtClean="0">
                <a:solidFill>
                  <a:schemeClr val="bg1"/>
                </a:solidFill>
                <a:latin typeface="PT Serif" charset="0"/>
                <a:ea typeface="PT Serif" charset="0"/>
                <a:cs typeface="PT Serif" charset="0"/>
              </a:rPr>
              <a:t>."</a:t>
            </a:r>
            <a:endParaRPr lang="en-ZA" sz="3200" i="1" dirty="0">
              <a:solidFill>
                <a:schemeClr val="bg1"/>
              </a:solidFill>
              <a:latin typeface="PT Serif" charset="0"/>
              <a:ea typeface="PT Serif" charset="0"/>
              <a:cs typeface="PT Serif" charset="0"/>
            </a:endParaRP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Luke 16:1-13 (ESV)</a:t>
            </a:r>
          </a:p>
        </p:txBody>
      </p:sp>
    </p:spTree>
    <p:extLst>
      <p:ext uri="{BB962C8B-B14F-4D97-AF65-F5344CB8AC3E}">
        <p14:creationId xmlns:p14="http://schemas.microsoft.com/office/powerpoint/2010/main" val="2964196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2662267"/>
          </a:xfrm>
          <a:prstGeom prst="rect">
            <a:avLst/>
          </a:prstGeom>
          <a:noFill/>
        </p:spPr>
        <p:txBody>
          <a:bodyPr wrap="square" rtlCol="0">
            <a:spAutoFit/>
          </a:bodyPr>
          <a:lstStyle/>
          <a:p>
            <a:pPr>
              <a:spcAft>
                <a:spcPts val="600"/>
              </a:spcAft>
            </a:pPr>
            <a:r>
              <a:rPr lang="en-US" sz="3200" b="1" dirty="0" smtClean="0">
                <a:solidFill>
                  <a:schemeClr val="bg1"/>
                </a:solidFill>
                <a:latin typeface="Helvetica" panose="020B0604020202020204" pitchFamily="34" charset="0"/>
                <a:ea typeface="PT Serif" charset="0"/>
                <a:cs typeface="Helvetica" panose="020B0604020202020204" pitchFamily="34" charset="0"/>
              </a:rPr>
              <a:t>1. MONEY IS SEEN AS “VERY LITTLE”</a:t>
            </a:r>
          </a:p>
          <a:p>
            <a:pPr algn="just"/>
            <a:r>
              <a:rPr lang="en-ZA" sz="3200" i="1" baseline="30000" dirty="0">
                <a:solidFill>
                  <a:schemeClr val="bg1"/>
                </a:solidFill>
                <a:latin typeface="PT Serif" charset="0"/>
                <a:ea typeface="PT Serif" charset="0"/>
                <a:cs typeface="PT Serif" charset="0"/>
              </a:rPr>
              <a:t>10</a:t>
            </a:r>
            <a:r>
              <a:rPr lang="en-ZA" sz="3200" i="1" dirty="0">
                <a:solidFill>
                  <a:schemeClr val="bg1"/>
                </a:solidFill>
                <a:latin typeface="PT Serif" charset="0"/>
                <a:ea typeface="PT Serif" charset="0"/>
                <a:cs typeface="PT Serif" charset="0"/>
              </a:rPr>
              <a:t> </a:t>
            </a:r>
            <a:r>
              <a:rPr lang="en-ZA" sz="3200" i="1" dirty="0" smtClean="0">
                <a:solidFill>
                  <a:schemeClr val="bg1"/>
                </a:solidFill>
                <a:latin typeface="PT Serif" charset="0"/>
                <a:ea typeface="PT Serif" charset="0"/>
                <a:cs typeface="PT Serif" charset="0"/>
              </a:rPr>
              <a:t>"</a:t>
            </a:r>
            <a:r>
              <a:rPr lang="en-ZA" sz="3200" i="1" dirty="0">
                <a:solidFill>
                  <a:schemeClr val="bg1"/>
                </a:solidFill>
                <a:latin typeface="PT Serif" charset="0"/>
                <a:ea typeface="PT Serif" charset="0"/>
                <a:cs typeface="PT Serif" charset="0"/>
              </a:rPr>
              <a:t>One who is </a:t>
            </a:r>
            <a:r>
              <a:rPr lang="en-ZA" sz="3200" b="1" i="1" u="sng" dirty="0">
                <a:solidFill>
                  <a:schemeClr val="bg1"/>
                </a:solidFill>
                <a:latin typeface="PT Serif" charset="0"/>
                <a:ea typeface="PT Serif" charset="0"/>
                <a:cs typeface="PT Serif" charset="0"/>
              </a:rPr>
              <a:t>faithful</a:t>
            </a:r>
            <a:r>
              <a:rPr lang="en-ZA" sz="3200" i="1" dirty="0">
                <a:solidFill>
                  <a:schemeClr val="bg1"/>
                </a:solidFill>
                <a:latin typeface="PT Serif" charset="0"/>
                <a:ea typeface="PT Serif" charset="0"/>
                <a:cs typeface="PT Serif" charset="0"/>
              </a:rPr>
              <a:t> in a </a:t>
            </a:r>
            <a:r>
              <a:rPr lang="en-ZA" sz="3200" b="1" i="1" u="sng" dirty="0">
                <a:solidFill>
                  <a:schemeClr val="bg1"/>
                </a:solidFill>
                <a:latin typeface="PT Serif" charset="0"/>
                <a:ea typeface="PT Serif" charset="0"/>
                <a:cs typeface="PT Serif" charset="0"/>
              </a:rPr>
              <a:t>very little</a:t>
            </a:r>
            <a:r>
              <a:rPr lang="en-ZA" sz="3200" i="1" dirty="0">
                <a:solidFill>
                  <a:schemeClr val="bg1"/>
                </a:solidFill>
                <a:latin typeface="PT Serif" charset="0"/>
                <a:ea typeface="PT Serif" charset="0"/>
                <a:cs typeface="PT Serif" charset="0"/>
              </a:rPr>
              <a:t> is also faithful in much, and one who is </a:t>
            </a:r>
            <a:r>
              <a:rPr lang="en-ZA" sz="3200" b="1" i="1" u="sng" dirty="0">
                <a:solidFill>
                  <a:schemeClr val="bg1"/>
                </a:solidFill>
                <a:latin typeface="PT Serif" charset="0"/>
                <a:ea typeface="PT Serif" charset="0"/>
                <a:cs typeface="PT Serif" charset="0"/>
              </a:rPr>
              <a:t>dishonest</a:t>
            </a:r>
            <a:r>
              <a:rPr lang="en-ZA" sz="3200" i="1" dirty="0">
                <a:solidFill>
                  <a:schemeClr val="bg1"/>
                </a:solidFill>
                <a:latin typeface="PT Serif" charset="0"/>
                <a:ea typeface="PT Serif" charset="0"/>
                <a:cs typeface="PT Serif" charset="0"/>
              </a:rPr>
              <a:t> in a </a:t>
            </a:r>
            <a:r>
              <a:rPr lang="en-ZA" sz="3200" b="1" i="1" u="sng" dirty="0">
                <a:solidFill>
                  <a:schemeClr val="bg1"/>
                </a:solidFill>
                <a:latin typeface="PT Serif" charset="0"/>
                <a:ea typeface="PT Serif" charset="0"/>
                <a:cs typeface="PT Serif" charset="0"/>
              </a:rPr>
              <a:t>very little</a:t>
            </a:r>
            <a:r>
              <a:rPr lang="en-ZA" sz="3200" i="1" dirty="0">
                <a:solidFill>
                  <a:schemeClr val="bg1"/>
                </a:solidFill>
                <a:latin typeface="PT Serif" charset="0"/>
                <a:ea typeface="PT Serif" charset="0"/>
                <a:cs typeface="PT Serif" charset="0"/>
              </a:rPr>
              <a:t> is also dishonest in much</a:t>
            </a:r>
            <a:r>
              <a:rPr lang="en-ZA" sz="3200" i="1" dirty="0" smtClean="0">
                <a:solidFill>
                  <a:schemeClr val="bg1"/>
                </a:solidFill>
                <a:latin typeface="PT Serif" charset="0"/>
                <a:ea typeface="PT Serif" charset="0"/>
                <a:cs typeface="PT Serif" charset="0"/>
              </a:rPr>
              <a:t>.</a:t>
            </a:r>
            <a:endParaRPr lang="en-ZA" sz="3200" i="1" dirty="0">
              <a:solidFill>
                <a:schemeClr val="bg1"/>
              </a:solidFill>
              <a:latin typeface="PT Serif" charset="0"/>
              <a:ea typeface="PT Serif" charset="0"/>
              <a:cs typeface="PT Serif" charset="0"/>
            </a:endParaRP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Luke 16:10 (ESV)</a:t>
            </a:r>
          </a:p>
        </p:txBody>
      </p:sp>
    </p:spTree>
    <p:extLst>
      <p:ext uri="{BB962C8B-B14F-4D97-AF65-F5344CB8AC3E}">
        <p14:creationId xmlns:p14="http://schemas.microsoft.com/office/powerpoint/2010/main" val="2602928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24220" y="5622870"/>
            <a:ext cx="6143557" cy="400110"/>
          </a:xfrm>
          <a:prstGeom prst="rect">
            <a:avLst/>
          </a:prstGeom>
          <a:noFill/>
        </p:spPr>
        <p:txBody>
          <a:bodyPr wrap="square" rtlCol="0">
            <a:spAutoFit/>
          </a:bodyPr>
          <a:lstStyle/>
          <a:p>
            <a:pPr algn="ctr"/>
            <a:r>
              <a:rPr lang="en-US" sz="2000" b="1" smtClean="0">
                <a:solidFill>
                  <a:schemeClr val="bg1"/>
                </a:solidFill>
                <a:latin typeface="Helvetica" charset="0"/>
                <a:ea typeface="Helvetica" charset="0"/>
                <a:cs typeface="Helvetica" charset="0"/>
              </a:rPr>
              <a:t>John Doe</a:t>
            </a:r>
            <a:endParaRPr lang="en-US" sz="2000" b="1" dirty="0">
              <a:solidFill>
                <a:schemeClr val="bg1"/>
              </a:solidFill>
              <a:latin typeface="Helvetica" charset="0"/>
              <a:ea typeface="Helvetica" charset="0"/>
              <a:cs typeface="Helvetica" charset="0"/>
            </a:endParaRPr>
          </a:p>
        </p:txBody>
      </p:sp>
      <p:sp>
        <p:nvSpPr>
          <p:cNvPr id="5" name="TextBox 4"/>
          <p:cNvSpPr txBox="1"/>
          <p:nvPr/>
        </p:nvSpPr>
        <p:spPr>
          <a:xfrm>
            <a:off x="1504948" y="2460465"/>
            <a:ext cx="9182100" cy="1477328"/>
          </a:xfrm>
          <a:prstGeom prst="rect">
            <a:avLst/>
          </a:prstGeom>
          <a:noFill/>
        </p:spPr>
        <p:txBody>
          <a:bodyPr wrap="square" rtlCol="0">
            <a:spAutoFit/>
          </a:bodyPr>
          <a:lstStyle/>
          <a:p>
            <a:pPr algn="ctr"/>
            <a:r>
              <a:rPr lang="en-US" sz="4500" b="1" spc="600" dirty="0" smtClean="0">
                <a:solidFill>
                  <a:schemeClr val="bg1"/>
                </a:solidFill>
                <a:latin typeface="Muli ExtraBold" charset="0"/>
                <a:ea typeface="Muli ExtraBold" charset="0"/>
                <a:cs typeface="Muli ExtraBold" charset="0"/>
              </a:rPr>
              <a:t>UNDERSTANDINGTHE NEW TESTAMENT</a:t>
            </a:r>
            <a:endParaRPr lang="en-US" sz="4500" b="1" spc="600" dirty="0">
              <a:solidFill>
                <a:schemeClr val="bg1"/>
              </a:solidFill>
              <a:latin typeface="Muli ExtraBold" charset="0"/>
              <a:ea typeface="Muli ExtraBold" charset="0"/>
              <a:cs typeface="Muli ExtraBol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204800" cy="6865200"/>
          </a:xfrm>
          <a:prstGeom prst="rect">
            <a:avLst/>
          </a:prstGeom>
        </p:spPr>
      </p:pic>
      <p:sp>
        <p:nvSpPr>
          <p:cNvPr id="12" name="TextBox 11"/>
          <p:cNvSpPr txBox="1">
            <a:spLocks/>
          </p:cNvSpPr>
          <p:nvPr/>
        </p:nvSpPr>
        <p:spPr>
          <a:xfrm>
            <a:off x="1780936" y="606112"/>
            <a:ext cx="8617527" cy="2662267"/>
          </a:xfrm>
          <a:prstGeom prst="rect">
            <a:avLst/>
          </a:prstGeom>
          <a:noFill/>
        </p:spPr>
        <p:txBody>
          <a:bodyPr wrap="square" rtlCol="0">
            <a:spAutoFit/>
          </a:bodyPr>
          <a:lstStyle/>
          <a:p>
            <a:pPr>
              <a:spcAft>
                <a:spcPts val="600"/>
              </a:spcAft>
            </a:pPr>
            <a:r>
              <a:rPr lang="en-US" sz="3200" b="1" dirty="0">
                <a:solidFill>
                  <a:schemeClr val="bg1"/>
                </a:solidFill>
                <a:latin typeface="Helvetica" panose="020B0604020202020204" pitchFamily="34" charset="0"/>
                <a:ea typeface="PT Serif" charset="0"/>
                <a:cs typeface="Helvetica" panose="020B0604020202020204" pitchFamily="34" charset="0"/>
              </a:rPr>
              <a:t>2</a:t>
            </a:r>
            <a:r>
              <a:rPr lang="en-US" sz="3200" b="1" dirty="0" smtClean="0">
                <a:solidFill>
                  <a:schemeClr val="bg1"/>
                </a:solidFill>
                <a:latin typeface="Helvetica" panose="020B0604020202020204" pitchFamily="34" charset="0"/>
                <a:ea typeface="PT Serif" charset="0"/>
                <a:cs typeface="Helvetica" panose="020B0604020202020204" pitchFamily="34" charset="0"/>
              </a:rPr>
              <a:t>. MONEY IS A MEASURE FOR TRUST</a:t>
            </a:r>
            <a:endParaRPr lang="en-ZA" sz="3200" i="1" baseline="30000" dirty="0" smtClean="0">
              <a:solidFill>
                <a:schemeClr val="bg1"/>
              </a:solidFill>
              <a:latin typeface="PT Serif" charset="0"/>
              <a:ea typeface="PT Serif" charset="0"/>
              <a:cs typeface="PT Serif" charset="0"/>
            </a:endParaRPr>
          </a:p>
          <a:p>
            <a:pPr algn="just"/>
            <a:r>
              <a:rPr lang="en-ZA" sz="3200" i="1" baseline="30000" dirty="0" smtClean="0">
                <a:solidFill>
                  <a:schemeClr val="bg1"/>
                </a:solidFill>
                <a:latin typeface="PT Serif" charset="0"/>
                <a:ea typeface="PT Serif" charset="0"/>
                <a:cs typeface="PT Serif" charset="0"/>
              </a:rPr>
              <a:t>11</a:t>
            </a:r>
            <a:r>
              <a:rPr lang="en-ZA" sz="3200" i="1" dirty="0" smtClean="0">
                <a:solidFill>
                  <a:schemeClr val="bg1"/>
                </a:solidFill>
                <a:latin typeface="PT Serif" charset="0"/>
                <a:ea typeface="PT Serif" charset="0"/>
                <a:cs typeface="PT Serif" charset="0"/>
              </a:rPr>
              <a:t> If </a:t>
            </a:r>
            <a:r>
              <a:rPr lang="en-ZA" sz="3200" i="1" dirty="0">
                <a:solidFill>
                  <a:schemeClr val="bg1"/>
                </a:solidFill>
                <a:latin typeface="PT Serif" charset="0"/>
                <a:ea typeface="PT Serif" charset="0"/>
                <a:cs typeface="PT Serif" charset="0"/>
              </a:rPr>
              <a:t>then you have not been faithful in the unrighteous wealth, who will </a:t>
            </a:r>
            <a:r>
              <a:rPr lang="en-ZA" sz="3200" b="1" i="1" u="sng" dirty="0">
                <a:solidFill>
                  <a:schemeClr val="bg1"/>
                </a:solidFill>
                <a:latin typeface="PT Serif" charset="0"/>
                <a:ea typeface="PT Serif" charset="0"/>
                <a:cs typeface="PT Serif" charset="0"/>
              </a:rPr>
              <a:t>entrust</a:t>
            </a:r>
            <a:r>
              <a:rPr lang="en-ZA" sz="3200" i="1" dirty="0">
                <a:solidFill>
                  <a:schemeClr val="bg1"/>
                </a:solidFill>
                <a:latin typeface="PT Serif" charset="0"/>
                <a:ea typeface="PT Serif" charset="0"/>
                <a:cs typeface="PT Serif" charset="0"/>
              </a:rPr>
              <a:t> to you the </a:t>
            </a:r>
            <a:r>
              <a:rPr lang="en-ZA" sz="3200" b="1" i="1" u="sng" dirty="0">
                <a:solidFill>
                  <a:schemeClr val="bg1"/>
                </a:solidFill>
                <a:latin typeface="PT Serif" charset="0"/>
                <a:ea typeface="PT Serif" charset="0"/>
                <a:cs typeface="PT Serif" charset="0"/>
              </a:rPr>
              <a:t>true riches</a:t>
            </a:r>
            <a:r>
              <a:rPr lang="en-ZA" sz="3200" i="1" dirty="0">
                <a:solidFill>
                  <a:schemeClr val="bg1"/>
                </a:solidFill>
                <a:latin typeface="PT Serif" charset="0"/>
                <a:ea typeface="PT Serif" charset="0"/>
                <a:cs typeface="PT Serif" charset="0"/>
              </a:rPr>
              <a:t>? </a:t>
            </a:r>
          </a:p>
          <a:p>
            <a:pPr algn="r">
              <a:spcBef>
                <a:spcPts val="1200"/>
              </a:spcBef>
            </a:pPr>
            <a:r>
              <a:rPr lang="en-US" sz="2400" b="1" dirty="0" smtClean="0">
                <a:solidFill>
                  <a:schemeClr val="bg1"/>
                </a:solidFill>
                <a:latin typeface="Helvetica" panose="020B0604020202020204" pitchFamily="34" charset="0"/>
                <a:ea typeface="PT Serif" charset="0"/>
                <a:cs typeface="Helvetica" panose="020B0604020202020204" pitchFamily="34" charset="0"/>
              </a:rPr>
              <a:t>Luke 16:11 (ESV)</a:t>
            </a:r>
          </a:p>
        </p:txBody>
      </p:sp>
    </p:spTree>
    <p:extLst>
      <p:ext uri="{BB962C8B-B14F-4D97-AF65-F5344CB8AC3E}">
        <p14:creationId xmlns:p14="http://schemas.microsoft.com/office/powerpoint/2010/main" val="588877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AC38D1D6E74F4485550D2A2C987D0E" ma:contentTypeVersion="5" ma:contentTypeDescription="Create a new document." ma:contentTypeScope="" ma:versionID="5bf825f722789b00b0d64174189ce1ac">
  <xsd:schema xmlns:xsd="http://www.w3.org/2001/XMLSchema" xmlns:xs="http://www.w3.org/2001/XMLSchema" xmlns:p="http://schemas.microsoft.com/office/2006/metadata/properties" xmlns:ns2="714ffc91-1b9b-4e8d-b723-91ea9c0a278c" xmlns:ns3="bab4612d-69c1-4a01-bbdc-435c7bba1413" targetNamespace="http://schemas.microsoft.com/office/2006/metadata/properties" ma:root="true" ma:fieldsID="db6f1844d91a255056de2f2e869068b4" ns2:_="" ns3:_="">
    <xsd:import namespace="714ffc91-1b9b-4e8d-b723-91ea9c0a278c"/>
    <xsd:import namespace="bab4612d-69c1-4a01-bbdc-435c7bba14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4ffc91-1b9b-4e8d-b723-91ea9c0a278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b4612d-69c1-4a01-bbdc-435c7bba141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C84043-1910-40BA-9C7A-2748B5EEA2A1}">
  <ds:schemaRefs>
    <ds:schemaRef ds:uri="http://schemas.microsoft.com/sharepoint/v3/contenttype/forms"/>
  </ds:schemaRefs>
</ds:datastoreItem>
</file>

<file path=customXml/itemProps2.xml><?xml version="1.0" encoding="utf-8"?>
<ds:datastoreItem xmlns:ds="http://schemas.openxmlformats.org/officeDocument/2006/customXml" ds:itemID="{1332DAD9-4C3A-4CAE-8E24-D35EB3A9B3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4ffc91-1b9b-4e8d-b723-91ea9c0a278c"/>
    <ds:schemaRef ds:uri="bab4612d-69c1-4a01-bbdc-435c7bba14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73F8C4-C9CB-4453-BB9C-2791DBD53415}">
  <ds:schemaRefs>
    <ds:schemaRef ds:uri="http://purl.org/dc/elements/1.1/"/>
    <ds:schemaRef ds:uri="http://purl.org/dc/dcmitype/"/>
    <ds:schemaRef ds:uri="bab4612d-69c1-4a01-bbdc-435c7bba1413"/>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714ffc91-1b9b-4e8d-b723-91ea9c0a278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24470</TotalTime>
  <Words>1529</Words>
  <Application>Microsoft Office PowerPoint</Application>
  <PresentationFormat>Widescreen</PresentationFormat>
  <Paragraphs>127</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Helvetica</vt:lpstr>
      <vt:lpstr>Muli ExtraBold</vt:lpstr>
      <vt:lpstr>PT Serif</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394</cp:revision>
  <dcterms:created xsi:type="dcterms:W3CDTF">2017-09-28T14:33:41Z</dcterms:created>
  <dcterms:modified xsi:type="dcterms:W3CDTF">2018-11-04T06:21:48Z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0x01010032AC38D1D6E74F4485550D2A2C987D0E</vt:lpwstr>
  </property>
</Properties>
</file>