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2"/>
  </p:notesMasterIdLst>
  <p:sldIdLst>
    <p:sldId id="262" r:id="rId5"/>
    <p:sldId id="328" r:id="rId6"/>
    <p:sldId id="338" r:id="rId7"/>
    <p:sldId id="339" r:id="rId8"/>
    <p:sldId id="340" r:id="rId9"/>
    <p:sldId id="313" r:id="rId10"/>
    <p:sldId id="341" r:id="rId11"/>
    <p:sldId id="334" r:id="rId12"/>
    <p:sldId id="342" r:id="rId13"/>
    <p:sldId id="343" r:id="rId14"/>
    <p:sldId id="344" r:id="rId15"/>
    <p:sldId id="346" r:id="rId16"/>
    <p:sldId id="347" r:id="rId17"/>
    <p:sldId id="345" r:id="rId18"/>
    <p:sldId id="350" r:id="rId19"/>
    <p:sldId id="348" r:id="rId20"/>
    <p:sldId id="34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2364" autoAdjust="0"/>
  </p:normalViewPr>
  <p:slideViewPr>
    <p:cSldViewPr snapToGrid="0" snapToObjects="1">
      <p:cViewPr varScale="1">
        <p:scale>
          <a:sx n="73" d="100"/>
          <a:sy n="73" d="100"/>
        </p:scale>
        <p:origin x="5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5F5439-54BE-FF46-A093-F39C8257DD19}"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8AA568-3A7E-704A-ACC2-3583443263A0}" type="slidenum">
              <a:rPr lang="en-US" smtClean="0"/>
              <a:t>‹#›</a:t>
            </a:fld>
            <a:endParaRPr lang="en-US"/>
          </a:p>
        </p:txBody>
      </p:sp>
    </p:spTree>
    <p:extLst>
      <p:ext uri="{BB962C8B-B14F-4D97-AF65-F5344CB8AC3E}">
        <p14:creationId xmlns:p14="http://schemas.microsoft.com/office/powerpoint/2010/main" val="282375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baseline="0" dirty="0" smtClean="0">
                <a:solidFill>
                  <a:schemeClr val="tx1"/>
                </a:solidFill>
                <a:effectLst/>
                <a:latin typeface="+mn-lt"/>
                <a:ea typeface="+mn-ea"/>
                <a:cs typeface="+mn-cs"/>
              </a:rPr>
              <a:t>The book of 1 Samuel records a time of transition in Israel’s history from the Judges (where everyone did what was right in His own eyes) to the Kings (the people wanted a king, God did not approve, but allowed a king to be chosen).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baseline="0" dirty="0" smtClean="0">
                <a:solidFill>
                  <a:schemeClr val="tx1"/>
                </a:solidFill>
                <a:effectLst/>
                <a:latin typeface="+mn-lt"/>
                <a:ea typeface="+mn-ea"/>
                <a:cs typeface="+mn-cs"/>
              </a:rPr>
              <a:t>The best rule is when God rules, and one day He will be fully in charge when He finally puts all His enemies under His feet, but for now, He chooses to use His people.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baseline="0" dirty="0" smtClean="0">
                <a:solidFill>
                  <a:schemeClr val="tx1"/>
                </a:solidFill>
                <a:effectLst/>
                <a:latin typeface="+mn-lt"/>
                <a:ea typeface="+mn-ea"/>
                <a:cs typeface="+mn-cs"/>
              </a:rPr>
              <a:t>So, at the time of 1 Samuel, the nation of Israel has fallen away from God, but He was preparing someone to lead the nation back to Him.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baseline="0" dirty="0" smtClean="0">
                <a:solidFill>
                  <a:schemeClr val="tx1"/>
                </a:solidFill>
                <a:effectLst/>
                <a:latin typeface="+mn-lt"/>
                <a:ea typeface="+mn-ea"/>
                <a:cs typeface="+mn-cs"/>
              </a:rPr>
              <a:t>The story starts with a man </a:t>
            </a:r>
            <a:r>
              <a:rPr lang="en-ZA" sz="1200" b="0" i="0" kern="1200" baseline="0" dirty="0" err="1" smtClean="0">
                <a:solidFill>
                  <a:schemeClr val="tx1"/>
                </a:solidFill>
                <a:effectLst/>
                <a:latin typeface="+mn-lt"/>
                <a:ea typeface="+mn-ea"/>
                <a:cs typeface="+mn-cs"/>
              </a:rPr>
              <a:t>Elkanah</a:t>
            </a:r>
            <a:r>
              <a:rPr lang="en-ZA" sz="1200" b="0" i="0" kern="1200" baseline="0" dirty="0" smtClean="0">
                <a:solidFill>
                  <a:schemeClr val="tx1"/>
                </a:solidFill>
                <a:effectLst/>
                <a:latin typeface="+mn-lt"/>
                <a:ea typeface="+mn-ea"/>
                <a:cs typeface="+mn-cs"/>
              </a:rPr>
              <a:t> who had two wives, the one </a:t>
            </a:r>
            <a:r>
              <a:rPr lang="en-ZA" sz="1200" b="0" i="0" kern="1200" baseline="0" dirty="0" err="1" smtClean="0">
                <a:solidFill>
                  <a:schemeClr val="tx1"/>
                </a:solidFill>
                <a:effectLst/>
                <a:latin typeface="+mn-lt"/>
                <a:ea typeface="+mn-ea"/>
                <a:cs typeface="+mn-cs"/>
              </a:rPr>
              <a:t>Peninnah</a:t>
            </a:r>
            <a:r>
              <a:rPr lang="en-ZA" sz="1200" b="0" i="0" kern="1200" baseline="0" dirty="0" smtClean="0">
                <a:solidFill>
                  <a:schemeClr val="tx1"/>
                </a:solidFill>
                <a:effectLst/>
                <a:latin typeface="+mn-lt"/>
                <a:ea typeface="+mn-ea"/>
                <a:cs typeface="+mn-cs"/>
              </a:rPr>
              <a:t>, bore him children, but the other one, Hannah, was barren, and </a:t>
            </a:r>
            <a:r>
              <a:rPr lang="en-ZA" sz="1200" b="0" i="0" kern="1200" baseline="0" dirty="0" err="1" smtClean="0">
                <a:solidFill>
                  <a:schemeClr val="tx1"/>
                </a:solidFill>
                <a:effectLst/>
                <a:latin typeface="+mn-lt"/>
                <a:ea typeface="+mn-ea"/>
                <a:cs typeface="+mn-cs"/>
              </a:rPr>
              <a:t>Peninnah</a:t>
            </a:r>
            <a:r>
              <a:rPr lang="en-ZA" sz="1200" b="0" i="0" kern="1200" baseline="0" dirty="0" smtClean="0">
                <a:solidFill>
                  <a:schemeClr val="tx1"/>
                </a:solidFill>
                <a:effectLst/>
                <a:latin typeface="+mn-lt"/>
                <a:ea typeface="+mn-ea"/>
                <a:cs typeface="+mn-cs"/>
              </a:rPr>
              <a:t> provoked Hannah to the point that she became depressed and didn’t even want to eat.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baseline="0" dirty="0" smtClean="0">
                <a:solidFill>
                  <a:schemeClr val="tx1"/>
                </a:solidFill>
                <a:effectLst/>
                <a:latin typeface="+mn-lt"/>
                <a:ea typeface="+mn-ea"/>
                <a:cs typeface="+mn-cs"/>
              </a:rPr>
              <a:t>BUT she took her depression and sorrow to the Lord (every year they would go to the temple to offer sacrifices to the Lord), and she prayed at the temple, where Eli was sitting and he saw her praying.</a:t>
            </a:r>
          </a:p>
        </p:txBody>
      </p:sp>
      <p:sp>
        <p:nvSpPr>
          <p:cNvPr id="4" name="Slide Number Placeholder 3"/>
          <p:cNvSpPr>
            <a:spLocks noGrp="1"/>
          </p:cNvSpPr>
          <p:nvPr>
            <p:ph type="sldNum" sz="quarter" idx="10"/>
          </p:nvPr>
        </p:nvSpPr>
        <p:spPr/>
        <p:txBody>
          <a:bodyPr/>
          <a:lstStyle/>
          <a:p>
            <a:fld id="{D28AA568-3A7E-704A-ACC2-3583443263A0}" type="slidenum">
              <a:rPr lang="en-US" smtClean="0"/>
              <a:t>1</a:t>
            </a:fld>
            <a:endParaRPr lang="en-US"/>
          </a:p>
        </p:txBody>
      </p:sp>
    </p:spTree>
    <p:extLst>
      <p:ext uri="{BB962C8B-B14F-4D97-AF65-F5344CB8AC3E}">
        <p14:creationId xmlns:p14="http://schemas.microsoft.com/office/powerpoint/2010/main" val="684234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dirty="0" err="1" smtClean="0">
                <a:solidFill>
                  <a:schemeClr val="tx1"/>
                </a:solidFill>
                <a:effectLst/>
                <a:latin typeface="+mn-lt"/>
                <a:ea typeface="+mn-ea"/>
                <a:cs typeface="+mn-cs"/>
              </a:rPr>
              <a:t>Elkanah</a:t>
            </a:r>
            <a:r>
              <a:rPr lang="en-ZA" sz="1200" b="0" i="0" kern="1200" baseline="0" dirty="0" smtClean="0">
                <a:solidFill>
                  <a:schemeClr val="tx1"/>
                </a:solidFill>
                <a:effectLst/>
                <a:latin typeface="+mn-lt"/>
                <a:ea typeface="+mn-ea"/>
                <a:cs typeface="+mn-cs"/>
              </a:rPr>
              <a:t> and Hannah were blessed because of their dedication to the Lord.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baseline="0" dirty="0" smtClean="0">
                <a:solidFill>
                  <a:schemeClr val="tx1"/>
                </a:solidFill>
                <a:effectLst/>
                <a:latin typeface="+mn-lt"/>
                <a:ea typeface="+mn-ea"/>
                <a:cs typeface="+mn-cs"/>
              </a:rPr>
              <a:t>And Samuel GREW.</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baseline="0" dirty="0" smtClean="0">
                <a:solidFill>
                  <a:schemeClr val="tx1"/>
                </a:solidFill>
                <a:effectLst/>
                <a:latin typeface="+mn-lt"/>
                <a:ea typeface="+mn-ea"/>
                <a:cs typeface="+mn-cs"/>
              </a:rPr>
              <a:t>Where?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baseline="0" dirty="0" smtClean="0">
                <a:solidFill>
                  <a:schemeClr val="tx1"/>
                </a:solidFill>
                <a:effectLst/>
                <a:latin typeface="+mn-lt"/>
                <a:ea typeface="+mn-ea"/>
                <a:cs typeface="+mn-cs"/>
              </a:rPr>
              <a:t>IN THE PRESENCE OF THE LORD.</a:t>
            </a:r>
            <a:endParaRPr lang="en-ZA"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8AA568-3A7E-704A-ACC2-3583443263A0}" type="slidenum">
              <a:rPr lang="en-US" smtClean="0"/>
              <a:t>10</a:t>
            </a:fld>
            <a:endParaRPr lang="en-US"/>
          </a:p>
        </p:txBody>
      </p:sp>
    </p:spTree>
    <p:extLst>
      <p:ext uri="{BB962C8B-B14F-4D97-AF65-F5344CB8AC3E}">
        <p14:creationId xmlns:p14="http://schemas.microsoft.com/office/powerpoint/2010/main" val="3174552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sz="1200" i="0" dirty="0" smtClean="0">
                <a:solidFill>
                  <a:schemeClr val="bg1"/>
                </a:solidFill>
                <a:latin typeface="PT Serif" charset="0"/>
                <a:ea typeface="PT Serif" charset="0"/>
                <a:cs typeface="PT Serif" charset="0"/>
              </a:rPr>
              <a:t>The</a:t>
            </a:r>
            <a:r>
              <a:rPr lang="en-ZA" sz="1200" i="0" baseline="0" dirty="0" smtClean="0">
                <a:solidFill>
                  <a:schemeClr val="bg1"/>
                </a:solidFill>
                <a:latin typeface="PT Serif" charset="0"/>
                <a:ea typeface="PT Serif" charset="0"/>
                <a:cs typeface="PT Serif" charset="0"/>
              </a:rPr>
              <a:t> sons of Eli did not heed their father’s voice and ultimately never knew the voice of the Lord, but Samuel did.</a:t>
            </a:r>
          </a:p>
          <a:p>
            <a:pPr marL="171450" indent="-171450">
              <a:buFont typeface="Arial" panose="020B0604020202020204" pitchFamily="34" charset="0"/>
              <a:buChar char="•"/>
            </a:pPr>
            <a:r>
              <a:rPr lang="en-ZA" sz="1200" i="0" baseline="0" dirty="0" smtClean="0">
                <a:solidFill>
                  <a:schemeClr val="bg1"/>
                </a:solidFill>
                <a:latin typeface="PT Serif" charset="0"/>
                <a:ea typeface="PT Serif" charset="0"/>
                <a:cs typeface="PT Serif" charset="0"/>
              </a:rPr>
              <a:t>And he GREW (sounds a lot like Luke 2:52).</a:t>
            </a:r>
            <a:endParaRPr lang="en-ZA" sz="1200" i="0" dirty="0" smtClean="0">
              <a:solidFill>
                <a:schemeClr val="bg1"/>
              </a:solidFill>
              <a:latin typeface="PT Serif" charset="0"/>
              <a:ea typeface="PT Serif" charset="0"/>
              <a:cs typeface="PT Serif" charset="0"/>
            </a:endParaRPr>
          </a:p>
          <a:p>
            <a:pPr marL="171450" indent="-171450">
              <a:buFont typeface="Arial" panose="020B0604020202020204" pitchFamily="34" charset="0"/>
              <a:buChar char="•"/>
            </a:pPr>
            <a:r>
              <a:rPr lang="en-ZA" sz="1200" i="0" dirty="0" smtClean="0">
                <a:solidFill>
                  <a:schemeClr val="bg1"/>
                </a:solidFill>
                <a:latin typeface="PT Serif" charset="0"/>
                <a:ea typeface="PT Serif" charset="0"/>
                <a:cs typeface="PT Serif" charset="0"/>
              </a:rPr>
              <a:t>SAMUEL’S GROWTH</a:t>
            </a:r>
            <a:r>
              <a:rPr lang="en-ZA" sz="1200" i="0" baseline="0" dirty="0" smtClean="0">
                <a:solidFill>
                  <a:schemeClr val="bg1"/>
                </a:solidFill>
                <a:latin typeface="PT Serif" charset="0"/>
                <a:ea typeface="PT Serif" charset="0"/>
                <a:cs typeface="PT Serif" charset="0"/>
              </a:rPr>
              <a:t>:</a:t>
            </a:r>
          </a:p>
          <a:p>
            <a:pPr marL="171450" indent="-171450">
              <a:buFont typeface="Arial" panose="020B0604020202020204" pitchFamily="34" charset="0"/>
              <a:buChar char="•"/>
            </a:pPr>
            <a:r>
              <a:rPr lang="en-ZA" sz="1200" i="0" baseline="0" dirty="0" smtClean="0">
                <a:solidFill>
                  <a:schemeClr val="bg1"/>
                </a:solidFill>
                <a:latin typeface="PT Serif" charset="0"/>
                <a:ea typeface="PT Serif" charset="0"/>
                <a:cs typeface="PT Serif" charset="0"/>
              </a:rPr>
              <a:t>Happened in the HOUSE OF THE LORD = THE PRESENCE OF THE LORD.</a:t>
            </a:r>
          </a:p>
          <a:p>
            <a:pPr marL="171450" indent="-171450">
              <a:buFont typeface="Arial" panose="020B0604020202020204" pitchFamily="34" charset="0"/>
              <a:buChar char="•"/>
            </a:pPr>
            <a:r>
              <a:rPr lang="en-ZA" sz="1200" i="0" baseline="0" dirty="0" smtClean="0">
                <a:solidFill>
                  <a:schemeClr val="bg1"/>
                </a:solidFill>
                <a:latin typeface="PT Serif" charset="0"/>
                <a:ea typeface="PT Serif" charset="0"/>
                <a:cs typeface="PT Serif" charset="0"/>
              </a:rPr>
              <a:t>Can be likened to growing as disciple.</a:t>
            </a:r>
          </a:p>
          <a:p>
            <a:pPr marL="171450" indent="-171450">
              <a:buFont typeface="Arial" panose="020B0604020202020204" pitchFamily="34" charset="0"/>
              <a:buChar char="•"/>
            </a:pPr>
            <a:r>
              <a:rPr lang="en-ZA" sz="1200" i="0" baseline="0" dirty="0" smtClean="0">
                <a:solidFill>
                  <a:schemeClr val="bg1"/>
                </a:solidFill>
                <a:latin typeface="PT Serif" charset="0"/>
                <a:ea typeface="PT Serif" charset="0"/>
                <a:cs typeface="PT Serif" charset="0"/>
              </a:rPr>
              <a:t>Growth happens through serving, through applying what you have been taught.</a:t>
            </a:r>
          </a:p>
          <a:p>
            <a:pPr marL="171450" indent="-171450">
              <a:buFont typeface="Arial" panose="020B0604020202020204" pitchFamily="34" charset="0"/>
              <a:buChar char="•"/>
            </a:pPr>
            <a:r>
              <a:rPr lang="en-ZA" sz="1200" i="0" baseline="0" dirty="0" smtClean="0">
                <a:solidFill>
                  <a:schemeClr val="bg1"/>
                </a:solidFill>
                <a:latin typeface="PT Serif" charset="0"/>
                <a:ea typeface="PT Serif" charset="0"/>
                <a:cs typeface="PT Serif" charset="0"/>
              </a:rPr>
              <a:t>The best growth is in recognising the voice of the Lord.</a:t>
            </a:r>
            <a:endParaRPr lang="en-ZA" sz="1200" i="0" dirty="0" smtClean="0">
              <a:solidFill>
                <a:schemeClr val="bg1"/>
              </a:solidFill>
              <a:latin typeface="PT Serif" charset="0"/>
              <a:ea typeface="PT Serif" charset="0"/>
              <a:cs typeface="PT Serif" charset="0"/>
            </a:endParaRPr>
          </a:p>
        </p:txBody>
      </p:sp>
      <p:sp>
        <p:nvSpPr>
          <p:cNvPr id="4" name="Slide Number Placeholder 3"/>
          <p:cNvSpPr>
            <a:spLocks noGrp="1"/>
          </p:cNvSpPr>
          <p:nvPr>
            <p:ph type="sldNum" sz="quarter" idx="10"/>
          </p:nvPr>
        </p:nvSpPr>
        <p:spPr/>
        <p:txBody>
          <a:bodyPr/>
          <a:lstStyle/>
          <a:p>
            <a:fld id="{D28AA568-3A7E-704A-ACC2-3583443263A0}" type="slidenum">
              <a:rPr lang="en-US" smtClean="0"/>
              <a:t>11</a:t>
            </a:fld>
            <a:endParaRPr lang="en-US"/>
          </a:p>
        </p:txBody>
      </p:sp>
    </p:spTree>
    <p:extLst>
      <p:ext uri="{BB962C8B-B14F-4D97-AF65-F5344CB8AC3E}">
        <p14:creationId xmlns:p14="http://schemas.microsoft.com/office/powerpoint/2010/main" val="3950739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dirty="0" smtClean="0">
                <a:solidFill>
                  <a:schemeClr val="tx1"/>
                </a:solidFill>
                <a:effectLst/>
                <a:latin typeface="+mn-lt"/>
                <a:ea typeface="+mn-ea"/>
                <a:cs typeface="+mn-cs"/>
              </a:rPr>
              <a:t>Samuel</a:t>
            </a:r>
            <a:r>
              <a:rPr lang="en-ZA" sz="1200" b="0" i="0" kern="1200" baseline="0" dirty="0" smtClean="0">
                <a:solidFill>
                  <a:schemeClr val="tx1"/>
                </a:solidFill>
                <a:effectLst/>
                <a:latin typeface="+mn-lt"/>
                <a:ea typeface="+mn-ea"/>
                <a:cs typeface="+mn-cs"/>
              </a:rPr>
              <a:t> was about 12 years old here.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baseline="0" dirty="0" smtClean="0">
                <a:solidFill>
                  <a:schemeClr val="tx1"/>
                </a:solidFill>
                <a:effectLst/>
                <a:latin typeface="+mn-lt"/>
                <a:ea typeface="+mn-ea"/>
                <a:cs typeface="+mn-cs"/>
              </a:rPr>
              <a:t>No widespread revelation, little hunger and openness to the presence and voice of God.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baseline="0" dirty="0" smtClean="0">
                <a:solidFill>
                  <a:schemeClr val="tx1"/>
                </a:solidFill>
                <a:effectLst/>
                <a:latin typeface="+mn-lt"/>
                <a:ea typeface="+mn-ea"/>
                <a:cs typeface="+mn-cs"/>
              </a:rPr>
              <a:t>When this is the case, our Good </a:t>
            </a:r>
            <a:r>
              <a:rPr lang="en-ZA" sz="1200" b="0" i="0" kern="1200" baseline="0" dirty="0" err="1" smtClean="0">
                <a:solidFill>
                  <a:schemeClr val="tx1"/>
                </a:solidFill>
                <a:effectLst/>
                <a:latin typeface="+mn-lt"/>
                <a:ea typeface="+mn-ea"/>
                <a:cs typeface="+mn-cs"/>
              </a:rPr>
              <a:t>Good</a:t>
            </a:r>
            <a:r>
              <a:rPr lang="en-ZA" sz="1200" b="0" i="0" kern="1200" baseline="0" dirty="0" smtClean="0">
                <a:solidFill>
                  <a:schemeClr val="tx1"/>
                </a:solidFill>
                <a:effectLst/>
                <a:latin typeface="+mn-lt"/>
                <a:ea typeface="+mn-ea"/>
                <a:cs typeface="+mn-cs"/>
              </a:rPr>
              <a:t> Father is always up to something (Jehovah Sneaky</a:t>
            </a:r>
            <a:r>
              <a:rPr lang="en-ZA" sz="1200" b="0" i="0" kern="1200" baseline="0" dirty="0" smtClean="0">
                <a:solidFill>
                  <a:schemeClr val="tx1"/>
                </a:solidFill>
                <a:effectLst/>
                <a:latin typeface="+mn-lt"/>
                <a:ea typeface="+mn-ea"/>
                <a:cs typeface="+mn-cs"/>
                <a:sym typeface="Wingdings" panose="05000000000000000000" pitchFamily="2" charset="2"/>
              </a:rPr>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baseline="0" dirty="0" smtClean="0">
                <a:solidFill>
                  <a:schemeClr val="tx1"/>
                </a:solidFill>
                <a:effectLst/>
                <a:latin typeface="+mn-lt"/>
                <a:ea typeface="+mn-ea"/>
                <a:cs typeface="+mn-cs"/>
                <a:sym typeface="Wingdings" panose="05000000000000000000" pitchFamily="2" charset="2"/>
              </a:rPr>
              <a:t>Eli was very old, time for someone new.</a:t>
            </a:r>
            <a:endParaRPr lang="en-ZA"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8AA568-3A7E-704A-ACC2-3583443263A0}" type="slidenum">
              <a:rPr lang="en-US" smtClean="0"/>
              <a:t>12</a:t>
            </a:fld>
            <a:endParaRPr lang="en-US"/>
          </a:p>
        </p:txBody>
      </p:sp>
    </p:spTree>
    <p:extLst>
      <p:ext uri="{BB962C8B-B14F-4D97-AF65-F5344CB8AC3E}">
        <p14:creationId xmlns:p14="http://schemas.microsoft.com/office/powerpoint/2010/main" val="464285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baseline="0" dirty="0" smtClean="0">
                <a:solidFill>
                  <a:schemeClr val="tx1"/>
                </a:solidFill>
                <a:effectLst/>
                <a:latin typeface="+mn-lt"/>
                <a:ea typeface="+mn-ea"/>
                <a:cs typeface="+mn-cs"/>
              </a:rPr>
              <a:t>The ark of God is mentioned referring to the presence of the Lord.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baseline="0" dirty="0" smtClean="0">
                <a:solidFill>
                  <a:schemeClr val="tx1"/>
                </a:solidFill>
                <a:effectLst/>
                <a:latin typeface="+mn-lt"/>
                <a:ea typeface="+mn-ea"/>
                <a:cs typeface="+mn-cs"/>
              </a:rPr>
              <a:t>Everything starts from the presence of the Lord.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baseline="0" dirty="0" smtClean="0">
                <a:solidFill>
                  <a:schemeClr val="tx1"/>
                </a:solidFill>
                <a:effectLst/>
                <a:latin typeface="+mn-lt"/>
                <a:ea typeface="+mn-ea"/>
                <a:cs typeface="+mn-cs"/>
              </a:rPr>
              <a:t>The Lord called Samuel because he had been trained and </a:t>
            </a:r>
            <a:r>
              <a:rPr lang="en-ZA" sz="1200" b="0" i="0" kern="1200" baseline="0" dirty="0" err="1" smtClean="0">
                <a:solidFill>
                  <a:schemeClr val="tx1"/>
                </a:solidFill>
                <a:effectLst/>
                <a:latin typeface="+mn-lt"/>
                <a:ea typeface="+mn-ea"/>
                <a:cs typeface="+mn-cs"/>
              </a:rPr>
              <a:t>discipled</a:t>
            </a:r>
            <a:r>
              <a:rPr lang="en-ZA" sz="1200" b="0" i="0" kern="1200" baseline="0" dirty="0" smtClean="0">
                <a:solidFill>
                  <a:schemeClr val="tx1"/>
                </a:solidFill>
                <a:effectLst/>
                <a:latin typeface="+mn-lt"/>
                <a:ea typeface="+mn-ea"/>
                <a:cs typeface="+mn-cs"/>
              </a:rPr>
              <a:t> to hear the voice of the Lord.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baseline="0" dirty="0" smtClean="0">
                <a:solidFill>
                  <a:schemeClr val="tx1"/>
                </a:solidFill>
                <a:effectLst/>
                <a:latin typeface="+mn-lt"/>
                <a:ea typeface="+mn-ea"/>
                <a:cs typeface="+mn-cs"/>
              </a:rPr>
              <a:t>Loved the testimony of last week’s baptism about wanting to hear God’s voice clearly.</a:t>
            </a:r>
            <a:endParaRPr lang="en-ZA"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8AA568-3A7E-704A-ACC2-3583443263A0}" type="slidenum">
              <a:rPr lang="en-US" smtClean="0"/>
              <a:t>13</a:t>
            </a:fld>
            <a:endParaRPr lang="en-US"/>
          </a:p>
        </p:txBody>
      </p:sp>
    </p:spTree>
    <p:extLst>
      <p:ext uri="{BB962C8B-B14F-4D97-AF65-F5344CB8AC3E}">
        <p14:creationId xmlns:p14="http://schemas.microsoft.com/office/powerpoint/2010/main" val="3793505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dirty="0" smtClean="0">
                <a:solidFill>
                  <a:schemeClr val="tx1"/>
                </a:solidFill>
                <a:effectLst/>
                <a:latin typeface="+mn-lt"/>
                <a:ea typeface="+mn-ea"/>
                <a:cs typeface="+mn-cs"/>
              </a:rPr>
              <a:t>Eli helped Samuel</a:t>
            </a:r>
            <a:r>
              <a:rPr lang="en-ZA" sz="1200" b="0" i="0" kern="1200" baseline="0" dirty="0" smtClean="0">
                <a:solidFill>
                  <a:schemeClr val="tx1"/>
                </a:solidFill>
                <a:effectLst/>
                <a:latin typeface="+mn-lt"/>
                <a:ea typeface="+mn-ea"/>
                <a:cs typeface="+mn-cs"/>
              </a:rPr>
              <a:t> not only to hear the Lord’s voice, but also how to respond when He speaks.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baseline="0" dirty="0" smtClean="0">
                <a:solidFill>
                  <a:schemeClr val="tx1"/>
                </a:solidFill>
                <a:effectLst/>
                <a:latin typeface="+mn-lt"/>
                <a:ea typeface="+mn-ea"/>
                <a:cs typeface="+mn-cs"/>
              </a:rPr>
              <a:t>How to respond to God: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b="0" i="0" kern="1200" baseline="0" dirty="0" smtClean="0">
                <a:solidFill>
                  <a:schemeClr val="tx1"/>
                </a:solidFill>
                <a:effectLst/>
                <a:latin typeface="+mn-lt"/>
                <a:ea typeface="+mn-ea"/>
                <a:cs typeface="+mn-cs"/>
              </a:rPr>
              <a:t>1. Give the Lord the go ahead to speak.</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b="0" i="0" kern="1200" baseline="0" dirty="0" smtClean="0">
                <a:solidFill>
                  <a:schemeClr val="tx1"/>
                </a:solidFill>
                <a:effectLst/>
                <a:latin typeface="+mn-lt"/>
                <a:ea typeface="+mn-ea"/>
                <a:cs typeface="+mn-cs"/>
              </a:rPr>
              <a:t>2. Acknowledge Him as LORD.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b="0" i="0" kern="1200" baseline="0" dirty="0" smtClean="0">
                <a:solidFill>
                  <a:schemeClr val="tx1"/>
                </a:solidFill>
                <a:effectLst/>
                <a:latin typeface="+mn-lt"/>
                <a:ea typeface="+mn-ea"/>
                <a:cs typeface="+mn-cs"/>
              </a:rPr>
              <a:t>3. Say that you are ready and willing to listen.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baseline="0" dirty="0" smtClean="0">
                <a:solidFill>
                  <a:schemeClr val="tx1"/>
                </a:solidFill>
                <a:effectLst/>
                <a:latin typeface="+mn-lt"/>
                <a:ea typeface="+mn-ea"/>
                <a:cs typeface="+mn-cs"/>
              </a:rPr>
              <a:t>CAME AND STOOD (right next to Him) by His Spirit.</a:t>
            </a:r>
            <a:endParaRPr lang="en-ZA"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8AA568-3A7E-704A-ACC2-3583443263A0}" type="slidenum">
              <a:rPr lang="en-US" smtClean="0"/>
              <a:t>14</a:t>
            </a:fld>
            <a:endParaRPr lang="en-US"/>
          </a:p>
        </p:txBody>
      </p:sp>
    </p:spTree>
    <p:extLst>
      <p:ext uri="{BB962C8B-B14F-4D97-AF65-F5344CB8AC3E}">
        <p14:creationId xmlns:p14="http://schemas.microsoft.com/office/powerpoint/2010/main" val="2511530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8AA568-3A7E-704A-ACC2-3583443263A0}" type="slidenum">
              <a:rPr lang="en-US" smtClean="0"/>
              <a:t>15</a:t>
            </a:fld>
            <a:endParaRPr lang="en-US"/>
          </a:p>
        </p:txBody>
      </p:sp>
    </p:spTree>
    <p:extLst>
      <p:ext uri="{BB962C8B-B14F-4D97-AF65-F5344CB8AC3E}">
        <p14:creationId xmlns:p14="http://schemas.microsoft.com/office/powerpoint/2010/main" val="462425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dirty="0" smtClean="0">
                <a:solidFill>
                  <a:schemeClr val="tx1"/>
                </a:solidFill>
                <a:effectLst/>
                <a:latin typeface="+mn-lt"/>
                <a:ea typeface="+mn-ea"/>
                <a:cs typeface="+mn-cs"/>
              </a:rPr>
              <a:t>SAMUEL</a:t>
            </a:r>
            <a:r>
              <a:rPr lang="en-ZA" sz="1200" b="0" i="0" kern="1200" baseline="0" dirty="0" smtClean="0">
                <a:solidFill>
                  <a:schemeClr val="tx1"/>
                </a:solidFill>
                <a:effectLst/>
                <a:latin typeface="+mn-lt"/>
                <a:ea typeface="+mn-ea"/>
                <a:cs typeface="+mn-cs"/>
              </a:rPr>
              <a:t> GREW AS A JUDGE, PRIEST AND PROPHET OF GOD.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baseline="0" dirty="0" smtClean="0">
                <a:solidFill>
                  <a:schemeClr val="tx1"/>
                </a:solidFill>
                <a:effectLst/>
                <a:latin typeface="+mn-lt"/>
                <a:ea typeface="+mn-ea"/>
                <a:cs typeface="+mn-cs"/>
              </a:rPr>
              <a:t>NONE OF HIS WORDS FELL TO THE GROUND.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baseline="0" dirty="0" smtClean="0">
                <a:solidFill>
                  <a:schemeClr val="tx1"/>
                </a:solidFill>
                <a:effectLst/>
                <a:latin typeface="+mn-lt"/>
                <a:ea typeface="+mn-ea"/>
                <a:cs typeface="+mn-cs"/>
              </a:rPr>
              <a:t>None of the words that Samuel spoke were empty, they were all from the Lord.</a:t>
            </a:r>
            <a:endParaRPr lang="en-ZA"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8AA568-3A7E-704A-ACC2-3583443263A0}" type="slidenum">
              <a:rPr lang="en-US" smtClean="0"/>
              <a:t>16</a:t>
            </a:fld>
            <a:endParaRPr lang="en-US"/>
          </a:p>
        </p:txBody>
      </p:sp>
    </p:spTree>
    <p:extLst>
      <p:ext uri="{BB962C8B-B14F-4D97-AF65-F5344CB8AC3E}">
        <p14:creationId xmlns:p14="http://schemas.microsoft.com/office/powerpoint/2010/main" val="307694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sz="1200" i="0" dirty="0" smtClean="0">
                <a:solidFill>
                  <a:schemeClr val="bg1"/>
                </a:solidFill>
                <a:latin typeface="PT Serif" charset="0"/>
                <a:ea typeface="PT Serif" charset="0"/>
                <a:cs typeface="PT Serif" charset="0"/>
              </a:rPr>
              <a:t>SAMUEL’S CALLING</a:t>
            </a:r>
            <a:r>
              <a:rPr lang="en-ZA" sz="1200" i="0" baseline="0" dirty="0" smtClean="0">
                <a:solidFill>
                  <a:schemeClr val="bg1"/>
                </a:solidFill>
                <a:latin typeface="PT Serif" charset="0"/>
                <a:ea typeface="PT Serif" charset="0"/>
                <a:cs typeface="PT Serif" charset="0"/>
              </a:rPr>
              <a:t>:</a:t>
            </a:r>
          </a:p>
          <a:p>
            <a:pPr marL="171450" indent="-171450">
              <a:buFont typeface="Arial" panose="020B0604020202020204" pitchFamily="34" charset="0"/>
              <a:buChar char="•"/>
            </a:pPr>
            <a:r>
              <a:rPr lang="en-ZA" sz="1200" i="0" baseline="0" dirty="0" smtClean="0">
                <a:solidFill>
                  <a:schemeClr val="bg1"/>
                </a:solidFill>
                <a:latin typeface="PT Serif" charset="0"/>
                <a:ea typeface="PT Serif" charset="0"/>
                <a:cs typeface="PT Serif" charset="0"/>
              </a:rPr>
              <a:t>Happened in the HOUSE OF THE LORD = THE PRESENCE OF THE LORD.</a:t>
            </a:r>
          </a:p>
          <a:p>
            <a:pPr marL="171450" indent="-171450">
              <a:buFont typeface="Arial" panose="020B0604020202020204" pitchFamily="34" charset="0"/>
              <a:buChar char="•"/>
            </a:pPr>
            <a:r>
              <a:rPr lang="en-ZA" sz="1200" i="0" baseline="0" dirty="0" smtClean="0">
                <a:solidFill>
                  <a:schemeClr val="bg1"/>
                </a:solidFill>
                <a:latin typeface="PT Serif" charset="0"/>
                <a:ea typeface="PT Serif" charset="0"/>
                <a:cs typeface="PT Serif" charset="0"/>
              </a:rPr>
              <a:t>Can be likened to being called for ministry, business, sport, or whatever, but it is always to be the voice of God.</a:t>
            </a:r>
            <a:endParaRPr lang="en-ZA" sz="1200" b="0" i="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dirty="0" smtClean="0">
                <a:solidFill>
                  <a:schemeClr val="tx1"/>
                </a:solidFill>
                <a:effectLst/>
                <a:latin typeface="+mn-lt"/>
                <a:ea typeface="+mn-ea"/>
                <a:cs typeface="+mn-cs"/>
              </a:rPr>
              <a:t>Just</a:t>
            </a:r>
            <a:r>
              <a:rPr lang="en-ZA" sz="1200" b="0" i="0" kern="1200" baseline="0" dirty="0" smtClean="0">
                <a:solidFill>
                  <a:schemeClr val="tx1"/>
                </a:solidFill>
                <a:effectLst/>
                <a:latin typeface="+mn-lt"/>
                <a:ea typeface="+mn-ea"/>
                <a:cs typeface="+mn-cs"/>
              </a:rPr>
              <a:t> like Samuel, God is preparing His people, called the church, to lead a nation (and nations) back to Him.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baseline="0" dirty="0" smtClean="0">
                <a:solidFill>
                  <a:schemeClr val="tx1"/>
                </a:solidFill>
                <a:effectLst/>
                <a:latin typeface="+mn-lt"/>
                <a:ea typeface="+mn-ea"/>
                <a:cs typeface="+mn-cs"/>
              </a:rPr>
              <a:t>He is doing it by His Spirit, which represents His Presence in each of us, but together we are the House of God (</a:t>
            </a:r>
            <a:r>
              <a:rPr lang="en-ZA" sz="1200" b="0" i="0" kern="1200" baseline="0" dirty="0" err="1" smtClean="0">
                <a:solidFill>
                  <a:schemeClr val="tx1"/>
                </a:solidFill>
                <a:effectLst/>
                <a:latin typeface="+mn-lt"/>
                <a:ea typeface="+mn-ea"/>
                <a:cs typeface="+mn-cs"/>
              </a:rPr>
              <a:t>Eph</a:t>
            </a:r>
            <a:r>
              <a:rPr lang="en-ZA" sz="1200" b="0" i="0" kern="1200" baseline="0" dirty="0" smtClean="0">
                <a:solidFill>
                  <a:schemeClr val="tx1"/>
                </a:solidFill>
                <a:effectLst/>
                <a:latin typeface="+mn-lt"/>
                <a:ea typeface="+mn-ea"/>
                <a:cs typeface="+mn-cs"/>
              </a:rPr>
              <a:t> 2:19-22).</a:t>
            </a:r>
            <a:endParaRPr lang="en-ZA"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8AA568-3A7E-704A-ACC2-3583443263A0}" type="slidenum">
              <a:rPr lang="en-US" smtClean="0"/>
              <a:t>17</a:t>
            </a:fld>
            <a:endParaRPr lang="en-US"/>
          </a:p>
        </p:txBody>
      </p:sp>
    </p:spTree>
    <p:extLst>
      <p:ext uri="{BB962C8B-B14F-4D97-AF65-F5344CB8AC3E}">
        <p14:creationId xmlns:p14="http://schemas.microsoft.com/office/powerpoint/2010/main" val="852181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sz="1200" i="0" dirty="0" smtClean="0">
                <a:solidFill>
                  <a:schemeClr val="bg1"/>
                </a:solidFill>
                <a:latin typeface="PT Serif" charset="0"/>
                <a:ea typeface="PT Serif" charset="0"/>
                <a:cs typeface="PT Serif" charset="0"/>
              </a:rPr>
              <a:t>Don’t</a:t>
            </a:r>
            <a:r>
              <a:rPr lang="en-ZA" sz="1200" i="0" baseline="0" dirty="0" smtClean="0">
                <a:solidFill>
                  <a:schemeClr val="bg1"/>
                </a:solidFill>
                <a:latin typeface="PT Serif" charset="0"/>
                <a:ea typeface="PT Serif" charset="0"/>
                <a:cs typeface="PT Serif" charset="0"/>
              </a:rPr>
              <a:t> know if you have ever wept before the Lord in anguish (wail, lament, mourn), but it’s a place of absolute brokenness, and dependency.</a:t>
            </a:r>
          </a:p>
          <a:p>
            <a:pPr marL="171450" indent="-171450">
              <a:buFont typeface="Arial" panose="020B0604020202020204" pitchFamily="34" charset="0"/>
              <a:buChar char="•"/>
            </a:pPr>
            <a:r>
              <a:rPr lang="en-ZA" sz="1200" i="0" baseline="0" dirty="0" smtClean="0">
                <a:solidFill>
                  <a:schemeClr val="bg1"/>
                </a:solidFill>
                <a:latin typeface="PT Serif" charset="0"/>
                <a:ea typeface="PT Serif" charset="0"/>
                <a:cs typeface="PT Serif" charset="0"/>
              </a:rPr>
              <a:t>In this prayer, Hannah made a promise to the Lord – be careful of bargaining with the Lord!</a:t>
            </a:r>
            <a:endParaRPr lang="en-ZA" sz="1200" i="0" dirty="0" smtClean="0">
              <a:solidFill>
                <a:schemeClr val="bg1"/>
              </a:solidFill>
              <a:latin typeface="PT Serif" charset="0"/>
              <a:ea typeface="PT Serif" charset="0"/>
              <a:cs typeface="PT Serif" charset="0"/>
            </a:endParaRPr>
          </a:p>
        </p:txBody>
      </p:sp>
      <p:sp>
        <p:nvSpPr>
          <p:cNvPr id="4" name="Slide Number Placeholder 3"/>
          <p:cNvSpPr>
            <a:spLocks noGrp="1"/>
          </p:cNvSpPr>
          <p:nvPr>
            <p:ph type="sldNum" sz="quarter" idx="10"/>
          </p:nvPr>
        </p:nvSpPr>
        <p:spPr/>
        <p:txBody>
          <a:bodyPr/>
          <a:lstStyle/>
          <a:p>
            <a:fld id="{D28AA568-3A7E-704A-ACC2-3583443263A0}" type="slidenum">
              <a:rPr lang="en-US" smtClean="0"/>
              <a:t>2</a:t>
            </a:fld>
            <a:endParaRPr lang="en-US"/>
          </a:p>
        </p:txBody>
      </p:sp>
    </p:spTree>
    <p:extLst>
      <p:ext uri="{BB962C8B-B14F-4D97-AF65-F5344CB8AC3E}">
        <p14:creationId xmlns:p14="http://schemas.microsoft.com/office/powerpoint/2010/main" val="849652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sz="1200" i="0" dirty="0" smtClean="0">
                <a:solidFill>
                  <a:schemeClr val="bg1"/>
                </a:solidFill>
                <a:latin typeface="PT Serif" charset="0"/>
                <a:ea typeface="PT Serif" charset="0"/>
                <a:cs typeface="PT Serif" charset="0"/>
              </a:rPr>
              <a:t>She</a:t>
            </a:r>
            <a:r>
              <a:rPr lang="en-ZA" sz="1200" i="0" baseline="0" dirty="0" smtClean="0">
                <a:solidFill>
                  <a:schemeClr val="bg1"/>
                </a:solidFill>
                <a:latin typeface="PT Serif" charset="0"/>
                <a:ea typeface="PT Serif" charset="0"/>
                <a:cs typeface="PT Serif" charset="0"/>
              </a:rPr>
              <a:t> asked for something specific from the Lord.</a:t>
            </a:r>
          </a:p>
          <a:p>
            <a:pPr marL="171450" indent="-171450">
              <a:buFont typeface="Arial" panose="020B0604020202020204" pitchFamily="34" charset="0"/>
              <a:buChar char="•"/>
            </a:pPr>
            <a:r>
              <a:rPr lang="en-ZA" sz="1200" i="0" baseline="0" dirty="0" smtClean="0">
                <a:solidFill>
                  <a:schemeClr val="bg1"/>
                </a:solidFill>
                <a:latin typeface="PT Serif" charset="0"/>
                <a:ea typeface="PT Serif" charset="0"/>
                <a:cs typeface="PT Serif" charset="0"/>
              </a:rPr>
              <a:t>Samuel was dedicated like a Nazirite: no wine or strong drink, not allowed to cut hair, could not come into contact with corpses or graves (even family members).</a:t>
            </a:r>
          </a:p>
          <a:p>
            <a:pPr marL="171450" indent="-171450">
              <a:buFont typeface="Arial" panose="020B0604020202020204" pitchFamily="34" charset="0"/>
              <a:buChar char="•"/>
            </a:pPr>
            <a:r>
              <a:rPr lang="en-ZA" sz="1200" i="0" baseline="0" dirty="0" smtClean="0">
                <a:solidFill>
                  <a:schemeClr val="bg1"/>
                </a:solidFill>
                <a:latin typeface="PT Serif" charset="0"/>
                <a:ea typeface="PT Serif" charset="0"/>
                <a:cs typeface="PT Serif" charset="0"/>
              </a:rPr>
              <a:t>Simply means separated and holy unto God.</a:t>
            </a:r>
            <a:endParaRPr lang="en-ZA" sz="1200" i="0" dirty="0" smtClean="0">
              <a:solidFill>
                <a:schemeClr val="bg1"/>
              </a:solidFill>
              <a:latin typeface="PT Serif" charset="0"/>
              <a:ea typeface="PT Serif" charset="0"/>
              <a:cs typeface="PT Serif" charset="0"/>
            </a:endParaRPr>
          </a:p>
        </p:txBody>
      </p:sp>
      <p:sp>
        <p:nvSpPr>
          <p:cNvPr id="4" name="Slide Number Placeholder 3"/>
          <p:cNvSpPr>
            <a:spLocks noGrp="1"/>
          </p:cNvSpPr>
          <p:nvPr>
            <p:ph type="sldNum" sz="quarter" idx="10"/>
          </p:nvPr>
        </p:nvSpPr>
        <p:spPr/>
        <p:txBody>
          <a:bodyPr/>
          <a:lstStyle/>
          <a:p>
            <a:fld id="{D28AA568-3A7E-704A-ACC2-3583443263A0}" type="slidenum">
              <a:rPr lang="en-US" smtClean="0"/>
              <a:t>3</a:t>
            </a:fld>
            <a:endParaRPr lang="en-US"/>
          </a:p>
        </p:txBody>
      </p:sp>
    </p:spTree>
    <p:extLst>
      <p:ext uri="{BB962C8B-B14F-4D97-AF65-F5344CB8AC3E}">
        <p14:creationId xmlns:p14="http://schemas.microsoft.com/office/powerpoint/2010/main" val="1119536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sz="1200" i="0" dirty="0" smtClean="0">
                <a:solidFill>
                  <a:schemeClr val="bg1"/>
                </a:solidFill>
                <a:latin typeface="PT Serif" charset="0"/>
                <a:ea typeface="PT Serif" charset="0"/>
                <a:cs typeface="PT Serif" charset="0"/>
              </a:rPr>
              <a:t>Her</a:t>
            </a:r>
            <a:r>
              <a:rPr lang="en-ZA" sz="1200" i="0" baseline="0" dirty="0" smtClean="0">
                <a:solidFill>
                  <a:schemeClr val="bg1"/>
                </a:solidFill>
                <a:latin typeface="PT Serif" charset="0"/>
                <a:ea typeface="PT Serif" charset="0"/>
                <a:cs typeface="PT Serif" charset="0"/>
              </a:rPr>
              <a:t> burden of sorrow and depression was lifted, where?</a:t>
            </a:r>
          </a:p>
          <a:p>
            <a:pPr marL="171450" indent="-171450">
              <a:buFont typeface="Arial" panose="020B0604020202020204" pitchFamily="34" charset="0"/>
              <a:buChar char="•"/>
            </a:pPr>
            <a:r>
              <a:rPr lang="en-ZA" sz="1200" i="0" baseline="0" dirty="0" smtClean="0">
                <a:solidFill>
                  <a:schemeClr val="bg1"/>
                </a:solidFill>
                <a:latin typeface="PT Serif" charset="0"/>
                <a:ea typeface="PT Serif" charset="0"/>
                <a:cs typeface="PT Serif" charset="0"/>
              </a:rPr>
              <a:t>In the presence of the Lord.</a:t>
            </a:r>
            <a:endParaRPr lang="en-ZA" sz="1200" i="0" dirty="0" smtClean="0">
              <a:solidFill>
                <a:schemeClr val="bg1"/>
              </a:solidFill>
              <a:latin typeface="PT Serif" charset="0"/>
              <a:ea typeface="PT Serif" charset="0"/>
              <a:cs typeface="PT Serif" charset="0"/>
            </a:endParaRPr>
          </a:p>
        </p:txBody>
      </p:sp>
      <p:sp>
        <p:nvSpPr>
          <p:cNvPr id="4" name="Slide Number Placeholder 3"/>
          <p:cNvSpPr>
            <a:spLocks noGrp="1"/>
          </p:cNvSpPr>
          <p:nvPr>
            <p:ph type="sldNum" sz="quarter" idx="10"/>
          </p:nvPr>
        </p:nvSpPr>
        <p:spPr/>
        <p:txBody>
          <a:bodyPr/>
          <a:lstStyle/>
          <a:p>
            <a:fld id="{D28AA568-3A7E-704A-ACC2-3583443263A0}" type="slidenum">
              <a:rPr lang="en-US" smtClean="0"/>
              <a:t>4</a:t>
            </a:fld>
            <a:endParaRPr lang="en-US"/>
          </a:p>
        </p:txBody>
      </p:sp>
    </p:spTree>
    <p:extLst>
      <p:ext uri="{BB962C8B-B14F-4D97-AF65-F5344CB8AC3E}">
        <p14:creationId xmlns:p14="http://schemas.microsoft.com/office/powerpoint/2010/main" val="2531574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sz="1200" i="0" dirty="0" smtClean="0">
                <a:solidFill>
                  <a:schemeClr val="bg1"/>
                </a:solidFill>
                <a:latin typeface="PT Serif" charset="0"/>
                <a:ea typeface="PT Serif" charset="0"/>
                <a:cs typeface="PT Serif" charset="0"/>
              </a:rPr>
              <a:t>Knew</a:t>
            </a:r>
            <a:r>
              <a:rPr lang="en-ZA" sz="1200" i="0" baseline="0" dirty="0" smtClean="0">
                <a:solidFill>
                  <a:schemeClr val="bg1"/>
                </a:solidFill>
                <a:latin typeface="PT Serif" charset="0"/>
                <a:ea typeface="PT Serif" charset="0"/>
                <a:cs typeface="PT Serif" charset="0"/>
              </a:rPr>
              <a:t> = sexual intimacy.</a:t>
            </a:r>
          </a:p>
          <a:p>
            <a:pPr marL="171450" indent="-171450">
              <a:buFont typeface="Arial" panose="020B0604020202020204" pitchFamily="34" charset="0"/>
              <a:buChar char="•"/>
            </a:pPr>
            <a:r>
              <a:rPr lang="en-ZA" sz="1200" i="0" baseline="0" dirty="0" smtClean="0">
                <a:solidFill>
                  <a:schemeClr val="bg1"/>
                </a:solidFill>
                <a:latin typeface="PT Serif" charset="0"/>
                <a:ea typeface="PT Serif" charset="0"/>
                <a:cs typeface="PT Serif" charset="0"/>
              </a:rPr>
              <a:t>AND THE LORD REMEMBERED HER!!</a:t>
            </a:r>
            <a:endParaRPr lang="en-ZA" sz="1200" i="0" dirty="0" smtClean="0">
              <a:solidFill>
                <a:schemeClr val="bg1"/>
              </a:solidFill>
              <a:latin typeface="PT Serif" charset="0"/>
              <a:ea typeface="PT Serif" charset="0"/>
              <a:cs typeface="PT Serif" charset="0"/>
            </a:endParaRPr>
          </a:p>
          <a:p>
            <a:pPr marL="171450" indent="-171450">
              <a:buFont typeface="Arial" panose="020B0604020202020204" pitchFamily="34" charset="0"/>
              <a:buChar char="•"/>
            </a:pPr>
            <a:r>
              <a:rPr lang="en-ZA" sz="1200" i="0" dirty="0" smtClean="0">
                <a:solidFill>
                  <a:schemeClr val="bg1"/>
                </a:solidFill>
                <a:latin typeface="PT Serif" charset="0"/>
                <a:ea typeface="PT Serif" charset="0"/>
                <a:cs typeface="PT Serif" charset="0"/>
              </a:rPr>
              <a:t>SAMUEL’S CONCEPTION:</a:t>
            </a:r>
          </a:p>
          <a:p>
            <a:pPr marL="171450" indent="-171450">
              <a:buFont typeface="Arial" panose="020B0604020202020204" pitchFamily="34" charset="0"/>
              <a:buChar char="•"/>
            </a:pPr>
            <a:r>
              <a:rPr lang="en-ZA" sz="1200" i="0" baseline="0" dirty="0" smtClean="0">
                <a:solidFill>
                  <a:schemeClr val="bg1"/>
                </a:solidFill>
                <a:latin typeface="PT Serif" charset="0"/>
                <a:ea typeface="PT Serif" charset="0"/>
                <a:cs typeface="PT Serif" charset="0"/>
              </a:rPr>
              <a:t>Happened in the HOUSE OF THE LORD = THE PRESENCE OF THE LORD.</a:t>
            </a:r>
          </a:p>
          <a:p>
            <a:pPr marL="171450" indent="-171450">
              <a:buFont typeface="Arial" panose="020B0604020202020204" pitchFamily="34" charset="0"/>
              <a:buChar char="•"/>
            </a:pPr>
            <a:r>
              <a:rPr lang="en-ZA" sz="1200" i="0" baseline="0" dirty="0" smtClean="0">
                <a:solidFill>
                  <a:schemeClr val="bg1"/>
                </a:solidFill>
                <a:latin typeface="PT Serif" charset="0"/>
                <a:ea typeface="PT Serif" charset="0"/>
                <a:cs typeface="PT Serif" charset="0"/>
              </a:rPr>
              <a:t>Can be likened to being born again.</a:t>
            </a:r>
          </a:p>
          <a:p>
            <a:pPr marL="171450" indent="-171450">
              <a:buFont typeface="Arial" panose="020B0604020202020204" pitchFamily="34" charset="0"/>
              <a:buChar char="•"/>
            </a:pPr>
            <a:r>
              <a:rPr lang="en-ZA" sz="1200" i="0" baseline="0" dirty="0" smtClean="0">
                <a:solidFill>
                  <a:schemeClr val="bg1"/>
                </a:solidFill>
                <a:latin typeface="PT Serif" charset="0"/>
                <a:ea typeface="PT Serif" charset="0"/>
                <a:cs typeface="PT Serif" charset="0"/>
              </a:rPr>
              <a:t>But how often do we cry out for people to be born again, like Hannah did for a son to be born?</a:t>
            </a:r>
            <a:endParaRPr lang="en-ZA" sz="1200" i="0" dirty="0" smtClean="0">
              <a:solidFill>
                <a:schemeClr val="bg1"/>
              </a:solidFill>
              <a:latin typeface="PT Serif" charset="0"/>
              <a:ea typeface="PT Serif" charset="0"/>
              <a:cs typeface="PT Serif" charset="0"/>
            </a:endParaRPr>
          </a:p>
        </p:txBody>
      </p:sp>
      <p:sp>
        <p:nvSpPr>
          <p:cNvPr id="4" name="Slide Number Placeholder 3"/>
          <p:cNvSpPr>
            <a:spLocks noGrp="1"/>
          </p:cNvSpPr>
          <p:nvPr>
            <p:ph type="sldNum" sz="quarter" idx="10"/>
          </p:nvPr>
        </p:nvSpPr>
        <p:spPr/>
        <p:txBody>
          <a:bodyPr/>
          <a:lstStyle/>
          <a:p>
            <a:fld id="{D28AA568-3A7E-704A-ACC2-3583443263A0}" type="slidenum">
              <a:rPr lang="en-US" smtClean="0"/>
              <a:t>5</a:t>
            </a:fld>
            <a:endParaRPr lang="en-US"/>
          </a:p>
        </p:txBody>
      </p:sp>
    </p:spTree>
    <p:extLst>
      <p:ext uri="{BB962C8B-B14F-4D97-AF65-F5344CB8AC3E}">
        <p14:creationId xmlns:p14="http://schemas.microsoft.com/office/powerpoint/2010/main" val="2384026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sz="1200" i="0" dirty="0" smtClean="0">
                <a:solidFill>
                  <a:schemeClr val="bg1"/>
                </a:solidFill>
                <a:latin typeface="PT Serif" charset="0"/>
                <a:ea typeface="PT Serif" charset="0"/>
                <a:cs typeface="PT Serif" charset="0"/>
              </a:rPr>
              <a:t>Weaning took place at 3 years old,</a:t>
            </a:r>
            <a:r>
              <a:rPr lang="en-ZA" sz="1200" i="0" baseline="0" dirty="0" smtClean="0">
                <a:solidFill>
                  <a:schemeClr val="bg1"/>
                </a:solidFill>
                <a:latin typeface="PT Serif" charset="0"/>
                <a:ea typeface="PT Serif" charset="0"/>
                <a:cs typeface="PT Serif" charset="0"/>
              </a:rPr>
              <a:t> but commentators are not 100% sure of this.</a:t>
            </a:r>
          </a:p>
          <a:p>
            <a:pPr marL="171450" indent="-171450">
              <a:buFont typeface="Arial" panose="020B0604020202020204" pitchFamily="34" charset="0"/>
              <a:buChar char="•"/>
            </a:pPr>
            <a:r>
              <a:rPr lang="en-ZA" sz="1200" i="0" baseline="0" dirty="0" smtClean="0">
                <a:solidFill>
                  <a:schemeClr val="bg1"/>
                </a:solidFill>
                <a:latin typeface="PT Serif" charset="0"/>
                <a:ea typeface="PT Serif" charset="0"/>
                <a:cs typeface="PT Serif" charset="0"/>
              </a:rPr>
              <a:t>It doesn’t matter what age he was, it must have been incredibly difficult for Hannah, and required God’s supernatural sustenance (after this she worshiped).</a:t>
            </a:r>
          </a:p>
          <a:p>
            <a:pPr marL="171450" indent="-171450">
              <a:buFont typeface="Arial" panose="020B0604020202020204" pitchFamily="34" charset="0"/>
              <a:buChar char="•"/>
            </a:pPr>
            <a:r>
              <a:rPr lang="en-ZA" sz="1200" i="0" baseline="0" dirty="0" smtClean="0">
                <a:solidFill>
                  <a:schemeClr val="bg1"/>
                </a:solidFill>
                <a:latin typeface="PT Serif" charset="0"/>
                <a:ea typeface="PT Serif" charset="0"/>
                <a:cs typeface="PT Serif" charset="0"/>
              </a:rPr>
              <a:t>Brought him to the HOUSE OF THE LORD.</a:t>
            </a:r>
          </a:p>
          <a:p>
            <a:pPr marL="171450" indent="-171450">
              <a:buFont typeface="Arial" panose="020B0604020202020204" pitchFamily="34" charset="0"/>
              <a:buChar char="•"/>
            </a:pPr>
            <a:r>
              <a:rPr lang="en-ZA" sz="1200" i="0" baseline="0" dirty="0" smtClean="0">
                <a:solidFill>
                  <a:schemeClr val="bg1"/>
                </a:solidFill>
                <a:latin typeface="PT Serif" charset="0"/>
                <a:ea typeface="PT Serif" charset="0"/>
                <a:cs typeface="PT Serif" charset="0"/>
              </a:rPr>
              <a:t>It’s always amazing when we dedicate our children in the house of the Lord (represents His presence and glory and holiness, His people, His provision).</a:t>
            </a:r>
            <a:endParaRPr lang="en-ZA" sz="1200" i="0" dirty="0" smtClean="0">
              <a:solidFill>
                <a:schemeClr val="bg1"/>
              </a:solidFill>
              <a:latin typeface="PT Serif" charset="0"/>
              <a:ea typeface="PT Serif" charset="0"/>
              <a:cs typeface="PT Serif" charset="0"/>
            </a:endParaRPr>
          </a:p>
        </p:txBody>
      </p:sp>
      <p:sp>
        <p:nvSpPr>
          <p:cNvPr id="4" name="Slide Number Placeholder 3"/>
          <p:cNvSpPr>
            <a:spLocks noGrp="1"/>
          </p:cNvSpPr>
          <p:nvPr>
            <p:ph type="sldNum" sz="quarter" idx="10"/>
          </p:nvPr>
        </p:nvSpPr>
        <p:spPr/>
        <p:txBody>
          <a:bodyPr/>
          <a:lstStyle/>
          <a:p>
            <a:fld id="{D28AA568-3A7E-704A-ACC2-3583443263A0}" type="slidenum">
              <a:rPr lang="en-US" smtClean="0"/>
              <a:t>6</a:t>
            </a:fld>
            <a:endParaRPr lang="en-US"/>
          </a:p>
        </p:txBody>
      </p:sp>
    </p:spTree>
    <p:extLst>
      <p:ext uri="{BB962C8B-B14F-4D97-AF65-F5344CB8AC3E}">
        <p14:creationId xmlns:p14="http://schemas.microsoft.com/office/powerpoint/2010/main" val="954022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sz="1200" i="0" dirty="0" smtClean="0">
                <a:solidFill>
                  <a:schemeClr val="bg1"/>
                </a:solidFill>
                <a:latin typeface="PT Serif" charset="0"/>
                <a:ea typeface="PT Serif" charset="0"/>
                <a:cs typeface="PT Serif" charset="0"/>
              </a:rPr>
              <a:t>How many times</a:t>
            </a:r>
            <a:r>
              <a:rPr lang="en-ZA" sz="1200" i="0" baseline="0" dirty="0" smtClean="0">
                <a:solidFill>
                  <a:schemeClr val="bg1"/>
                </a:solidFill>
                <a:latin typeface="PT Serif" charset="0"/>
                <a:ea typeface="PT Serif" charset="0"/>
                <a:cs typeface="PT Serif" charset="0"/>
              </a:rPr>
              <a:t> do we pray for provision or breakthrough and then the provision or breakthrough becomes the object of worship, instead of the Provider or Miracle-worker?</a:t>
            </a:r>
            <a:endParaRPr lang="en-ZA" sz="1200" i="0" dirty="0" smtClean="0">
              <a:solidFill>
                <a:schemeClr val="bg1"/>
              </a:solidFill>
              <a:latin typeface="PT Serif" charset="0"/>
              <a:ea typeface="PT Serif" charset="0"/>
              <a:cs typeface="PT Serif" charset="0"/>
            </a:endParaRPr>
          </a:p>
          <a:p>
            <a:pPr marL="171450" indent="-171450">
              <a:buFont typeface="Arial" panose="020B0604020202020204" pitchFamily="34" charset="0"/>
              <a:buChar char="•"/>
            </a:pPr>
            <a:r>
              <a:rPr lang="en-ZA" sz="1200" i="0" dirty="0" smtClean="0">
                <a:solidFill>
                  <a:schemeClr val="bg1"/>
                </a:solidFill>
                <a:latin typeface="PT Serif" charset="0"/>
                <a:ea typeface="PT Serif" charset="0"/>
                <a:cs typeface="PT Serif" charset="0"/>
              </a:rPr>
              <a:t>SAMUEL’S DEDICATION</a:t>
            </a:r>
            <a:r>
              <a:rPr lang="en-ZA" sz="1200" i="0" baseline="0" dirty="0" smtClean="0">
                <a:solidFill>
                  <a:schemeClr val="bg1"/>
                </a:solidFill>
                <a:latin typeface="PT Serif" charset="0"/>
                <a:ea typeface="PT Serif" charset="0"/>
                <a:cs typeface="PT Serif" charset="0"/>
              </a:rPr>
              <a:t>:</a:t>
            </a:r>
          </a:p>
          <a:p>
            <a:pPr marL="171450" indent="-171450">
              <a:buFont typeface="Arial" panose="020B0604020202020204" pitchFamily="34" charset="0"/>
              <a:buChar char="•"/>
            </a:pPr>
            <a:r>
              <a:rPr lang="en-ZA" sz="1200" i="0" baseline="0" dirty="0" smtClean="0">
                <a:solidFill>
                  <a:schemeClr val="bg1"/>
                </a:solidFill>
                <a:latin typeface="PT Serif" charset="0"/>
                <a:ea typeface="PT Serif" charset="0"/>
                <a:cs typeface="PT Serif" charset="0"/>
              </a:rPr>
              <a:t>Happened in the HOUSE OF THE LORD = THE PRESENCE OF THE LORD.</a:t>
            </a:r>
          </a:p>
          <a:p>
            <a:pPr marL="171450" indent="-171450">
              <a:buFont typeface="Arial" panose="020B0604020202020204" pitchFamily="34" charset="0"/>
              <a:buChar char="•"/>
            </a:pPr>
            <a:r>
              <a:rPr lang="en-ZA" sz="1200" i="0" baseline="0" dirty="0" smtClean="0">
                <a:solidFill>
                  <a:schemeClr val="bg1"/>
                </a:solidFill>
                <a:latin typeface="PT Serif" charset="0"/>
                <a:ea typeface="PT Serif" charset="0"/>
                <a:cs typeface="PT Serif" charset="0"/>
              </a:rPr>
              <a:t>Can be likened to being baptised.</a:t>
            </a:r>
          </a:p>
          <a:p>
            <a:pPr marL="171450" indent="-171450">
              <a:buFont typeface="Arial" panose="020B0604020202020204" pitchFamily="34" charset="0"/>
              <a:buChar char="•"/>
            </a:pPr>
            <a:r>
              <a:rPr lang="en-ZA" sz="1200" i="0" baseline="0" dirty="0" smtClean="0">
                <a:solidFill>
                  <a:schemeClr val="bg1"/>
                </a:solidFill>
                <a:latin typeface="PT Serif" charset="0"/>
                <a:ea typeface="PT Serif" charset="0"/>
                <a:cs typeface="PT Serif" charset="0"/>
              </a:rPr>
              <a:t>When you give yourself to the Lord completely.</a:t>
            </a:r>
          </a:p>
        </p:txBody>
      </p:sp>
      <p:sp>
        <p:nvSpPr>
          <p:cNvPr id="4" name="Slide Number Placeholder 3"/>
          <p:cNvSpPr>
            <a:spLocks noGrp="1"/>
          </p:cNvSpPr>
          <p:nvPr>
            <p:ph type="sldNum" sz="quarter" idx="10"/>
          </p:nvPr>
        </p:nvSpPr>
        <p:spPr/>
        <p:txBody>
          <a:bodyPr/>
          <a:lstStyle/>
          <a:p>
            <a:fld id="{D28AA568-3A7E-704A-ACC2-3583443263A0}" type="slidenum">
              <a:rPr lang="en-US" smtClean="0"/>
              <a:t>7</a:t>
            </a:fld>
            <a:endParaRPr lang="en-US"/>
          </a:p>
        </p:txBody>
      </p:sp>
    </p:spTree>
    <p:extLst>
      <p:ext uri="{BB962C8B-B14F-4D97-AF65-F5344CB8AC3E}">
        <p14:creationId xmlns:p14="http://schemas.microsoft.com/office/powerpoint/2010/main" val="2704865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dirty="0" smtClean="0">
                <a:solidFill>
                  <a:schemeClr val="tx1"/>
                </a:solidFill>
                <a:effectLst/>
                <a:latin typeface="+mn-lt"/>
                <a:ea typeface="+mn-ea"/>
                <a:cs typeface="+mn-cs"/>
              </a:rPr>
              <a:t>There</a:t>
            </a:r>
            <a:r>
              <a:rPr lang="en-ZA" sz="1200" b="0" i="0" kern="1200" baseline="0" dirty="0" smtClean="0">
                <a:solidFill>
                  <a:schemeClr val="tx1"/>
                </a:solidFill>
                <a:effectLst/>
                <a:latin typeface="+mn-lt"/>
                <a:ea typeface="+mn-ea"/>
                <a:cs typeface="+mn-cs"/>
              </a:rPr>
              <a:t> is contrast here, one of a number of contrasts in this passage.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baseline="0" dirty="0" smtClean="0">
                <a:solidFill>
                  <a:schemeClr val="tx1"/>
                </a:solidFill>
                <a:effectLst/>
                <a:latin typeface="+mn-lt"/>
                <a:ea typeface="+mn-ea"/>
                <a:cs typeface="+mn-cs"/>
              </a:rPr>
              <a:t>Samuel’s father goes back to his house, but Samuel is in his new house, the house of the Lord.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baseline="0" dirty="0" smtClean="0">
                <a:solidFill>
                  <a:schemeClr val="tx1"/>
                </a:solidFill>
                <a:effectLst/>
                <a:latin typeface="+mn-lt"/>
                <a:ea typeface="+mn-ea"/>
                <a:cs typeface="+mn-cs"/>
              </a:rPr>
              <a:t>And the word ministered is used here very specifically: refers to SERVING!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baseline="0" dirty="0" smtClean="0">
                <a:solidFill>
                  <a:schemeClr val="tx1"/>
                </a:solidFill>
                <a:effectLst/>
                <a:latin typeface="+mn-lt"/>
                <a:ea typeface="+mn-ea"/>
                <a:cs typeface="+mn-cs"/>
              </a:rPr>
              <a:t>Your dedication to the Lord is reflected in one thing: HOW YOU SERVE (not about a feeling, but a commitment to the Lord) – MY TESTIMONY.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baseline="0" dirty="0" smtClean="0">
                <a:solidFill>
                  <a:schemeClr val="tx1"/>
                </a:solidFill>
                <a:effectLst/>
                <a:latin typeface="+mn-lt"/>
                <a:ea typeface="+mn-ea"/>
                <a:cs typeface="+mn-cs"/>
              </a:rPr>
              <a:t>Interesting that Samuel did not serve alone, but he had a mentor in Eli.</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baseline="0" dirty="0" smtClean="0">
                <a:solidFill>
                  <a:schemeClr val="tx1"/>
                </a:solidFill>
                <a:effectLst/>
                <a:latin typeface="+mn-lt"/>
                <a:ea typeface="+mn-ea"/>
                <a:cs typeface="+mn-cs"/>
              </a:rPr>
              <a:t>Now the sons of Eli…ANOTHER POWERFUL CONTRAST.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baseline="0" dirty="0" smtClean="0">
                <a:solidFill>
                  <a:schemeClr val="tx1"/>
                </a:solidFill>
                <a:effectLst/>
                <a:latin typeface="+mn-lt"/>
                <a:ea typeface="+mn-ea"/>
                <a:cs typeface="+mn-cs"/>
              </a:rPr>
              <a:t>They took of the meat offered by the people, even slept with the women serving in the temple, they totally disregarded the holy things of God.</a:t>
            </a:r>
          </a:p>
        </p:txBody>
      </p:sp>
      <p:sp>
        <p:nvSpPr>
          <p:cNvPr id="4" name="Slide Number Placeholder 3"/>
          <p:cNvSpPr>
            <a:spLocks noGrp="1"/>
          </p:cNvSpPr>
          <p:nvPr>
            <p:ph type="sldNum" sz="quarter" idx="10"/>
          </p:nvPr>
        </p:nvSpPr>
        <p:spPr/>
        <p:txBody>
          <a:bodyPr/>
          <a:lstStyle/>
          <a:p>
            <a:fld id="{D28AA568-3A7E-704A-ACC2-3583443263A0}" type="slidenum">
              <a:rPr lang="en-US" smtClean="0"/>
              <a:t>8</a:t>
            </a:fld>
            <a:endParaRPr lang="en-US"/>
          </a:p>
        </p:txBody>
      </p:sp>
    </p:spTree>
    <p:extLst>
      <p:ext uri="{BB962C8B-B14F-4D97-AF65-F5344CB8AC3E}">
        <p14:creationId xmlns:p14="http://schemas.microsoft.com/office/powerpoint/2010/main" val="3289204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dirty="0" smtClean="0">
                <a:solidFill>
                  <a:schemeClr val="tx1"/>
                </a:solidFill>
                <a:effectLst/>
                <a:latin typeface="+mn-lt"/>
                <a:ea typeface="+mn-ea"/>
                <a:cs typeface="+mn-cs"/>
              </a:rPr>
              <a:t>But Samuel…AGAIN</a:t>
            </a:r>
            <a:r>
              <a:rPr lang="en-ZA" sz="1200" b="0" i="0" kern="1200" baseline="0" dirty="0" smtClean="0">
                <a:solidFill>
                  <a:schemeClr val="tx1"/>
                </a:solidFill>
                <a:effectLst/>
                <a:latin typeface="+mn-lt"/>
                <a:ea typeface="+mn-ea"/>
                <a:cs typeface="+mn-cs"/>
              </a:rPr>
              <a:t> A CONTRAST.</a:t>
            </a:r>
            <a:endParaRPr lang="en-ZA" sz="1200" b="0" i="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dirty="0" smtClean="0">
                <a:solidFill>
                  <a:schemeClr val="tx1"/>
                </a:solidFill>
                <a:effectLst/>
                <a:latin typeface="+mn-lt"/>
                <a:ea typeface="+mn-ea"/>
                <a:cs typeface="+mn-cs"/>
              </a:rPr>
              <a:t>The</a:t>
            </a:r>
            <a:r>
              <a:rPr lang="en-ZA" sz="1200" b="0" i="0" kern="1200" baseline="0" dirty="0" smtClean="0">
                <a:solidFill>
                  <a:schemeClr val="tx1"/>
                </a:solidFill>
                <a:effectLst/>
                <a:latin typeface="+mn-lt"/>
                <a:ea typeface="+mn-ea"/>
                <a:cs typeface="+mn-cs"/>
              </a:rPr>
              <a:t> wearing of the linen ephod meant he was a priest in training.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baseline="0" dirty="0" smtClean="0">
                <a:solidFill>
                  <a:schemeClr val="tx1"/>
                </a:solidFill>
                <a:effectLst/>
                <a:latin typeface="+mn-lt"/>
                <a:ea typeface="+mn-ea"/>
                <a:cs typeface="+mn-cs"/>
              </a:rPr>
              <a:t>His mother continued to faithfully care for his growth in the Lord.</a:t>
            </a:r>
            <a:endParaRPr lang="en-ZA"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8AA568-3A7E-704A-ACC2-3583443263A0}" type="slidenum">
              <a:rPr lang="en-US" smtClean="0"/>
              <a:t>9</a:t>
            </a:fld>
            <a:endParaRPr lang="en-US"/>
          </a:p>
        </p:txBody>
      </p:sp>
    </p:spTree>
    <p:extLst>
      <p:ext uri="{BB962C8B-B14F-4D97-AF65-F5344CB8AC3E}">
        <p14:creationId xmlns:p14="http://schemas.microsoft.com/office/powerpoint/2010/main" val="3562176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EDD6758-119D-D74E-B249-9B1E789E2CA9}"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9FD64-98F6-1646-B85F-14CAB98D116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DD6758-119D-D74E-B249-9B1E789E2CA9}"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9FD64-98F6-1646-B85F-14CAB98D116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DD6758-119D-D74E-B249-9B1E789E2CA9}"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9FD64-98F6-1646-B85F-14CAB98D116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DD6758-119D-D74E-B249-9B1E789E2CA9}"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9FD64-98F6-1646-B85F-14CAB98D116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DD6758-119D-D74E-B249-9B1E789E2CA9}"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9FD64-98F6-1646-B85F-14CAB98D116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DD6758-119D-D74E-B249-9B1E789E2CA9}"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19FD64-98F6-1646-B85F-14CAB98D116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DD6758-119D-D74E-B249-9B1E789E2CA9}"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19FD64-98F6-1646-B85F-14CAB98D116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EDD6758-119D-D74E-B249-9B1E789E2CA9}"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19FD64-98F6-1646-B85F-14CAB98D116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DD6758-119D-D74E-B249-9B1E789E2CA9}"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19FD64-98F6-1646-B85F-14CAB98D116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DD6758-119D-D74E-B249-9B1E789E2CA9}"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19FD64-98F6-1646-B85F-14CAB98D116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DD6758-119D-D74E-B249-9B1E789E2CA9}"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19FD64-98F6-1646-B85F-14CAB98D116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D6758-119D-D74E-B249-9B1E789E2CA9}"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19FD64-98F6-1646-B85F-14CAB98D1163}" type="slidenum">
              <a:rPr lang="en-US" smtClean="0"/>
              <a:t>‹#›</a:t>
            </a:fld>
            <a:endParaRPr lang="en-US"/>
          </a:p>
        </p:txBody>
      </p:sp>
    </p:spTree>
    <p:extLst>
      <p:ext uri="{BB962C8B-B14F-4D97-AF65-F5344CB8AC3E}">
        <p14:creationId xmlns:p14="http://schemas.microsoft.com/office/powerpoint/2010/main" val="119534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89735" y="4991928"/>
            <a:ext cx="2954646" cy="353943"/>
          </a:xfrm>
          <a:prstGeom prst="rect">
            <a:avLst/>
          </a:prstGeom>
          <a:noFill/>
        </p:spPr>
        <p:txBody>
          <a:bodyPr wrap="square" rtlCol="0">
            <a:spAutoFit/>
          </a:bodyPr>
          <a:lstStyle/>
          <a:p>
            <a:pPr algn="r"/>
            <a:r>
              <a:rPr lang="en-US" sz="1700" b="1" dirty="0" smtClean="0">
                <a:solidFill>
                  <a:schemeClr val="bg1"/>
                </a:solidFill>
                <a:latin typeface="Helvetica" charset="0"/>
                <a:ea typeface="Helvetica" charset="0"/>
                <a:cs typeface="Helvetica" charset="0"/>
              </a:rPr>
              <a:t>Reference (If required)</a:t>
            </a:r>
            <a:endParaRPr lang="en-US" sz="1700" b="1" dirty="0">
              <a:solidFill>
                <a:schemeClr val="bg1"/>
              </a:solidFill>
              <a:latin typeface="Helvetica" charset="0"/>
              <a:ea typeface="Helvetica" charset="0"/>
              <a:cs typeface="Helvetica"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3024220" y="5622870"/>
            <a:ext cx="6143557" cy="400110"/>
          </a:xfrm>
          <a:prstGeom prst="rect">
            <a:avLst/>
          </a:prstGeom>
          <a:noFill/>
        </p:spPr>
        <p:txBody>
          <a:bodyPr wrap="square" rtlCol="0">
            <a:spAutoFit/>
          </a:bodyPr>
          <a:lstStyle/>
          <a:p>
            <a:pPr algn="ctr"/>
            <a:r>
              <a:rPr lang="en-US" sz="2000" b="1" dirty="0" smtClean="0">
                <a:solidFill>
                  <a:schemeClr val="bg1"/>
                </a:solidFill>
                <a:latin typeface="Helvetica" charset="0"/>
                <a:ea typeface="Helvetica" charset="0"/>
                <a:cs typeface="Helvetica" charset="0"/>
              </a:rPr>
              <a:t>Alistair </a:t>
            </a:r>
            <a:r>
              <a:rPr lang="en-US" sz="2000" b="1" dirty="0" err="1" smtClean="0">
                <a:solidFill>
                  <a:schemeClr val="bg1"/>
                </a:solidFill>
                <a:latin typeface="Helvetica" charset="0"/>
                <a:ea typeface="Helvetica" charset="0"/>
                <a:cs typeface="Helvetica" charset="0"/>
              </a:rPr>
              <a:t>Kingwill</a:t>
            </a:r>
            <a:endParaRPr lang="en-US" sz="2000" b="1" dirty="0">
              <a:solidFill>
                <a:schemeClr val="bg1"/>
              </a:solidFill>
              <a:latin typeface="Helvetica" charset="0"/>
              <a:ea typeface="Helvetica" charset="0"/>
              <a:cs typeface="Helvetica" charset="0"/>
            </a:endParaRPr>
          </a:p>
        </p:txBody>
      </p:sp>
      <p:sp>
        <p:nvSpPr>
          <p:cNvPr id="5" name="TextBox 4"/>
          <p:cNvSpPr txBox="1"/>
          <p:nvPr/>
        </p:nvSpPr>
        <p:spPr>
          <a:xfrm>
            <a:off x="1504948" y="2460465"/>
            <a:ext cx="9182100" cy="1477328"/>
          </a:xfrm>
          <a:prstGeom prst="rect">
            <a:avLst/>
          </a:prstGeom>
          <a:noFill/>
        </p:spPr>
        <p:txBody>
          <a:bodyPr wrap="square" rtlCol="0">
            <a:spAutoFit/>
          </a:bodyPr>
          <a:lstStyle/>
          <a:p>
            <a:pPr algn="ctr"/>
            <a:r>
              <a:rPr lang="en-US" sz="4500" b="1" spc="600" dirty="0" smtClean="0">
                <a:solidFill>
                  <a:schemeClr val="bg1"/>
                </a:solidFill>
                <a:latin typeface="Muli ExtraBold" charset="0"/>
                <a:ea typeface="Muli ExtraBold" charset="0"/>
                <a:cs typeface="Muli ExtraBold" charset="0"/>
              </a:rPr>
              <a:t>SAMUEL AND THE PRESENCE OF THE </a:t>
            </a:r>
            <a:r>
              <a:rPr lang="en-US" sz="4500" b="1" spc="600" dirty="0" smtClean="0">
                <a:solidFill>
                  <a:schemeClr val="bg1"/>
                </a:solidFill>
                <a:latin typeface="Muli ExtraBold" charset="0"/>
                <a:ea typeface="Muli ExtraBold" charset="0"/>
                <a:cs typeface="Muli ExtraBold" charset="0"/>
              </a:rPr>
              <a:t>LORD</a:t>
            </a:r>
            <a:endParaRPr lang="en-US" sz="4500" b="1" spc="600" dirty="0" smtClean="0">
              <a:solidFill>
                <a:schemeClr val="bg1"/>
              </a:solidFill>
              <a:latin typeface="Muli ExtraBold" charset="0"/>
              <a:ea typeface="Muli ExtraBold" charset="0"/>
              <a:cs typeface="Muli ExtraBold" charset="0"/>
            </a:endParaRPr>
          </a:p>
        </p:txBody>
      </p:sp>
    </p:spTree>
    <p:extLst>
      <p:ext uri="{BB962C8B-B14F-4D97-AF65-F5344CB8AC3E}">
        <p14:creationId xmlns:p14="http://schemas.microsoft.com/office/powerpoint/2010/main" val="2078399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24220" y="5622870"/>
            <a:ext cx="6143557" cy="400110"/>
          </a:xfrm>
          <a:prstGeom prst="rect">
            <a:avLst/>
          </a:prstGeom>
          <a:noFill/>
        </p:spPr>
        <p:txBody>
          <a:bodyPr wrap="square" rtlCol="0">
            <a:spAutoFit/>
          </a:bodyPr>
          <a:lstStyle/>
          <a:p>
            <a:pPr algn="ctr"/>
            <a:r>
              <a:rPr lang="en-US" sz="2000" b="1" smtClean="0">
                <a:solidFill>
                  <a:schemeClr val="bg1"/>
                </a:solidFill>
                <a:latin typeface="Helvetica" charset="0"/>
                <a:ea typeface="Helvetica" charset="0"/>
                <a:cs typeface="Helvetica" charset="0"/>
              </a:rPr>
              <a:t>John Doe</a:t>
            </a:r>
            <a:endParaRPr lang="en-US" sz="2000" b="1" dirty="0">
              <a:solidFill>
                <a:schemeClr val="bg1"/>
              </a:solidFill>
              <a:latin typeface="Helvetica" charset="0"/>
              <a:ea typeface="Helvetica" charset="0"/>
              <a:cs typeface="Helvetica" charset="0"/>
            </a:endParaRPr>
          </a:p>
        </p:txBody>
      </p:sp>
      <p:sp>
        <p:nvSpPr>
          <p:cNvPr id="5" name="TextBox 4"/>
          <p:cNvSpPr txBox="1"/>
          <p:nvPr/>
        </p:nvSpPr>
        <p:spPr>
          <a:xfrm>
            <a:off x="1504948" y="2460465"/>
            <a:ext cx="9182100" cy="1477328"/>
          </a:xfrm>
          <a:prstGeom prst="rect">
            <a:avLst/>
          </a:prstGeom>
          <a:noFill/>
        </p:spPr>
        <p:txBody>
          <a:bodyPr wrap="square" rtlCol="0">
            <a:spAutoFit/>
          </a:bodyPr>
          <a:lstStyle/>
          <a:p>
            <a:pPr algn="ctr"/>
            <a:r>
              <a:rPr lang="en-US" sz="4500" b="1" spc="600" dirty="0" smtClean="0">
                <a:solidFill>
                  <a:schemeClr val="bg1"/>
                </a:solidFill>
                <a:latin typeface="Muli ExtraBold" charset="0"/>
                <a:ea typeface="Muli ExtraBold" charset="0"/>
                <a:cs typeface="Muli ExtraBold" charset="0"/>
              </a:rPr>
              <a:t>UNDERSTANDINGTHE NEW TESTAMENT</a:t>
            </a:r>
            <a:endParaRPr lang="en-US" sz="4500" b="1" spc="600" dirty="0">
              <a:solidFill>
                <a:schemeClr val="bg1"/>
              </a:solidFill>
              <a:latin typeface="Muli ExtraBold" charset="0"/>
              <a:ea typeface="Muli ExtraBold" charset="0"/>
              <a:cs typeface="Muli ExtraBold"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12204800" cy="6865200"/>
          </a:xfrm>
          <a:prstGeom prst="rect">
            <a:avLst/>
          </a:prstGeom>
        </p:spPr>
      </p:pic>
      <p:sp>
        <p:nvSpPr>
          <p:cNvPr id="12" name="TextBox 11"/>
          <p:cNvSpPr txBox="1">
            <a:spLocks/>
          </p:cNvSpPr>
          <p:nvPr/>
        </p:nvSpPr>
        <p:spPr>
          <a:xfrm>
            <a:off x="1780936" y="606112"/>
            <a:ext cx="8617527" cy="5124480"/>
          </a:xfrm>
          <a:prstGeom prst="rect">
            <a:avLst/>
          </a:prstGeom>
          <a:noFill/>
        </p:spPr>
        <p:txBody>
          <a:bodyPr wrap="square" rtlCol="0">
            <a:spAutoFit/>
          </a:bodyPr>
          <a:lstStyle/>
          <a:p>
            <a:pPr>
              <a:spcAft>
                <a:spcPts val="600"/>
              </a:spcAft>
            </a:pPr>
            <a:r>
              <a:rPr lang="en-US" sz="3200" b="1" dirty="0">
                <a:solidFill>
                  <a:schemeClr val="bg1"/>
                </a:solidFill>
                <a:latin typeface="Helvetica" panose="020B0604020202020204" pitchFamily="34" charset="0"/>
                <a:ea typeface="PT Serif" charset="0"/>
                <a:cs typeface="Helvetica" panose="020B0604020202020204" pitchFamily="34" charset="0"/>
              </a:rPr>
              <a:t>3</a:t>
            </a:r>
            <a:r>
              <a:rPr lang="en-US" sz="3200" b="1" dirty="0" smtClean="0">
                <a:solidFill>
                  <a:schemeClr val="bg1"/>
                </a:solidFill>
                <a:latin typeface="Helvetica" panose="020B0604020202020204" pitchFamily="34" charset="0"/>
                <a:ea typeface="PT Serif" charset="0"/>
                <a:cs typeface="Helvetica" panose="020B0604020202020204" pitchFamily="34" charset="0"/>
              </a:rPr>
              <a:t>. SAMUEL’S GROWTH</a:t>
            </a:r>
            <a:endParaRPr lang="en-US" sz="3200" b="1" dirty="0">
              <a:solidFill>
                <a:schemeClr val="bg1"/>
              </a:solidFill>
              <a:latin typeface="Helvetica" panose="020B0604020202020204" pitchFamily="34" charset="0"/>
              <a:ea typeface="PT Serif" charset="0"/>
              <a:cs typeface="Helvetica" panose="020B0604020202020204" pitchFamily="34" charset="0"/>
            </a:endParaRPr>
          </a:p>
          <a:p>
            <a:pPr algn="just"/>
            <a:r>
              <a:rPr lang="en-ZA" sz="3200" i="1" baseline="30000" dirty="0" smtClean="0">
                <a:solidFill>
                  <a:schemeClr val="bg1"/>
                </a:solidFill>
                <a:latin typeface="PT Serif" charset="0"/>
                <a:ea typeface="PT Serif" charset="0"/>
                <a:cs typeface="PT Serif" charset="0"/>
              </a:rPr>
              <a:t>20</a:t>
            </a:r>
            <a:r>
              <a:rPr lang="en-ZA" sz="3200" i="1" dirty="0" smtClean="0">
                <a:solidFill>
                  <a:schemeClr val="bg1"/>
                </a:solidFill>
                <a:latin typeface="PT Serif" charset="0"/>
                <a:ea typeface="PT Serif" charset="0"/>
                <a:cs typeface="PT Serif" charset="0"/>
              </a:rPr>
              <a:t> And </a:t>
            </a:r>
            <a:r>
              <a:rPr lang="en-ZA" sz="3200" i="1" dirty="0">
                <a:solidFill>
                  <a:schemeClr val="bg1"/>
                </a:solidFill>
                <a:latin typeface="PT Serif" charset="0"/>
                <a:ea typeface="PT Serif" charset="0"/>
                <a:cs typeface="PT Serif" charset="0"/>
              </a:rPr>
              <a:t>Eli would bless </a:t>
            </a:r>
            <a:r>
              <a:rPr lang="en-ZA" sz="3200" i="1" dirty="0" err="1">
                <a:solidFill>
                  <a:schemeClr val="bg1"/>
                </a:solidFill>
                <a:latin typeface="PT Serif" charset="0"/>
                <a:ea typeface="PT Serif" charset="0"/>
                <a:cs typeface="PT Serif" charset="0"/>
              </a:rPr>
              <a:t>Elkanah</a:t>
            </a:r>
            <a:r>
              <a:rPr lang="en-ZA" sz="3200" i="1" dirty="0">
                <a:solidFill>
                  <a:schemeClr val="bg1"/>
                </a:solidFill>
                <a:latin typeface="PT Serif" charset="0"/>
                <a:ea typeface="PT Serif" charset="0"/>
                <a:cs typeface="PT Serif" charset="0"/>
              </a:rPr>
              <a:t> and his wife, and say, "The LORD give you descendants from this woman for the loan that was given to the LORD." Then they would go to their own home. </a:t>
            </a:r>
            <a:r>
              <a:rPr lang="en-ZA" sz="3200" i="1" baseline="30000" dirty="0" smtClean="0">
                <a:solidFill>
                  <a:schemeClr val="bg1"/>
                </a:solidFill>
                <a:latin typeface="PT Serif" charset="0"/>
                <a:ea typeface="PT Serif" charset="0"/>
                <a:cs typeface="PT Serif" charset="0"/>
              </a:rPr>
              <a:t>21</a:t>
            </a:r>
            <a:r>
              <a:rPr lang="en-ZA" sz="3200" i="1" dirty="0" smtClean="0">
                <a:solidFill>
                  <a:schemeClr val="bg1"/>
                </a:solidFill>
                <a:latin typeface="PT Serif" charset="0"/>
                <a:ea typeface="PT Serif" charset="0"/>
                <a:cs typeface="PT Serif" charset="0"/>
              </a:rPr>
              <a:t> And </a:t>
            </a:r>
            <a:r>
              <a:rPr lang="en-ZA" sz="3200" i="1" dirty="0">
                <a:solidFill>
                  <a:schemeClr val="bg1"/>
                </a:solidFill>
                <a:latin typeface="PT Serif" charset="0"/>
                <a:ea typeface="PT Serif" charset="0"/>
                <a:cs typeface="PT Serif" charset="0"/>
              </a:rPr>
              <a:t>the LORD visited Hannah, so that she conceived and bore three sons and two daughters. Meanwhile the child Samuel grew before the LORD</a:t>
            </a:r>
            <a:r>
              <a:rPr lang="en-ZA" sz="3200" i="1" dirty="0" smtClean="0">
                <a:solidFill>
                  <a:schemeClr val="bg1"/>
                </a:solidFill>
                <a:latin typeface="PT Serif" charset="0"/>
                <a:ea typeface="PT Serif" charset="0"/>
                <a:cs typeface="PT Serif" charset="0"/>
              </a:rPr>
              <a:t>.</a:t>
            </a:r>
            <a:endParaRPr lang="en-ZA" sz="3200" i="1" dirty="0">
              <a:solidFill>
                <a:schemeClr val="bg1"/>
              </a:solidFill>
              <a:latin typeface="PT Serif" charset="0"/>
              <a:ea typeface="PT Serif" charset="0"/>
              <a:cs typeface="PT Serif" charset="0"/>
            </a:endParaRPr>
          </a:p>
          <a:p>
            <a:pPr algn="r">
              <a:spcBef>
                <a:spcPts val="1200"/>
              </a:spcBef>
            </a:pPr>
            <a:r>
              <a:rPr lang="en-US" sz="2400" b="1" dirty="0" smtClean="0">
                <a:solidFill>
                  <a:schemeClr val="bg1"/>
                </a:solidFill>
                <a:latin typeface="Helvetica" panose="020B0604020202020204" pitchFamily="34" charset="0"/>
                <a:ea typeface="PT Serif" charset="0"/>
                <a:cs typeface="Helvetica" panose="020B0604020202020204" pitchFamily="34" charset="0"/>
              </a:rPr>
              <a:t>1 Samuel 2:17-21 (NKJV)</a:t>
            </a:r>
            <a:endParaRPr lang="en-US" sz="2400" b="1" dirty="0">
              <a:solidFill>
                <a:schemeClr val="bg1"/>
              </a:solidFill>
              <a:latin typeface="Helvetica" panose="020B0604020202020204" pitchFamily="34" charset="0"/>
              <a:ea typeface="PT Serif" charset="0"/>
              <a:cs typeface="Helvetica" panose="020B0604020202020204" pitchFamily="34" charset="0"/>
            </a:endParaRPr>
          </a:p>
        </p:txBody>
      </p:sp>
    </p:spTree>
    <p:extLst>
      <p:ext uri="{BB962C8B-B14F-4D97-AF65-F5344CB8AC3E}">
        <p14:creationId xmlns:p14="http://schemas.microsoft.com/office/powerpoint/2010/main" val="895347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24220" y="5622870"/>
            <a:ext cx="6143557" cy="400110"/>
          </a:xfrm>
          <a:prstGeom prst="rect">
            <a:avLst/>
          </a:prstGeom>
          <a:noFill/>
        </p:spPr>
        <p:txBody>
          <a:bodyPr wrap="square" rtlCol="0">
            <a:spAutoFit/>
          </a:bodyPr>
          <a:lstStyle/>
          <a:p>
            <a:pPr algn="ctr"/>
            <a:r>
              <a:rPr lang="en-US" sz="2000" b="1" smtClean="0">
                <a:solidFill>
                  <a:schemeClr val="bg1"/>
                </a:solidFill>
                <a:latin typeface="Helvetica" charset="0"/>
                <a:ea typeface="Helvetica" charset="0"/>
                <a:cs typeface="Helvetica" charset="0"/>
              </a:rPr>
              <a:t>John Doe</a:t>
            </a:r>
            <a:endParaRPr lang="en-US" sz="2000" b="1" dirty="0">
              <a:solidFill>
                <a:schemeClr val="bg1"/>
              </a:solidFill>
              <a:latin typeface="Helvetica" charset="0"/>
              <a:ea typeface="Helvetica" charset="0"/>
              <a:cs typeface="Helvetica" charset="0"/>
            </a:endParaRPr>
          </a:p>
        </p:txBody>
      </p:sp>
      <p:sp>
        <p:nvSpPr>
          <p:cNvPr id="5" name="TextBox 4"/>
          <p:cNvSpPr txBox="1"/>
          <p:nvPr/>
        </p:nvSpPr>
        <p:spPr>
          <a:xfrm>
            <a:off x="1504948" y="2460465"/>
            <a:ext cx="9182100" cy="1477328"/>
          </a:xfrm>
          <a:prstGeom prst="rect">
            <a:avLst/>
          </a:prstGeom>
          <a:noFill/>
        </p:spPr>
        <p:txBody>
          <a:bodyPr wrap="square" rtlCol="0">
            <a:spAutoFit/>
          </a:bodyPr>
          <a:lstStyle/>
          <a:p>
            <a:pPr algn="ctr"/>
            <a:r>
              <a:rPr lang="en-US" sz="4500" b="1" spc="600" dirty="0" smtClean="0">
                <a:solidFill>
                  <a:schemeClr val="bg1"/>
                </a:solidFill>
                <a:latin typeface="Muli ExtraBold" charset="0"/>
                <a:ea typeface="Muli ExtraBold" charset="0"/>
                <a:cs typeface="Muli ExtraBold" charset="0"/>
              </a:rPr>
              <a:t>UNDERSTANDINGTHE NEW TESTAMENT</a:t>
            </a:r>
            <a:endParaRPr lang="en-US" sz="4500" b="1" spc="600" dirty="0">
              <a:solidFill>
                <a:schemeClr val="bg1"/>
              </a:solidFill>
              <a:latin typeface="Muli ExtraBold" charset="0"/>
              <a:ea typeface="Muli ExtraBold" charset="0"/>
              <a:cs typeface="Muli ExtraBold"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12204800" cy="6865200"/>
          </a:xfrm>
          <a:prstGeom prst="rect">
            <a:avLst/>
          </a:prstGeom>
        </p:spPr>
      </p:pic>
      <p:sp>
        <p:nvSpPr>
          <p:cNvPr id="12" name="TextBox 11"/>
          <p:cNvSpPr txBox="1">
            <a:spLocks/>
          </p:cNvSpPr>
          <p:nvPr/>
        </p:nvSpPr>
        <p:spPr>
          <a:xfrm>
            <a:off x="1780936" y="606112"/>
            <a:ext cx="8617527" cy="4632037"/>
          </a:xfrm>
          <a:prstGeom prst="rect">
            <a:avLst/>
          </a:prstGeom>
          <a:noFill/>
        </p:spPr>
        <p:txBody>
          <a:bodyPr wrap="square" rtlCol="0">
            <a:spAutoFit/>
          </a:bodyPr>
          <a:lstStyle/>
          <a:p>
            <a:pPr>
              <a:spcAft>
                <a:spcPts val="600"/>
              </a:spcAft>
            </a:pPr>
            <a:r>
              <a:rPr lang="en-US" sz="3200" b="1" dirty="0">
                <a:solidFill>
                  <a:schemeClr val="bg1"/>
                </a:solidFill>
                <a:latin typeface="Helvetica" panose="020B0604020202020204" pitchFamily="34" charset="0"/>
                <a:ea typeface="PT Serif" charset="0"/>
                <a:cs typeface="Helvetica" panose="020B0604020202020204" pitchFamily="34" charset="0"/>
              </a:rPr>
              <a:t>3</a:t>
            </a:r>
            <a:r>
              <a:rPr lang="en-US" sz="3200" b="1" dirty="0" smtClean="0">
                <a:solidFill>
                  <a:schemeClr val="bg1"/>
                </a:solidFill>
                <a:latin typeface="Helvetica" panose="020B0604020202020204" pitchFamily="34" charset="0"/>
                <a:ea typeface="PT Serif" charset="0"/>
                <a:cs typeface="Helvetica" panose="020B0604020202020204" pitchFamily="34" charset="0"/>
              </a:rPr>
              <a:t>. SAMUEL’S GROWTH</a:t>
            </a:r>
            <a:endParaRPr lang="en-US" sz="3200" b="1" dirty="0">
              <a:solidFill>
                <a:schemeClr val="bg1"/>
              </a:solidFill>
              <a:latin typeface="Helvetica" panose="020B0604020202020204" pitchFamily="34" charset="0"/>
              <a:ea typeface="PT Serif" charset="0"/>
              <a:cs typeface="Helvetica" panose="020B0604020202020204" pitchFamily="34" charset="0"/>
            </a:endParaRPr>
          </a:p>
          <a:p>
            <a:pPr algn="just"/>
            <a:r>
              <a:rPr lang="en-ZA" sz="3200" i="1" baseline="30000" dirty="0" smtClean="0">
                <a:solidFill>
                  <a:schemeClr val="bg1"/>
                </a:solidFill>
                <a:latin typeface="PT Serif" charset="0"/>
                <a:ea typeface="PT Serif" charset="0"/>
                <a:cs typeface="PT Serif" charset="0"/>
              </a:rPr>
              <a:t>25</a:t>
            </a:r>
            <a:r>
              <a:rPr lang="en-ZA" sz="3200" i="1" dirty="0" smtClean="0">
                <a:solidFill>
                  <a:schemeClr val="bg1"/>
                </a:solidFill>
                <a:latin typeface="PT Serif" charset="0"/>
                <a:ea typeface="PT Serif" charset="0"/>
                <a:cs typeface="PT Serif" charset="0"/>
              </a:rPr>
              <a:t> If </a:t>
            </a:r>
            <a:r>
              <a:rPr lang="en-ZA" sz="3200" i="1" dirty="0">
                <a:solidFill>
                  <a:schemeClr val="bg1"/>
                </a:solidFill>
                <a:latin typeface="PT Serif" charset="0"/>
                <a:ea typeface="PT Serif" charset="0"/>
                <a:cs typeface="PT Serif" charset="0"/>
              </a:rPr>
              <a:t>one man sins against another, God will judge him. But if a man sins against the LORD, who will intercede for him?" Nevertheless they did not heed the voice of their father, because the LORD desired to kill them. </a:t>
            </a:r>
          </a:p>
          <a:p>
            <a:pPr algn="just"/>
            <a:r>
              <a:rPr lang="en-ZA" sz="3200" i="1" baseline="30000" dirty="0" smtClean="0">
                <a:solidFill>
                  <a:schemeClr val="bg1"/>
                </a:solidFill>
                <a:latin typeface="PT Serif" charset="0"/>
                <a:ea typeface="PT Serif" charset="0"/>
                <a:cs typeface="PT Serif" charset="0"/>
              </a:rPr>
              <a:t>26</a:t>
            </a:r>
            <a:r>
              <a:rPr lang="en-ZA" sz="3200" i="1" dirty="0" smtClean="0">
                <a:solidFill>
                  <a:schemeClr val="bg1"/>
                </a:solidFill>
                <a:latin typeface="PT Serif" charset="0"/>
                <a:ea typeface="PT Serif" charset="0"/>
                <a:cs typeface="PT Serif" charset="0"/>
              </a:rPr>
              <a:t> And </a:t>
            </a:r>
            <a:r>
              <a:rPr lang="en-ZA" sz="3200" i="1" dirty="0">
                <a:solidFill>
                  <a:schemeClr val="bg1"/>
                </a:solidFill>
                <a:latin typeface="PT Serif" charset="0"/>
                <a:ea typeface="PT Serif" charset="0"/>
                <a:cs typeface="PT Serif" charset="0"/>
              </a:rPr>
              <a:t>the child Samuel grew in stature, and in </a:t>
            </a:r>
            <a:r>
              <a:rPr lang="en-ZA" sz="3200" i="1" dirty="0" err="1">
                <a:solidFill>
                  <a:schemeClr val="bg1"/>
                </a:solidFill>
                <a:latin typeface="PT Serif" charset="0"/>
                <a:ea typeface="PT Serif" charset="0"/>
                <a:cs typeface="PT Serif" charset="0"/>
              </a:rPr>
              <a:t>favor</a:t>
            </a:r>
            <a:r>
              <a:rPr lang="en-ZA" sz="3200" i="1" dirty="0">
                <a:solidFill>
                  <a:schemeClr val="bg1"/>
                </a:solidFill>
                <a:latin typeface="PT Serif" charset="0"/>
                <a:ea typeface="PT Serif" charset="0"/>
                <a:cs typeface="PT Serif" charset="0"/>
              </a:rPr>
              <a:t> both with the LORD and men</a:t>
            </a:r>
            <a:r>
              <a:rPr lang="en-ZA" sz="3200" i="1" dirty="0" smtClean="0">
                <a:solidFill>
                  <a:schemeClr val="bg1"/>
                </a:solidFill>
                <a:latin typeface="PT Serif" charset="0"/>
                <a:ea typeface="PT Serif" charset="0"/>
                <a:cs typeface="PT Serif" charset="0"/>
              </a:rPr>
              <a:t>.</a:t>
            </a:r>
            <a:endParaRPr lang="en-ZA" sz="3200" i="1" dirty="0">
              <a:solidFill>
                <a:schemeClr val="bg1"/>
              </a:solidFill>
              <a:latin typeface="PT Serif" charset="0"/>
              <a:ea typeface="PT Serif" charset="0"/>
              <a:cs typeface="PT Serif" charset="0"/>
            </a:endParaRPr>
          </a:p>
          <a:p>
            <a:pPr algn="r">
              <a:spcBef>
                <a:spcPts val="1200"/>
              </a:spcBef>
            </a:pPr>
            <a:r>
              <a:rPr lang="en-US" sz="2400" b="1" dirty="0" smtClean="0">
                <a:solidFill>
                  <a:schemeClr val="bg1"/>
                </a:solidFill>
                <a:latin typeface="Helvetica" panose="020B0604020202020204" pitchFamily="34" charset="0"/>
                <a:ea typeface="PT Serif" charset="0"/>
                <a:cs typeface="Helvetica" panose="020B0604020202020204" pitchFamily="34" charset="0"/>
              </a:rPr>
              <a:t>1 Samuel 2:25-26 (NKJV)</a:t>
            </a:r>
            <a:endParaRPr lang="en-US" sz="2400" b="1" dirty="0">
              <a:solidFill>
                <a:schemeClr val="bg1"/>
              </a:solidFill>
              <a:latin typeface="Helvetica" panose="020B0604020202020204" pitchFamily="34" charset="0"/>
              <a:ea typeface="PT Serif" charset="0"/>
              <a:cs typeface="Helvetica" panose="020B0604020202020204" pitchFamily="34" charset="0"/>
            </a:endParaRPr>
          </a:p>
        </p:txBody>
      </p:sp>
    </p:spTree>
    <p:extLst>
      <p:ext uri="{BB962C8B-B14F-4D97-AF65-F5344CB8AC3E}">
        <p14:creationId xmlns:p14="http://schemas.microsoft.com/office/powerpoint/2010/main" val="4633805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24220" y="5622870"/>
            <a:ext cx="6143557" cy="400110"/>
          </a:xfrm>
          <a:prstGeom prst="rect">
            <a:avLst/>
          </a:prstGeom>
          <a:noFill/>
        </p:spPr>
        <p:txBody>
          <a:bodyPr wrap="square" rtlCol="0">
            <a:spAutoFit/>
          </a:bodyPr>
          <a:lstStyle/>
          <a:p>
            <a:pPr algn="ctr"/>
            <a:r>
              <a:rPr lang="en-US" sz="2000" b="1" smtClean="0">
                <a:solidFill>
                  <a:schemeClr val="bg1"/>
                </a:solidFill>
                <a:latin typeface="Helvetica" charset="0"/>
                <a:ea typeface="Helvetica" charset="0"/>
                <a:cs typeface="Helvetica" charset="0"/>
              </a:rPr>
              <a:t>John Doe</a:t>
            </a:r>
            <a:endParaRPr lang="en-US" sz="2000" b="1" dirty="0">
              <a:solidFill>
                <a:schemeClr val="bg1"/>
              </a:solidFill>
              <a:latin typeface="Helvetica" charset="0"/>
              <a:ea typeface="Helvetica" charset="0"/>
              <a:cs typeface="Helvetica" charset="0"/>
            </a:endParaRPr>
          </a:p>
        </p:txBody>
      </p:sp>
      <p:sp>
        <p:nvSpPr>
          <p:cNvPr id="5" name="TextBox 4"/>
          <p:cNvSpPr txBox="1"/>
          <p:nvPr/>
        </p:nvSpPr>
        <p:spPr>
          <a:xfrm>
            <a:off x="1504948" y="2460465"/>
            <a:ext cx="9182100" cy="1477328"/>
          </a:xfrm>
          <a:prstGeom prst="rect">
            <a:avLst/>
          </a:prstGeom>
          <a:noFill/>
        </p:spPr>
        <p:txBody>
          <a:bodyPr wrap="square" rtlCol="0">
            <a:spAutoFit/>
          </a:bodyPr>
          <a:lstStyle/>
          <a:p>
            <a:pPr algn="ctr"/>
            <a:r>
              <a:rPr lang="en-US" sz="4500" b="1" spc="600" dirty="0" smtClean="0">
                <a:solidFill>
                  <a:schemeClr val="bg1"/>
                </a:solidFill>
                <a:latin typeface="Muli ExtraBold" charset="0"/>
                <a:ea typeface="Muli ExtraBold" charset="0"/>
                <a:cs typeface="Muli ExtraBold" charset="0"/>
              </a:rPr>
              <a:t>UNDERSTANDINGTHE NEW TESTAMENT</a:t>
            </a:r>
            <a:endParaRPr lang="en-US" sz="4500" b="1" spc="600" dirty="0">
              <a:solidFill>
                <a:schemeClr val="bg1"/>
              </a:solidFill>
              <a:latin typeface="Muli ExtraBold" charset="0"/>
              <a:ea typeface="Muli ExtraBold" charset="0"/>
              <a:cs typeface="Muli ExtraBold"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12204800" cy="6865200"/>
          </a:xfrm>
          <a:prstGeom prst="rect">
            <a:avLst/>
          </a:prstGeom>
        </p:spPr>
      </p:pic>
      <p:sp>
        <p:nvSpPr>
          <p:cNvPr id="12" name="TextBox 11"/>
          <p:cNvSpPr txBox="1">
            <a:spLocks/>
          </p:cNvSpPr>
          <p:nvPr/>
        </p:nvSpPr>
        <p:spPr>
          <a:xfrm>
            <a:off x="1780936" y="606112"/>
            <a:ext cx="8617527" cy="4139595"/>
          </a:xfrm>
          <a:prstGeom prst="rect">
            <a:avLst/>
          </a:prstGeom>
          <a:noFill/>
        </p:spPr>
        <p:txBody>
          <a:bodyPr wrap="square" rtlCol="0">
            <a:spAutoFit/>
          </a:bodyPr>
          <a:lstStyle/>
          <a:p>
            <a:pPr>
              <a:spcAft>
                <a:spcPts val="600"/>
              </a:spcAft>
            </a:pPr>
            <a:r>
              <a:rPr lang="en-US" sz="3200" b="1" dirty="0" smtClean="0">
                <a:solidFill>
                  <a:schemeClr val="bg1"/>
                </a:solidFill>
                <a:latin typeface="Helvetica" panose="020B0604020202020204" pitchFamily="34" charset="0"/>
                <a:ea typeface="PT Serif" charset="0"/>
                <a:cs typeface="Helvetica" panose="020B0604020202020204" pitchFamily="34" charset="0"/>
              </a:rPr>
              <a:t>4. SAMUEL’S CALLING</a:t>
            </a:r>
            <a:endParaRPr lang="en-US" sz="3200" b="1" dirty="0">
              <a:solidFill>
                <a:schemeClr val="bg1"/>
              </a:solidFill>
              <a:latin typeface="Helvetica" panose="020B0604020202020204" pitchFamily="34" charset="0"/>
              <a:ea typeface="PT Serif" charset="0"/>
              <a:cs typeface="Helvetica" panose="020B0604020202020204" pitchFamily="34" charset="0"/>
            </a:endParaRPr>
          </a:p>
          <a:p>
            <a:pPr algn="just"/>
            <a:r>
              <a:rPr lang="en-ZA" sz="3200" i="1" baseline="30000" dirty="0">
                <a:solidFill>
                  <a:schemeClr val="bg1"/>
                </a:solidFill>
                <a:latin typeface="PT Serif" charset="0"/>
                <a:ea typeface="PT Serif" charset="0"/>
                <a:cs typeface="PT Serif" charset="0"/>
              </a:rPr>
              <a:t>1</a:t>
            </a:r>
            <a:r>
              <a:rPr lang="en-ZA" sz="3200" i="1" dirty="0" smtClean="0">
                <a:solidFill>
                  <a:schemeClr val="bg1"/>
                </a:solidFill>
                <a:latin typeface="PT Serif" charset="0"/>
                <a:ea typeface="PT Serif" charset="0"/>
                <a:cs typeface="PT Serif" charset="0"/>
              </a:rPr>
              <a:t> Now </a:t>
            </a:r>
            <a:r>
              <a:rPr lang="en-ZA" sz="3200" i="1" dirty="0">
                <a:solidFill>
                  <a:schemeClr val="bg1"/>
                </a:solidFill>
                <a:latin typeface="PT Serif" charset="0"/>
                <a:ea typeface="PT Serif" charset="0"/>
                <a:cs typeface="PT Serif" charset="0"/>
              </a:rPr>
              <a:t>the boy Samuel ministered to the LORD before Eli. And the word of the LORD was rare in those days; there was no widespread revelation. </a:t>
            </a:r>
            <a:endParaRPr lang="en-ZA" sz="3200" i="1" dirty="0" smtClean="0">
              <a:solidFill>
                <a:schemeClr val="bg1"/>
              </a:solidFill>
              <a:latin typeface="PT Serif" charset="0"/>
              <a:ea typeface="PT Serif" charset="0"/>
              <a:cs typeface="PT Serif" charset="0"/>
            </a:endParaRPr>
          </a:p>
          <a:p>
            <a:pPr algn="just"/>
            <a:r>
              <a:rPr lang="en-ZA" sz="3200" i="1" baseline="30000" dirty="0" smtClean="0">
                <a:solidFill>
                  <a:schemeClr val="bg1"/>
                </a:solidFill>
                <a:latin typeface="PT Serif" charset="0"/>
                <a:ea typeface="PT Serif" charset="0"/>
                <a:cs typeface="PT Serif" charset="0"/>
              </a:rPr>
              <a:t>2</a:t>
            </a:r>
            <a:r>
              <a:rPr lang="en-ZA" sz="3200" i="1" dirty="0" smtClean="0">
                <a:solidFill>
                  <a:schemeClr val="bg1"/>
                </a:solidFill>
                <a:latin typeface="PT Serif" charset="0"/>
                <a:ea typeface="PT Serif" charset="0"/>
                <a:cs typeface="PT Serif" charset="0"/>
              </a:rPr>
              <a:t> And it came to pass at that time, while Eli was lying down in his place, and when his eyes had begun to grow so dim that he could not see,</a:t>
            </a:r>
          </a:p>
          <a:p>
            <a:pPr algn="r">
              <a:spcBef>
                <a:spcPts val="1200"/>
              </a:spcBef>
            </a:pPr>
            <a:r>
              <a:rPr lang="en-US" sz="2400" b="1" dirty="0" smtClean="0">
                <a:solidFill>
                  <a:schemeClr val="bg1"/>
                </a:solidFill>
                <a:latin typeface="Helvetica" panose="020B0604020202020204" pitchFamily="34" charset="0"/>
                <a:ea typeface="PT Serif" charset="0"/>
                <a:cs typeface="Helvetica" panose="020B0604020202020204" pitchFamily="34" charset="0"/>
              </a:rPr>
              <a:t>1 Samuel 3:1-5 (NKJV)</a:t>
            </a:r>
            <a:endParaRPr lang="en-US" sz="2400" b="1" dirty="0">
              <a:solidFill>
                <a:schemeClr val="bg1"/>
              </a:solidFill>
              <a:latin typeface="Helvetica" panose="020B0604020202020204" pitchFamily="34" charset="0"/>
              <a:ea typeface="PT Serif" charset="0"/>
              <a:cs typeface="Helvetica" panose="020B0604020202020204" pitchFamily="34" charset="0"/>
            </a:endParaRPr>
          </a:p>
        </p:txBody>
      </p:sp>
    </p:spTree>
    <p:extLst>
      <p:ext uri="{BB962C8B-B14F-4D97-AF65-F5344CB8AC3E}">
        <p14:creationId xmlns:p14="http://schemas.microsoft.com/office/powerpoint/2010/main" val="2597205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24220" y="5622870"/>
            <a:ext cx="6143557" cy="400110"/>
          </a:xfrm>
          <a:prstGeom prst="rect">
            <a:avLst/>
          </a:prstGeom>
          <a:noFill/>
        </p:spPr>
        <p:txBody>
          <a:bodyPr wrap="square" rtlCol="0">
            <a:spAutoFit/>
          </a:bodyPr>
          <a:lstStyle/>
          <a:p>
            <a:pPr algn="ctr"/>
            <a:r>
              <a:rPr lang="en-US" sz="2000" b="1" smtClean="0">
                <a:solidFill>
                  <a:schemeClr val="bg1"/>
                </a:solidFill>
                <a:latin typeface="Helvetica" charset="0"/>
                <a:ea typeface="Helvetica" charset="0"/>
                <a:cs typeface="Helvetica" charset="0"/>
              </a:rPr>
              <a:t>John Doe</a:t>
            </a:r>
            <a:endParaRPr lang="en-US" sz="2000" b="1" dirty="0">
              <a:solidFill>
                <a:schemeClr val="bg1"/>
              </a:solidFill>
              <a:latin typeface="Helvetica" charset="0"/>
              <a:ea typeface="Helvetica" charset="0"/>
              <a:cs typeface="Helvetica" charset="0"/>
            </a:endParaRPr>
          </a:p>
        </p:txBody>
      </p:sp>
      <p:sp>
        <p:nvSpPr>
          <p:cNvPr id="5" name="TextBox 4"/>
          <p:cNvSpPr txBox="1"/>
          <p:nvPr/>
        </p:nvSpPr>
        <p:spPr>
          <a:xfrm>
            <a:off x="1504948" y="2460465"/>
            <a:ext cx="9182100" cy="1477328"/>
          </a:xfrm>
          <a:prstGeom prst="rect">
            <a:avLst/>
          </a:prstGeom>
          <a:noFill/>
        </p:spPr>
        <p:txBody>
          <a:bodyPr wrap="square" rtlCol="0">
            <a:spAutoFit/>
          </a:bodyPr>
          <a:lstStyle/>
          <a:p>
            <a:pPr algn="ctr"/>
            <a:r>
              <a:rPr lang="en-US" sz="4500" b="1" spc="600" dirty="0" smtClean="0">
                <a:solidFill>
                  <a:schemeClr val="bg1"/>
                </a:solidFill>
                <a:latin typeface="Muli ExtraBold" charset="0"/>
                <a:ea typeface="Muli ExtraBold" charset="0"/>
                <a:cs typeface="Muli ExtraBold" charset="0"/>
              </a:rPr>
              <a:t>UNDERSTANDINGTHE NEW TESTAMENT</a:t>
            </a:r>
            <a:endParaRPr lang="en-US" sz="4500" b="1" spc="600" dirty="0">
              <a:solidFill>
                <a:schemeClr val="bg1"/>
              </a:solidFill>
              <a:latin typeface="Muli ExtraBold" charset="0"/>
              <a:ea typeface="Muli ExtraBold" charset="0"/>
              <a:cs typeface="Muli ExtraBold"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12204800" cy="6865200"/>
          </a:xfrm>
          <a:prstGeom prst="rect">
            <a:avLst/>
          </a:prstGeom>
        </p:spPr>
      </p:pic>
      <p:sp>
        <p:nvSpPr>
          <p:cNvPr id="12" name="TextBox 11"/>
          <p:cNvSpPr txBox="1">
            <a:spLocks/>
          </p:cNvSpPr>
          <p:nvPr/>
        </p:nvSpPr>
        <p:spPr>
          <a:xfrm>
            <a:off x="1780936" y="606112"/>
            <a:ext cx="8617527" cy="4632037"/>
          </a:xfrm>
          <a:prstGeom prst="rect">
            <a:avLst/>
          </a:prstGeom>
          <a:noFill/>
        </p:spPr>
        <p:txBody>
          <a:bodyPr wrap="square" rtlCol="0">
            <a:spAutoFit/>
          </a:bodyPr>
          <a:lstStyle/>
          <a:p>
            <a:pPr>
              <a:spcAft>
                <a:spcPts val="600"/>
              </a:spcAft>
            </a:pPr>
            <a:r>
              <a:rPr lang="en-US" sz="3200" b="1" dirty="0" smtClean="0">
                <a:solidFill>
                  <a:schemeClr val="bg1"/>
                </a:solidFill>
                <a:latin typeface="Helvetica" panose="020B0604020202020204" pitchFamily="34" charset="0"/>
                <a:ea typeface="PT Serif" charset="0"/>
                <a:cs typeface="Helvetica" panose="020B0604020202020204" pitchFamily="34" charset="0"/>
              </a:rPr>
              <a:t>4. SAMUEL’S CALLING</a:t>
            </a:r>
            <a:endParaRPr lang="en-US" sz="3200" b="1" dirty="0">
              <a:solidFill>
                <a:schemeClr val="bg1"/>
              </a:solidFill>
              <a:latin typeface="Helvetica" panose="020B0604020202020204" pitchFamily="34" charset="0"/>
              <a:ea typeface="PT Serif" charset="0"/>
              <a:cs typeface="Helvetica" panose="020B0604020202020204" pitchFamily="34" charset="0"/>
            </a:endParaRPr>
          </a:p>
          <a:p>
            <a:pPr algn="just"/>
            <a:r>
              <a:rPr lang="en-ZA" sz="3200" i="1" baseline="30000" dirty="0" smtClean="0">
                <a:solidFill>
                  <a:schemeClr val="bg1"/>
                </a:solidFill>
                <a:latin typeface="PT Serif" charset="0"/>
                <a:ea typeface="PT Serif" charset="0"/>
                <a:cs typeface="PT Serif" charset="0"/>
              </a:rPr>
              <a:t>3</a:t>
            </a:r>
            <a:r>
              <a:rPr lang="en-ZA" sz="3200" i="1" dirty="0" smtClean="0">
                <a:solidFill>
                  <a:schemeClr val="bg1"/>
                </a:solidFill>
                <a:latin typeface="PT Serif" charset="0"/>
                <a:ea typeface="PT Serif" charset="0"/>
                <a:cs typeface="PT Serif" charset="0"/>
              </a:rPr>
              <a:t> and </a:t>
            </a:r>
            <a:r>
              <a:rPr lang="en-ZA" sz="3200" i="1" dirty="0">
                <a:solidFill>
                  <a:schemeClr val="bg1"/>
                </a:solidFill>
                <a:latin typeface="PT Serif" charset="0"/>
                <a:ea typeface="PT Serif" charset="0"/>
                <a:cs typeface="PT Serif" charset="0"/>
              </a:rPr>
              <a:t>before the lamp of God went out in the tabernacle of the LORD where the ark of God was, and while Samuel was lying down, </a:t>
            </a:r>
            <a:r>
              <a:rPr lang="en-ZA" sz="3200" i="1" baseline="30000" dirty="0" smtClean="0">
                <a:solidFill>
                  <a:schemeClr val="bg1"/>
                </a:solidFill>
                <a:latin typeface="PT Serif" charset="0"/>
                <a:ea typeface="PT Serif" charset="0"/>
                <a:cs typeface="PT Serif" charset="0"/>
              </a:rPr>
              <a:t>4</a:t>
            </a:r>
            <a:r>
              <a:rPr lang="en-ZA" sz="3200" i="1" dirty="0" smtClean="0">
                <a:solidFill>
                  <a:schemeClr val="bg1"/>
                </a:solidFill>
                <a:latin typeface="PT Serif" charset="0"/>
                <a:ea typeface="PT Serif" charset="0"/>
                <a:cs typeface="PT Serif" charset="0"/>
              </a:rPr>
              <a:t> that </a:t>
            </a:r>
            <a:r>
              <a:rPr lang="en-ZA" sz="3200" i="1" dirty="0">
                <a:solidFill>
                  <a:schemeClr val="bg1"/>
                </a:solidFill>
                <a:latin typeface="PT Serif" charset="0"/>
                <a:ea typeface="PT Serif" charset="0"/>
                <a:cs typeface="PT Serif" charset="0"/>
              </a:rPr>
              <a:t>the LORD called Samuel. And he answered, "Here I am!" </a:t>
            </a:r>
            <a:r>
              <a:rPr lang="en-ZA" sz="3200" i="1" baseline="30000" dirty="0" smtClean="0">
                <a:solidFill>
                  <a:schemeClr val="bg1"/>
                </a:solidFill>
                <a:latin typeface="PT Serif" charset="0"/>
                <a:ea typeface="PT Serif" charset="0"/>
                <a:cs typeface="PT Serif" charset="0"/>
              </a:rPr>
              <a:t>5</a:t>
            </a:r>
            <a:r>
              <a:rPr lang="en-ZA" sz="3200" i="1" dirty="0" smtClean="0">
                <a:solidFill>
                  <a:schemeClr val="bg1"/>
                </a:solidFill>
                <a:latin typeface="PT Serif" charset="0"/>
                <a:ea typeface="PT Serif" charset="0"/>
                <a:cs typeface="PT Serif" charset="0"/>
              </a:rPr>
              <a:t> So </a:t>
            </a:r>
            <a:r>
              <a:rPr lang="en-ZA" sz="3200" i="1" dirty="0">
                <a:solidFill>
                  <a:schemeClr val="bg1"/>
                </a:solidFill>
                <a:latin typeface="PT Serif" charset="0"/>
                <a:ea typeface="PT Serif" charset="0"/>
                <a:cs typeface="PT Serif" charset="0"/>
              </a:rPr>
              <a:t>he ran to Eli and said, "Here I am, for you called me." And he said, "I did not call; lie down again." And he went and lay down. </a:t>
            </a:r>
          </a:p>
          <a:p>
            <a:pPr algn="r">
              <a:spcBef>
                <a:spcPts val="1200"/>
              </a:spcBef>
            </a:pPr>
            <a:r>
              <a:rPr lang="en-US" sz="2400" b="1" dirty="0" smtClean="0">
                <a:solidFill>
                  <a:schemeClr val="bg1"/>
                </a:solidFill>
                <a:latin typeface="Helvetica" panose="020B0604020202020204" pitchFamily="34" charset="0"/>
                <a:ea typeface="PT Serif" charset="0"/>
                <a:cs typeface="Helvetica" panose="020B0604020202020204" pitchFamily="34" charset="0"/>
              </a:rPr>
              <a:t>1 Samuel 3:1-5 (NKJV)</a:t>
            </a:r>
            <a:endParaRPr lang="en-US" sz="2400" b="1" dirty="0">
              <a:solidFill>
                <a:schemeClr val="bg1"/>
              </a:solidFill>
              <a:latin typeface="Helvetica" panose="020B0604020202020204" pitchFamily="34" charset="0"/>
              <a:ea typeface="PT Serif" charset="0"/>
              <a:cs typeface="Helvetica" panose="020B0604020202020204" pitchFamily="34" charset="0"/>
            </a:endParaRPr>
          </a:p>
        </p:txBody>
      </p:sp>
    </p:spTree>
    <p:extLst>
      <p:ext uri="{BB962C8B-B14F-4D97-AF65-F5344CB8AC3E}">
        <p14:creationId xmlns:p14="http://schemas.microsoft.com/office/powerpoint/2010/main" val="29411152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24220" y="5622870"/>
            <a:ext cx="6143557" cy="400110"/>
          </a:xfrm>
          <a:prstGeom prst="rect">
            <a:avLst/>
          </a:prstGeom>
          <a:noFill/>
        </p:spPr>
        <p:txBody>
          <a:bodyPr wrap="square" rtlCol="0">
            <a:spAutoFit/>
          </a:bodyPr>
          <a:lstStyle/>
          <a:p>
            <a:pPr algn="ctr"/>
            <a:r>
              <a:rPr lang="en-US" sz="2000" b="1" smtClean="0">
                <a:solidFill>
                  <a:schemeClr val="bg1"/>
                </a:solidFill>
                <a:latin typeface="Helvetica" charset="0"/>
                <a:ea typeface="Helvetica" charset="0"/>
                <a:cs typeface="Helvetica" charset="0"/>
              </a:rPr>
              <a:t>John Doe</a:t>
            </a:r>
            <a:endParaRPr lang="en-US" sz="2000" b="1" dirty="0">
              <a:solidFill>
                <a:schemeClr val="bg1"/>
              </a:solidFill>
              <a:latin typeface="Helvetica" charset="0"/>
              <a:ea typeface="Helvetica" charset="0"/>
              <a:cs typeface="Helvetica" charset="0"/>
            </a:endParaRPr>
          </a:p>
        </p:txBody>
      </p:sp>
      <p:sp>
        <p:nvSpPr>
          <p:cNvPr id="5" name="TextBox 4"/>
          <p:cNvSpPr txBox="1"/>
          <p:nvPr/>
        </p:nvSpPr>
        <p:spPr>
          <a:xfrm>
            <a:off x="1504948" y="2460465"/>
            <a:ext cx="9182100" cy="1477328"/>
          </a:xfrm>
          <a:prstGeom prst="rect">
            <a:avLst/>
          </a:prstGeom>
          <a:noFill/>
        </p:spPr>
        <p:txBody>
          <a:bodyPr wrap="square" rtlCol="0">
            <a:spAutoFit/>
          </a:bodyPr>
          <a:lstStyle/>
          <a:p>
            <a:pPr algn="ctr"/>
            <a:r>
              <a:rPr lang="en-US" sz="4500" b="1" spc="600" dirty="0" smtClean="0">
                <a:solidFill>
                  <a:schemeClr val="bg1"/>
                </a:solidFill>
                <a:latin typeface="Muli ExtraBold" charset="0"/>
                <a:ea typeface="Muli ExtraBold" charset="0"/>
                <a:cs typeface="Muli ExtraBold" charset="0"/>
              </a:rPr>
              <a:t>UNDERSTANDINGTHE NEW TESTAMENT</a:t>
            </a:r>
            <a:endParaRPr lang="en-US" sz="4500" b="1" spc="600" dirty="0">
              <a:solidFill>
                <a:schemeClr val="bg1"/>
              </a:solidFill>
              <a:latin typeface="Muli ExtraBold" charset="0"/>
              <a:ea typeface="Muli ExtraBold" charset="0"/>
              <a:cs typeface="Muli ExtraBold"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12204800" cy="6865200"/>
          </a:xfrm>
          <a:prstGeom prst="rect">
            <a:avLst/>
          </a:prstGeom>
        </p:spPr>
      </p:pic>
      <p:sp>
        <p:nvSpPr>
          <p:cNvPr id="12" name="TextBox 11"/>
          <p:cNvSpPr txBox="1">
            <a:spLocks/>
          </p:cNvSpPr>
          <p:nvPr/>
        </p:nvSpPr>
        <p:spPr>
          <a:xfrm>
            <a:off x="1780936" y="606112"/>
            <a:ext cx="8617527" cy="4632037"/>
          </a:xfrm>
          <a:prstGeom prst="rect">
            <a:avLst/>
          </a:prstGeom>
          <a:noFill/>
        </p:spPr>
        <p:txBody>
          <a:bodyPr wrap="square" rtlCol="0">
            <a:spAutoFit/>
          </a:bodyPr>
          <a:lstStyle/>
          <a:p>
            <a:pPr>
              <a:spcAft>
                <a:spcPts val="600"/>
              </a:spcAft>
            </a:pPr>
            <a:r>
              <a:rPr lang="en-US" sz="3200" b="1" dirty="0" smtClean="0">
                <a:solidFill>
                  <a:schemeClr val="bg1"/>
                </a:solidFill>
                <a:latin typeface="Helvetica" panose="020B0604020202020204" pitchFamily="34" charset="0"/>
                <a:ea typeface="PT Serif" charset="0"/>
                <a:cs typeface="Helvetica" panose="020B0604020202020204" pitchFamily="34" charset="0"/>
              </a:rPr>
              <a:t>4. SAMUEL’S CALLING</a:t>
            </a:r>
            <a:endParaRPr lang="en-US" sz="3200" b="1" dirty="0">
              <a:solidFill>
                <a:schemeClr val="bg1"/>
              </a:solidFill>
              <a:latin typeface="Helvetica" panose="020B0604020202020204" pitchFamily="34" charset="0"/>
              <a:ea typeface="PT Serif" charset="0"/>
              <a:cs typeface="Helvetica" panose="020B0604020202020204" pitchFamily="34" charset="0"/>
            </a:endParaRPr>
          </a:p>
          <a:p>
            <a:pPr algn="just"/>
            <a:r>
              <a:rPr lang="en-ZA" sz="3200" i="1" baseline="30000" dirty="0">
                <a:solidFill>
                  <a:schemeClr val="bg1"/>
                </a:solidFill>
                <a:latin typeface="PT Serif" charset="0"/>
                <a:ea typeface="PT Serif" charset="0"/>
                <a:cs typeface="PT Serif" charset="0"/>
              </a:rPr>
              <a:t>9</a:t>
            </a:r>
            <a:r>
              <a:rPr lang="en-ZA" sz="3200" i="1" dirty="0" smtClean="0">
                <a:solidFill>
                  <a:schemeClr val="bg1"/>
                </a:solidFill>
                <a:latin typeface="PT Serif" charset="0"/>
                <a:ea typeface="PT Serif" charset="0"/>
                <a:cs typeface="PT Serif" charset="0"/>
              </a:rPr>
              <a:t> Therefore </a:t>
            </a:r>
            <a:r>
              <a:rPr lang="en-ZA" sz="3200" i="1" dirty="0">
                <a:solidFill>
                  <a:schemeClr val="bg1"/>
                </a:solidFill>
                <a:latin typeface="PT Serif" charset="0"/>
                <a:ea typeface="PT Serif" charset="0"/>
                <a:cs typeface="PT Serif" charset="0"/>
              </a:rPr>
              <a:t>Eli said to Samuel, "Go, lie down; and it shall be, if He calls you, that you must say, 'Speak, LORD, for Your servant hears.' " So Samuel went and lay down in his place. </a:t>
            </a:r>
          </a:p>
          <a:p>
            <a:pPr algn="just"/>
            <a:r>
              <a:rPr lang="en-ZA" sz="3200" i="1" baseline="30000" dirty="0" smtClean="0">
                <a:solidFill>
                  <a:schemeClr val="bg1"/>
                </a:solidFill>
                <a:latin typeface="PT Serif" charset="0"/>
                <a:ea typeface="PT Serif" charset="0"/>
                <a:cs typeface="PT Serif" charset="0"/>
              </a:rPr>
              <a:t>10</a:t>
            </a:r>
            <a:r>
              <a:rPr lang="en-ZA" sz="3200" i="1" dirty="0" smtClean="0">
                <a:solidFill>
                  <a:schemeClr val="bg1"/>
                </a:solidFill>
                <a:latin typeface="PT Serif" charset="0"/>
                <a:ea typeface="PT Serif" charset="0"/>
                <a:cs typeface="PT Serif" charset="0"/>
              </a:rPr>
              <a:t> Now </a:t>
            </a:r>
            <a:r>
              <a:rPr lang="en-ZA" sz="3200" i="1" dirty="0">
                <a:solidFill>
                  <a:schemeClr val="bg1"/>
                </a:solidFill>
                <a:latin typeface="PT Serif" charset="0"/>
                <a:ea typeface="PT Serif" charset="0"/>
                <a:cs typeface="PT Serif" charset="0"/>
              </a:rPr>
              <a:t>the LORD came and stood and called as at other times, "Samuel! Samuel!" And Samuel answered, "Speak, for Your servant hears</a:t>
            </a:r>
            <a:r>
              <a:rPr lang="en-ZA" sz="3200" i="1" dirty="0" smtClean="0">
                <a:solidFill>
                  <a:schemeClr val="bg1"/>
                </a:solidFill>
                <a:latin typeface="PT Serif" charset="0"/>
                <a:ea typeface="PT Serif" charset="0"/>
                <a:cs typeface="PT Serif" charset="0"/>
              </a:rPr>
              <a:t>."</a:t>
            </a:r>
            <a:endParaRPr lang="en-ZA" sz="3200" i="1" dirty="0">
              <a:solidFill>
                <a:schemeClr val="bg1"/>
              </a:solidFill>
              <a:latin typeface="PT Serif" charset="0"/>
              <a:ea typeface="PT Serif" charset="0"/>
              <a:cs typeface="PT Serif" charset="0"/>
            </a:endParaRPr>
          </a:p>
          <a:p>
            <a:pPr algn="r">
              <a:spcBef>
                <a:spcPts val="1200"/>
              </a:spcBef>
            </a:pPr>
            <a:r>
              <a:rPr lang="en-US" sz="2400" b="1" dirty="0" smtClean="0">
                <a:solidFill>
                  <a:schemeClr val="bg1"/>
                </a:solidFill>
                <a:latin typeface="Helvetica" panose="020B0604020202020204" pitchFamily="34" charset="0"/>
                <a:ea typeface="PT Serif" charset="0"/>
                <a:cs typeface="Helvetica" panose="020B0604020202020204" pitchFamily="34" charset="0"/>
              </a:rPr>
              <a:t>1 Samuel 3:9-12 (NKJV)</a:t>
            </a:r>
            <a:endParaRPr lang="en-US" sz="2400" b="1" dirty="0">
              <a:solidFill>
                <a:schemeClr val="bg1"/>
              </a:solidFill>
              <a:latin typeface="Helvetica" panose="020B0604020202020204" pitchFamily="34" charset="0"/>
              <a:ea typeface="PT Serif" charset="0"/>
              <a:cs typeface="Helvetica" panose="020B0604020202020204" pitchFamily="34" charset="0"/>
            </a:endParaRPr>
          </a:p>
        </p:txBody>
      </p:sp>
    </p:spTree>
    <p:extLst>
      <p:ext uri="{BB962C8B-B14F-4D97-AF65-F5344CB8AC3E}">
        <p14:creationId xmlns:p14="http://schemas.microsoft.com/office/powerpoint/2010/main" val="823249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24220" y="5622870"/>
            <a:ext cx="6143557" cy="400110"/>
          </a:xfrm>
          <a:prstGeom prst="rect">
            <a:avLst/>
          </a:prstGeom>
          <a:noFill/>
        </p:spPr>
        <p:txBody>
          <a:bodyPr wrap="square" rtlCol="0">
            <a:spAutoFit/>
          </a:bodyPr>
          <a:lstStyle/>
          <a:p>
            <a:pPr algn="ctr"/>
            <a:r>
              <a:rPr lang="en-US" sz="2000" b="1" smtClean="0">
                <a:solidFill>
                  <a:schemeClr val="bg1"/>
                </a:solidFill>
                <a:latin typeface="Helvetica" charset="0"/>
                <a:ea typeface="Helvetica" charset="0"/>
                <a:cs typeface="Helvetica" charset="0"/>
              </a:rPr>
              <a:t>John Doe</a:t>
            </a:r>
            <a:endParaRPr lang="en-US" sz="2000" b="1" dirty="0">
              <a:solidFill>
                <a:schemeClr val="bg1"/>
              </a:solidFill>
              <a:latin typeface="Helvetica" charset="0"/>
              <a:ea typeface="Helvetica" charset="0"/>
              <a:cs typeface="Helvetica" charset="0"/>
            </a:endParaRPr>
          </a:p>
        </p:txBody>
      </p:sp>
      <p:sp>
        <p:nvSpPr>
          <p:cNvPr id="5" name="TextBox 4"/>
          <p:cNvSpPr txBox="1"/>
          <p:nvPr/>
        </p:nvSpPr>
        <p:spPr>
          <a:xfrm>
            <a:off x="1504948" y="2460465"/>
            <a:ext cx="9182100" cy="1477328"/>
          </a:xfrm>
          <a:prstGeom prst="rect">
            <a:avLst/>
          </a:prstGeom>
          <a:noFill/>
        </p:spPr>
        <p:txBody>
          <a:bodyPr wrap="square" rtlCol="0">
            <a:spAutoFit/>
          </a:bodyPr>
          <a:lstStyle/>
          <a:p>
            <a:pPr algn="ctr"/>
            <a:r>
              <a:rPr lang="en-US" sz="4500" b="1" spc="600" dirty="0" smtClean="0">
                <a:solidFill>
                  <a:schemeClr val="bg1"/>
                </a:solidFill>
                <a:latin typeface="Muli ExtraBold" charset="0"/>
                <a:ea typeface="Muli ExtraBold" charset="0"/>
                <a:cs typeface="Muli ExtraBold" charset="0"/>
              </a:rPr>
              <a:t>UNDERSTANDINGTHE NEW TESTAMENT</a:t>
            </a:r>
            <a:endParaRPr lang="en-US" sz="4500" b="1" spc="600" dirty="0">
              <a:solidFill>
                <a:schemeClr val="bg1"/>
              </a:solidFill>
              <a:latin typeface="Muli ExtraBold" charset="0"/>
              <a:ea typeface="Muli ExtraBold" charset="0"/>
              <a:cs typeface="Muli ExtraBold"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12204800" cy="6865200"/>
          </a:xfrm>
          <a:prstGeom prst="rect">
            <a:avLst/>
          </a:prstGeom>
        </p:spPr>
      </p:pic>
      <p:sp>
        <p:nvSpPr>
          <p:cNvPr id="12" name="TextBox 11"/>
          <p:cNvSpPr txBox="1">
            <a:spLocks/>
          </p:cNvSpPr>
          <p:nvPr/>
        </p:nvSpPr>
        <p:spPr>
          <a:xfrm>
            <a:off x="1780936" y="606112"/>
            <a:ext cx="8617527" cy="4139595"/>
          </a:xfrm>
          <a:prstGeom prst="rect">
            <a:avLst/>
          </a:prstGeom>
          <a:noFill/>
        </p:spPr>
        <p:txBody>
          <a:bodyPr wrap="square" rtlCol="0">
            <a:spAutoFit/>
          </a:bodyPr>
          <a:lstStyle/>
          <a:p>
            <a:pPr>
              <a:spcAft>
                <a:spcPts val="600"/>
              </a:spcAft>
            </a:pPr>
            <a:r>
              <a:rPr lang="en-US" sz="3200" b="1" dirty="0" smtClean="0">
                <a:solidFill>
                  <a:schemeClr val="bg1"/>
                </a:solidFill>
                <a:latin typeface="Helvetica" panose="020B0604020202020204" pitchFamily="34" charset="0"/>
                <a:ea typeface="PT Serif" charset="0"/>
                <a:cs typeface="Helvetica" panose="020B0604020202020204" pitchFamily="34" charset="0"/>
              </a:rPr>
              <a:t>4. SAMUEL’S CALLING</a:t>
            </a:r>
            <a:endParaRPr lang="en-US" sz="3200" b="1" dirty="0">
              <a:solidFill>
                <a:schemeClr val="bg1"/>
              </a:solidFill>
              <a:latin typeface="Helvetica" panose="020B0604020202020204" pitchFamily="34" charset="0"/>
              <a:ea typeface="PT Serif" charset="0"/>
              <a:cs typeface="Helvetica" panose="020B0604020202020204" pitchFamily="34" charset="0"/>
            </a:endParaRPr>
          </a:p>
          <a:p>
            <a:pPr algn="just"/>
            <a:r>
              <a:rPr lang="en-ZA" sz="3200" i="1" baseline="30000" dirty="0" smtClean="0">
                <a:solidFill>
                  <a:schemeClr val="bg1"/>
                </a:solidFill>
                <a:latin typeface="PT Serif" charset="0"/>
                <a:ea typeface="PT Serif" charset="0"/>
                <a:cs typeface="PT Serif" charset="0"/>
              </a:rPr>
              <a:t>11</a:t>
            </a:r>
            <a:r>
              <a:rPr lang="en-ZA" sz="3200" i="1" dirty="0" smtClean="0">
                <a:solidFill>
                  <a:schemeClr val="bg1"/>
                </a:solidFill>
                <a:latin typeface="PT Serif" charset="0"/>
                <a:ea typeface="PT Serif" charset="0"/>
                <a:cs typeface="PT Serif" charset="0"/>
              </a:rPr>
              <a:t> Then </a:t>
            </a:r>
            <a:r>
              <a:rPr lang="en-ZA" sz="3200" i="1" dirty="0">
                <a:solidFill>
                  <a:schemeClr val="bg1"/>
                </a:solidFill>
                <a:latin typeface="PT Serif" charset="0"/>
                <a:ea typeface="PT Serif" charset="0"/>
                <a:cs typeface="PT Serif" charset="0"/>
              </a:rPr>
              <a:t>the LORD said to Samuel: "Behold, I will do something in Israel at which both ears of everyone who hears it will tingle. </a:t>
            </a:r>
          </a:p>
          <a:p>
            <a:pPr algn="just"/>
            <a:r>
              <a:rPr lang="en-ZA" sz="3200" i="1" baseline="30000" dirty="0" smtClean="0">
                <a:solidFill>
                  <a:schemeClr val="bg1"/>
                </a:solidFill>
                <a:latin typeface="PT Serif" charset="0"/>
                <a:ea typeface="PT Serif" charset="0"/>
                <a:cs typeface="PT Serif" charset="0"/>
              </a:rPr>
              <a:t>12</a:t>
            </a:r>
            <a:r>
              <a:rPr lang="en-ZA" sz="3200" i="1" dirty="0" smtClean="0">
                <a:solidFill>
                  <a:schemeClr val="bg1"/>
                </a:solidFill>
                <a:latin typeface="PT Serif" charset="0"/>
                <a:ea typeface="PT Serif" charset="0"/>
                <a:cs typeface="PT Serif" charset="0"/>
              </a:rPr>
              <a:t> In </a:t>
            </a:r>
            <a:r>
              <a:rPr lang="en-ZA" sz="3200" i="1" dirty="0">
                <a:solidFill>
                  <a:schemeClr val="bg1"/>
                </a:solidFill>
                <a:latin typeface="PT Serif" charset="0"/>
                <a:ea typeface="PT Serif" charset="0"/>
                <a:cs typeface="PT Serif" charset="0"/>
              </a:rPr>
              <a:t>that day I will perform against Eli all that I have spoken concerning his house, from beginning to end</a:t>
            </a:r>
            <a:r>
              <a:rPr lang="en-ZA" sz="3200" i="1" dirty="0" smtClean="0">
                <a:solidFill>
                  <a:schemeClr val="bg1"/>
                </a:solidFill>
                <a:latin typeface="PT Serif" charset="0"/>
                <a:ea typeface="PT Serif" charset="0"/>
                <a:cs typeface="PT Serif" charset="0"/>
              </a:rPr>
              <a:t>.</a:t>
            </a:r>
            <a:endParaRPr lang="en-ZA" sz="3200" i="1" dirty="0">
              <a:solidFill>
                <a:schemeClr val="bg1"/>
              </a:solidFill>
              <a:latin typeface="PT Serif" charset="0"/>
              <a:ea typeface="PT Serif" charset="0"/>
              <a:cs typeface="PT Serif" charset="0"/>
            </a:endParaRPr>
          </a:p>
          <a:p>
            <a:pPr algn="r">
              <a:spcBef>
                <a:spcPts val="1200"/>
              </a:spcBef>
            </a:pPr>
            <a:r>
              <a:rPr lang="en-US" sz="2400" b="1" dirty="0" smtClean="0">
                <a:solidFill>
                  <a:schemeClr val="bg1"/>
                </a:solidFill>
                <a:latin typeface="Helvetica" panose="020B0604020202020204" pitchFamily="34" charset="0"/>
                <a:ea typeface="PT Serif" charset="0"/>
                <a:cs typeface="Helvetica" panose="020B0604020202020204" pitchFamily="34" charset="0"/>
              </a:rPr>
              <a:t>1 Samuel 3:9-12 (NKJV)</a:t>
            </a:r>
            <a:endParaRPr lang="en-US" sz="2400" b="1" dirty="0">
              <a:solidFill>
                <a:schemeClr val="bg1"/>
              </a:solidFill>
              <a:latin typeface="Helvetica" panose="020B0604020202020204" pitchFamily="34" charset="0"/>
              <a:ea typeface="PT Serif" charset="0"/>
              <a:cs typeface="Helvetica" panose="020B0604020202020204" pitchFamily="34" charset="0"/>
            </a:endParaRPr>
          </a:p>
        </p:txBody>
      </p:sp>
    </p:spTree>
    <p:extLst>
      <p:ext uri="{BB962C8B-B14F-4D97-AF65-F5344CB8AC3E}">
        <p14:creationId xmlns:p14="http://schemas.microsoft.com/office/powerpoint/2010/main" val="3205900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24220" y="5622870"/>
            <a:ext cx="6143557" cy="400110"/>
          </a:xfrm>
          <a:prstGeom prst="rect">
            <a:avLst/>
          </a:prstGeom>
          <a:noFill/>
        </p:spPr>
        <p:txBody>
          <a:bodyPr wrap="square" rtlCol="0">
            <a:spAutoFit/>
          </a:bodyPr>
          <a:lstStyle/>
          <a:p>
            <a:pPr algn="ctr"/>
            <a:r>
              <a:rPr lang="en-US" sz="2000" b="1" smtClean="0">
                <a:solidFill>
                  <a:schemeClr val="bg1"/>
                </a:solidFill>
                <a:latin typeface="Helvetica" charset="0"/>
                <a:ea typeface="Helvetica" charset="0"/>
                <a:cs typeface="Helvetica" charset="0"/>
              </a:rPr>
              <a:t>John Doe</a:t>
            </a:r>
            <a:endParaRPr lang="en-US" sz="2000" b="1" dirty="0">
              <a:solidFill>
                <a:schemeClr val="bg1"/>
              </a:solidFill>
              <a:latin typeface="Helvetica" charset="0"/>
              <a:ea typeface="Helvetica" charset="0"/>
              <a:cs typeface="Helvetica" charset="0"/>
            </a:endParaRPr>
          </a:p>
        </p:txBody>
      </p:sp>
      <p:sp>
        <p:nvSpPr>
          <p:cNvPr id="5" name="TextBox 4"/>
          <p:cNvSpPr txBox="1"/>
          <p:nvPr/>
        </p:nvSpPr>
        <p:spPr>
          <a:xfrm>
            <a:off x="1504948" y="2460465"/>
            <a:ext cx="9182100" cy="1477328"/>
          </a:xfrm>
          <a:prstGeom prst="rect">
            <a:avLst/>
          </a:prstGeom>
          <a:noFill/>
        </p:spPr>
        <p:txBody>
          <a:bodyPr wrap="square" rtlCol="0">
            <a:spAutoFit/>
          </a:bodyPr>
          <a:lstStyle/>
          <a:p>
            <a:pPr algn="ctr"/>
            <a:r>
              <a:rPr lang="en-US" sz="4500" b="1" spc="600" dirty="0" smtClean="0">
                <a:solidFill>
                  <a:schemeClr val="bg1"/>
                </a:solidFill>
                <a:latin typeface="Muli ExtraBold" charset="0"/>
                <a:ea typeface="Muli ExtraBold" charset="0"/>
                <a:cs typeface="Muli ExtraBold" charset="0"/>
              </a:rPr>
              <a:t>UNDERSTANDINGTHE NEW TESTAMENT</a:t>
            </a:r>
            <a:endParaRPr lang="en-US" sz="4500" b="1" spc="600" dirty="0">
              <a:solidFill>
                <a:schemeClr val="bg1"/>
              </a:solidFill>
              <a:latin typeface="Muli ExtraBold" charset="0"/>
              <a:ea typeface="Muli ExtraBold" charset="0"/>
              <a:cs typeface="Muli ExtraBold"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12204800" cy="6865200"/>
          </a:xfrm>
          <a:prstGeom prst="rect">
            <a:avLst/>
          </a:prstGeom>
        </p:spPr>
      </p:pic>
      <p:sp>
        <p:nvSpPr>
          <p:cNvPr id="12" name="TextBox 11"/>
          <p:cNvSpPr txBox="1">
            <a:spLocks/>
          </p:cNvSpPr>
          <p:nvPr/>
        </p:nvSpPr>
        <p:spPr>
          <a:xfrm>
            <a:off x="1780936" y="606112"/>
            <a:ext cx="8617527" cy="3647152"/>
          </a:xfrm>
          <a:prstGeom prst="rect">
            <a:avLst/>
          </a:prstGeom>
          <a:noFill/>
        </p:spPr>
        <p:txBody>
          <a:bodyPr wrap="square" rtlCol="0">
            <a:spAutoFit/>
          </a:bodyPr>
          <a:lstStyle/>
          <a:p>
            <a:pPr>
              <a:spcAft>
                <a:spcPts val="600"/>
              </a:spcAft>
            </a:pPr>
            <a:r>
              <a:rPr lang="en-US" sz="3200" b="1" dirty="0" smtClean="0">
                <a:solidFill>
                  <a:schemeClr val="bg1"/>
                </a:solidFill>
                <a:latin typeface="Helvetica" panose="020B0604020202020204" pitchFamily="34" charset="0"/>
                <a:ea typeface="PT Serif" charset="0"/>
                <a:cs typeface="Helvetica" panose="020B0604020202020204" pitchFamily="34" charset="0"/>
              </a:rPr>
              <a:t>4. SAMUEL’S CALLING</a:t>
            </a:r>
            <a:endParaRPr lang="en-US" sz="3200" b="1" dirty="0">
              <a:solidFill>
                <a:schemeClr val="bg1"/>
              </a:solidFill>
              <a:latin typeface="Helvetica" panose="020B0604020202020204" pitchFamily="34" charset="0"/>
              <a:ea typeface="PT Serif" charset="0"/>
              <a:cs typeface="Helvetica" panose="020B0604020202020204" pitchFamily="34" charset="0"/>
            </a:endParaRPr>
          </a:p>
          <a:p>
            <a:pPr algn="just"/>
            <a:r>
              <a:rPr lang="en-ZA" sz="3200" i="1" baseline="30000" dirty="0" smtClean="0">
                <a:solidFill>
                  <a:schemeClr val="bg1"/>
                </a:solidFill>
                <a:latin typeface="PT Serif" charset="0"/>
                <a:ea typeface="PT Serif" charset="0"/>
                <a:cs typeface="PT Serif" charset="0"/>
              </a:rPr>
              <a:t>18</a:t>
            </a:r>
            <a:r>
              <a:rPr lang="en-ZA" sz="3200" i="1" dirty="0" smtClean="0">
                <a:solidFill>
                  <a:schemeClr val="bg1"/>
                </a:solidFill>
                <a:latin typeface="PT Serif" charset="0"/>
                <a:ea typeface="PT Serif" charset="0"/>
                <a:cs typeface="PT Serif" charset="0"/>
              </a:rPr>
              <a:t> Then </a:t>
            </a:r>
            <a:r>
              <a:rPr lang="en-ZA" sz="3200" i="1" dirty="0">
                <a:solidFill>
                  <a:schemeClr val="bg1"/>
                </a:solidFill>
                <a:latin typeface="PT Serif" charset="0"/>
                <a:ea typeface="PT Serif" charset="0"/>
                <a:cs typeface="PT Serif" charset="0"/>
              </a:rPr>
              <a:t>Samuel told him everything, and hid nothing from him. And he said, "It is the LORD. Let Him do what seems good to Him." </a:t>
            </a:r>
          </a:p>
          <a:p>
            <a:pPr algn="just"/>
            <a:r>
              <a:rPr lang="en-ZA" sz="3200" i="1" baseline="30000" dirty="0" smtClean="0">
                <a:solidFill>
                  <a:schemeClr val="bg1"/>
                </a:solidFill>
                <a:latin typeface="PT Serif" charset="0"/>
                <a:ea typeface="PT Serif" charset="0"/>
                <a:cs typeface="PT Serif" charset="0"/>
              </a:rPr>
              <a:t>19</a:t>
            </a:r>
            <a:r>
              <a:rPr lang="en-ZA" sz="3200" i="1" dirty="0" smtClean="0">
                <a:solidFill>
                  <a:schemeClr val="bg1"/>
                </a:solidFill>
                <a:latin typeface="PT Serif" charset="0"/>
                <a:ea typeface="PT Serif" charset="0"/>
                <a:cs typeface="PT Serif" charset="0"/>
              </a:rPr>
              <a:t> So </a:t>
            </a:r>
            <a:r>
              <a:rPr lang="en-ZA" sz="3200" i="1" dirty="0">
                <a:solidFill>
                  <a:schemeClr val="bg1"/>
                </a:solidFill>
                <a:latin typeface="PT Serif" charset="0"/>
                <a:ea typeface="PT Serif" charset="0"/>
                <a:cs typeface="PT Serif" charset="0"/>
              </a:rPr>
              <a:t>Samuel grew, and the LORD was with him and let none of his words fall to the ground. </a:t>
            </a:r>
          </a:p>
          <a:p>
            <a:pPr algn="r">
              <a:spcBef>
                <a:spcPts val="1200"/>
              </a:spcBef>
            </a:pPr>
            <a:r>
              <a:rPr lang="en-US" sz="2400" b="1" dirty="0" smtClean="0">
                <a:solidFill>
                  <a:schemeClr val="bg1"/>
                </a:solidFill>
                <a:latin typeface="Helvetica" panose="020B0604020202020204" pitchFamily="34" charset="0"/>
                <a:ea typeface="PT Serif" charset="0"/>
                <a:cs typeface="Helvetica" panose="020B0604020202020204" pitchFamily="34" charset="0"/>
              </a:rPr>
              <a:t>1 Samuel 3:18-21 (NKJV)</a:t>
            </a:r>
            <a:endParaRPr lang="en-US" sz="2400" b="1" dirty="0">
              <a:solidFill>
                <a:schemeClr val="bg1"/>
              </a:solidFill>
              <a:latin typeface="Helvetica" panose="020B0604020202020204" pitchFamily="34" charset="0"/>
              <a:ea typeface="PT Serif" charset="0"/>
              <a:cs typeface="Helvetica" panose="020B0604020202020204" pitchFamily="34" charset="0"/>
            </a:endParaRPr>
          </a:p>
        </p:txBody>
      </p:sp>
    </p:spTree>
    <p:extLst>
      <p:ext uri="{BB962C8B-B14F-4D97-AF65-F5344CB8AC3E}">
        <p14:creationId xmlns:p14="http://schemas.microsoft.com/office/powerpoint/2010/main" val="16259701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24220" y="5622870"/>
            <a:ext cx="6143557" cy="400110"/>
          </a:xfrm>
          <a:prstGeom prst="rect">
            <a:avLst/>
          </a:prstGeom>
          <a:noFill/>
        </p:spPr>
        <p:txBody>
          <a:bodyPr wrap="square" rtlCol="0">
            <a:spAutoFit/>
          </a:bodyPr>
          <a:lstStyle/>
          <a:p>
            <a:pPr algn="ctr"/>
            <a:r>
              <a:rPr lang="en-US" sz="2000" b="1" smtClean="0">
                <a:solidFill>
                  <a:schemeClr val="bg1"/>
                </a:solidFill>
                <a:latin typeface="Helvetica" charset="0"/>
                <a:ea typeface="Helvetica" charset="0"/>
                <a:cs typeface="Helvetica" charset="0"/>
              </a:rPr>
              <a:t>John Doe</a:t>
            </a:r>
            <a:endParaRPr lang="en-US" sz="2000" b="1" dirty="0">
              <a:solidFill>
                <a:schemeClr val="bg1"/>
              </a:solidFill>
              <a:latin typeface="Helvetica" charset="0"/>
              <a:ea typeface="Helvetica" charset="0"/>
              <a:cs typeface="Helvetica" charset="0"/>
            </a:endParaRPr>
          </a:p>
        </p:txBody>
      </p:sp>
      <p:sp>
        <p:nvSpPr>
          <p:cNvPr id="5" name="TextBox 4"/>
          <p:cNvSpPr txBox="1"/>
          <p:nvPr/>
        </p:nvSpPr>
        <p:spPr>
          <a:xfrm>
            <a:off x="1504948" y="2460465"/>
            <a:ext cx="9182100" cy="1477328"/>
          </a:xfrm>
          <a:prstGeom prst="rect">
            <a:avLst/>
          </a:prstGeom>
          <a:noFill/>
        </p:spPr>
        <p:txBody>
          <a:bodyPr wrap="square" rtlCol="0">
            <a:spAutoFit/>
          </a:bodyPr>
          <a:lstStyle/>
          <a:p>
            <a:pPr algn="ctr"/>
            <a:r>
              <a:rPr lang="en-US" sz="4500" b="1" spc="600" dirty="0" smtClean="0">
                <a:solidFill>
                  <a:schemeClr val="bg1"/>
                </a:solidFill>
                <a:latin typeface="Muli ExtraBold" charset="0"/>
                <a:ea typeface="Muli ExtraBold" charset="0"/>
                <a:cs typeface="Muli ExtraBold" charset="0"/>
              </a:rPr>
              <a:t>UNDERSTANDINGTHE NEW TESTAMENT</a:t>
            </a:r>
            <a:endParaRPr lang="en-US" sz="4500" b="1" spc="600" dirty="0">
              <a:solidFill>
                <a:schemeClr val="bg1"/>
              </a:solidFill>
              <a:latin typeface="Muli ExtraBold" charset="0"/>
              <a:ea typeface="Muli ExtraBold" charset="0"/>
              <a:cs typeface="Muli ExtraBold"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12204800" cy="6865200"/>
          </a:xfrm>
          <a:prstGeom prst="rect">
            <a:avLst/>
          </a:prstGeom>
        </p:spPr>
      </p:pic>
      <p:sp>
        <p:nvSpPr>
          <p:cNvPr id="12" name="TextBox 11"/>
          <p:cNvSpPr txBox="1">
            <a:spLocks/>
          </p:cNvSpPr>
          <p:nvPr/>
        </p:nvSpPr>
        <p:spPr>
          <a:xfrm>
            <a:off x="1780936" y="606112"/>
            <a:ext cx="8617527" cy="4139595"/>
          </a:xfrm>
          <a:prstGeom prst="rect">
            <a:avLst/>
          </a:prstGeom>
          <a:noFill/>
        </p:spPr>
        <p:txBody>
          <a:bodyPr wrap="square" rtlCol="0">
            <a:spAutoFit/>
          </a:bodyPr>
          <a:lstStyle/>
          <a:p>
            <a:pPr>
              <a:spcAft>
                <a:spcPts val="600"/>
              </a:spcAft>
            </a:pPr>
            <a:r>
              <a:rPr lang="en-US" sz="3200" b="1" dirty="0" smtClean="0">
                <a:solidFill>
                  <a:schemeClr val="bg1"/>
                </a:solidFill>
                <a:latin typeface="Helvetica" panose="020B0604020202020204" pitchFamily="34" charset="0"/>
                <a:ea typeface="PT Serif" charset="0"/>
                <a:cs typeface="Helvetica" panose="020B0604020202020204" pitchFamily="34" charset="0"/>
              </a:rPr>
              <a:t>4. SAMUEL’S CALLING</a:t>
            </a:r>
            <a:endParaRPr lang="en-US" sz="3200" b="1" dirty="0">
              <a:solidFill>
                <a:schemeClr val="bg1"/>
              </a:solidFill>
              <a:latin typeface="Helvetica" panose="020B0604020202020204" pitchFamily="34" charset="0"/>
              <a:ea typeface="PT Serif" charset="0"/>
              <a:cs typeface="Helvetica" panose="020B0604020202020204" pitchFamily="34" charset="0"/>
            </a:endParaRPr>
          </a:p>
          <a:p>
            <a:pPr algn="just"/>
            <a:r>
              <a:rPr lang="en-ZA" sz="3200" i="1" baseline="30000" dirty="0" smtClean="0">
                <a:solidFill>
                  <a:schemeClr val="bg1"/>
                </a:solidFill>
                <a:latin typeface="PT Serif" charset="0"/>
                <a:ea typeface="PT Serif" charset="0"/>
                <a:cs typeface="PT Serif" charset="0"/>
              </a:rPr>
              <a:t>20</a:t>
            </a:r>
            <a:r>
              <a:rPr lang="en-ZA" sz="3200" i="1" dirty="0" smtClean="0">
                <a:solidFill>
                  <a:schemeClr val="bg1"/>
                </a:solidFill>
                <a:latin typeface="PT Serif" charset="0"/>
                <a:ea typeface="PT Serif" charset="0"/>
                <a:cs typeface="PT Serif" charset="0"/>
              </a:rPr>
              <a:t> And </a:t>
            </a:r>
            <a:r>
              <a:rPr lang="en-ZA" sz="3200" i="1" dirty="0">
                <a:solidFill>
                  <a:schemeClr val="bg1"/>
                </a:solidFill>
                <a:latin typeface="PT Serif" charset="0"/>
                <a:ea typeface="PT Serif" charset="0"/>
                <a:cs typeface="PT Serif" charset="0"/>
              </a:rPr>
              <a:t>all Israel from Dan to Beersheba knew that Samuel had been established as a prophet of the LORD. </a:t>
            </a:r>
          </a:p>
          <a:p>
            <a:pPr algn="just"/>
            <a:r>
              <a:rPr lang="en-ZA" sz="3200" i="1" baseline="30000" dirty="0" smtClean="0">
                <a:solidFill>
                  <a:schemeClr val="bg1"/>
                </a:solidFill>
                <a:latin typeface="PT Serif" charset="0"/>
                <a:ea typeface="PT Serif" charset="0"/>
                <a:cs typeface="PT Serif" charset="0"/>
              </a:rPr>
              <a:t>21</a:t>
            </a:r>
            <a:r>
              <a:rPr lang="en-ZA" sz="3200" i="1" dirty="0" smtClean="0">
                <a:solidFill>
                  <a:schemeClr val="bg1"/>
                </a:solidFill>
                <a:latin typeface="PT Serif" charset="0"/>
                <a:ea typeface="PT Serif" charset="0"/>
                <a:cs typeface="PT Serif" charset="0"/>
              </a:rPr>
              <a:t> Then </a:t>
            </a:r>
            <a:r>
              <a:rPr lang="en-ZA" sz="3200" i="1" dirty="0">
                <a:solidFill>
                  <a:schemeClr val="bg1"/>
                </a:solidFill>
                <a:latin typeface="PT Serif" charset="0"/>
                <a:ea typeface="PT Serif" charset="0"/>
                <a:cs typeface="PT Serif" charset="0"/>
              </a:rPr>
              <a:t>the LORD appeared again in Shiloh. For the LORD revealed Himself to Samuel in Shiloh by the word of the LORD. "</a:t>
            </a:r>
          </a:p>
          <a:p>
            <a:pPr algn="r">
              <a:spcBef>
                <a:spcPts val="1200"/>
              </a:spcBef>
            </a:pPr>
            <a:r>
              <a:rPr lang="en-US" sz="2400" b="1" dirty="0" smtClean="0">
                <a:solidFill>
                  <a:schemeClr val="bg1"/>
                </a:solidFill>
                <a:latin typeface="Helvetica" panose="020B0604020202020204" pitchFamily="34" charset="0"/>
                <a:ea typeface="PT Serif" charset="0"/>
                <a:cs typeface="Helvetica" panose="020B0604020202020204" pitchFamily="34" charset="0"/>
              </a:rPr>
              <a:t>1 Samuel 3:18-21 (NKJV)</a:t>
            </a:r>
            <a:endParaRPr lang="en-US" sz="2400" b="1" dirty="0">
              <a:solidFill>
                <a:schemeClr val="bg1"/>
              </a:solidFill>
              <a:latin typeface="Helvetica" panose="020B0604020202020204" pitchFamily="34" charset="0"/>
              <a:ea typeface="PT Serif" charset="0"/>
              <a:cs typeface="Helvetica" panose="020B0604020202020204" pitchFamily="34" charset="0"/>
            </a:endParaRPr>
          </a:p>
        </p:txBody>
      </p:sp>
    </p:spTree>
    <p:extLst>
      <p:ext uri="{BB962C8B-B14F-4D97-AF65-F5344CB8AC3E}">
        <p14:creationId xmlns:p14="http://schemas.microsoft.com/office/powerpoint/2010/main" val="2900370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24220" y="5622870"/>
            <a:ext cx="6143557" cy="400110"/>
          </a:xfrm>
          <a:prstGeom prst="rect">
            <a:avLst/>
          </a:prstGeom>
          <a:noFill/>
        </p:spPr>
        <p:txBody>
          <a:bodyPr wrap="square" rtlCol="0">
            <a:spAutoFit/>
          </a:bodyPr>
          <a:lstStyle/>
          <a:p>
            <a:pPr algn="ctr"/>
            <a:r>
              <a:rPr lang="en-US" sz="2000" b="1" smtClean="0">
                <a:solidFill>
                  <a:schemeClr val="bg1"/>
                </a:solidFill>
                <a:latin typeface="Helvetica" charset="0"/>
                <a:ea typeface="Helvetica" charset="0"/>
                <a:cs typeface="Helvetica" charset="0"/>
              </a:rPr>
              <a:t>John Doe</a:t>
            </a:r>
            <a:endParaRPr lang="en-US" sz="2000" b="1" dirty="0">
              <a:solidFill>
                <a:schemeClr val="bg1"/>
              </a:solidFill>
              <a:latin typeface="Helvetica" charset="0"/>
              <a:ea typeface="Helvetica" charset="0"/>
              <a:cs typeface="Helvetica" charset="0"/>
            </a:endParaRPr>
          </a:p>
        </p:txBody>
      </p:sp>
      <p:sp>
        <p:nvSpPr>
          <p:cNvPr id="5" name="TextBox 4"/>
          <p:cNvSpPr txBox="1"/>
          <p:nvPr/>
        </p:nvSpPr>
        <p:spPr>
          <a:xfrm>
            <a:off x="1504948" y="2460465"/>
            <a:ext cx="9182100" cy="1477328"/>
          </a:xfrm>
          <a:prstGeom prst="rect">
            <a:avLst/>
          </a:prstGeom>
          <a:noFill/>
        </p:spPr>
        <p:txBody>
          <a:bodyPr wrap="square" rtlCol="0">
            <a:spAutoFit/>
          </a:bodyPr>
          <a:lstStyle/>
          <a:p>
            <a:pPr algn="ctr"/>
            <a:r>
              <a:rPr lang="en-US" sz="4500" b="1" spc="600" dirty="0" smtClean="0">
                <a:solidFill>
                  <a:schemeClr val="bg1"/>
                </a:solidFill>
                <a:latin typeface="Muli ExtraBold" charset="0"/>
                <a:ea typeface="Muli ExtraBold" charset="0"/>
                <a:cs typeface="Muli ExtraBold" charset="0"/>
              </a:rPr>
              <a:t>UNDERSTANDINGTHE NEW TESTAMENT</a:t>
            </a:r>
            <a:endParaRPr lang="en-US" sz="4500" b="1" spc="600" dirty="0">
              <a:solidFill>
                <a:schemeClr val="bg1"/>
              </a:solidFill>
              <a:latin typeface="Muli ExtraBold" charset="0"/>
              <a:ea typeface="Muli ExtraBold" charset="0"/>
              <a:cs typeface="Muli ExtraBold"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12204800" cy="6865200"/>
          </a:xfrm>
          <a:prstGeom prst="rect">
            <a:avLst/>
          </a:prstGeom>
        </p:spPr>
      </p:pic>
      <p:sp>
        <p:nvSpPr>
          <p:cNvPr id="12" name="TextBox 11"/>
          <p:cNvSpPr txBox="1">
            <a:spLocks/>
          </p:cNvSpPr>
          <p:nvPr/>
        </p:nvSpPr>
        <p:spPr>
          <a:xfrm>
            <a:off x="1780936" y="606112"/>
            <a:ext cx="8617527" cy="3647152"/>
          </a:xfrm>
          <a:prstGeom prst="rect">
            <a:avLst/>
          </a:prstGeom>
          <a:noFill/>
        </p:spPr>
        <p:txBody>
          <a:bodyPr wrap="square" rtlCol="0">
            <a:spAutoFit/>
          </a:bodyPr>
          <a:lstStyle/>
          <a:p>
            <a:pPr>
              <a:spcAft>
                <a:spcPts val="600"/>
              </a:spcAft>
            </a:pPr>
            <a:r>
              <a:rPr lang="en-US" sz="3200" b="1" dirty="0" smtClean="0">
                <a:solidFill>
                  <a:schemeClr val="bg1"/>
                </a:solidFill>
                <a:latin typeface="Helvetica" panose="020B0604020202020204" pitchFamily="34" charset="0"/>
                <a:ea typeface="PT Serif" charset="0"/>
                <a:cs typeface="Helvetica" panose="020B0604020202020204" pitchFamily="34" charset="0"/>
              </a:rPr>
              <a:t>1. SAMUEL’S CONCEPTION</a:t>
            </a:r>
          </a:p>
          <a:p>
            <a:pPr algn="just"/>
            <a:r>
              <a:rPr lang="en-ZA" sz="3200" i="1" baseline="30000" dirty="0" smtClean="0">
                <a:solidFill>
                  <a:schemeClr val="bg1"/>
                </a:solidFill>
                <a:latin typeface="PT Serif" charset="0"/>
                <a:ea typeface="PT Serif" charset="0"/>
                <a:cs typeface="PT Serif" charset="0"/>
              </a:rPr>
              <a:t>10</a:t>
            </a:r>
            <a:r>
              <a:rPr lang="en-ZA" sz="3200" i="1" dirty="0" smtClean="0">
                <a:solidFill>
                  <a:schemeClr val="bg1"/>
                </a:solidFill>
                <a:latin typeface="PT Serif" charset="0"/>
                <a:ea typeface="PT Serif" charset="0"/>
                <a:cs typeface="PT Serif" charset="0"/>
              </a:rPr>
              <a:t> And </a:t>
            </a:r>
            <a:r>
              <a:rPr lang="en-ZA" sz="3200" i="1" dirty="0">
                <a:solidFill>
                  <a:schemeClr val="bg1"/>
                </a:solidFill>
                <a:latin typeface="PT Serif" charset="0"/>
                <a:ea typeface="PT Serif" charset="0"/>
                <a:cs typeface="PT Serif" charset="0"/>
              </a:rPr>
              <a:t>she was in bitterness of soul, and prayed to the LORD and wept in anguish. </a:t>
            </a:r>
            <a:endParaRPr lang="en-ZA" sz="3200" i="1" dirty="0" smtClean="0">
              <a:solidFill>
                <a:schemeClr val="bg1"/>
              </a:solidFill>
              <a:latin typeface="PT Serif" charset="0"/>
              <a:ea typeface="PT Serif" charset="0"/>
              <a:cs typeface="PT Serif" charset="0"/>
            </a:endParaRPr>
          </a:p>
          <a:p>
            <a:pPr algn="just"/>
            <a:r>
              <a:rPr lang="en-ZA" sz="3200" i="1" baseline="30000" dirty="0" smtClean="0">
                <a:solidFill>
                  <a:schemeClr val="bg1"/>
                </a:solidFill>
                <a:latin typeface="PT Serif" charset="0"/>
                <a:ea typeface="PT Serif" charset="0"/>
                <a:cs typeface="PT Serif" charset="0"/>
              </a:rPr>
              <a:t>11</a:t>
            </a:r>
            <a:r>
              <a:rPr lang="en-ZA" sz="3200" i="1" dirty="0" smtClean="0">
                <a:solidFill>
                  <a:schemeClr val="bg1"/>
                </a:solidFill>
                <a:latin typeface="PT Serif" charset="0"/>
                <a:ea typeface="PT Serif" charset="0"/>
                <a:cs typeface="PT Serif" charset="0"/>
              </a:rPr>
              <a:t> Then she made a vow and said, "O LORD of hosts, if You will indeed look on the affliction of Your maidservant and remember me,</a:t>
            </a:r>
          </a:p>
          <a:p>
            <a:pPr algn="r">
              <a:spcBef>
                <a:spcPts val="1200"/>
              </a:spcBef>
            </a:pPr>
            <a:r>
              <a:rPr lang="en-US" sz="2400" b="1" dirty="0" smtClean="0">
                <a:solidFill>
                  <a:schemeClr val="bg1"/>
                </a:solidFill>
                <a:latin typeface="Helvetica" panose="020B0604020202020204" pitchFamily="34" charset="0"/>
                <a:ea typeface="PT Serif" charset="0"/>
                <a:cs typeface="Helvetica" panose="020B0604020202020204" pitchFamily="34" charset="0"/>
              </a:rPr>
              <a:t>1 Samuel 1:10-11 (NKJV)</a:t>
            </a:r>
          </a:p>
        </p:txBody>
      </p:sp>
    </p:spTree>
    <p:extLst>
      <p:ext uri="{BB962C8B-B14F-4D97-AF65-F5344CB8AC3E}">
        <p14:creationId xmlns:p14="http://schemas.microsoft.com/office/powerpoint/2010/main" val="3461596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24220" y="5622870"/>
            <a:ext cx="6143557" cy="400110"/>
          </a:xfrm>
          <a:prstGeom prst="rect">
            <a:avLst/>
          </a:prstGeom>
          <a:noFill/>
        </p:spPr>
        <p:txBody>
          <a:bodyPr wrap="square" rtlCol="0">
            <a:spAutoFit/>
          </a:bodyPr>
          <a:lstStyle/>
          <a:p>
            <a:pPr algn="ctr"/>
            <a:r>
              <a:rPr lang="en-US" sz="2000" b="1" smtClean="0">
                <a:solidFill>
                  <a:schemeClr val="bg1"/>
                </a:solidFill>
                <a:latin typeface="Helvetica" charset="0"/>
                <a:ea typeface="Helvetica" charset="0"/>
                <a:cs typeface="Helvetica" charset="0"/>
              </a:rPr>
              <a:t>John Doe</a:t>
            </a:r>
            <a:endParaRPr lang="en-US" sz="2000" b="1" dirty="0">
              <a:solidFill>
                <a:schemeClr val="bg1"/>
              </a:solidFill>
              <a:latin typeface="Helvetica" charset="0"/>
              <a:ea typeface="Helvetica" charset="0"/>
              <a:cs typeface="Helvetica" charset="0"/>
            </a:endParaRPr>
          </a:p>
        </p:txBody>
      </p:sp>
      <p:sp>
        <p:nvSpPr>
          <p:cNvPr id="5" name="TextBox 4"/>
          <p:cNvSpPr txBox="1"/>
          <p:nvPr/>
        </p:nvSpPr>
        <p:spPr>
          <a:xfrm>
            <a:off x="1504948" y="2460465"/>
            <a:ext cx="9182100" cy="1477328"/>
          </a:xfrm>
          <a:prstGeom prst="rect">
            <a:avLst/>
          </a:prstGeom>
          <a:noFill/>
        </p:spPr>
        <p:txBody>
          <a:bodyPr wrap="square" rtlCol="0">
            <a:spAutoFit/>
          </a:bodyPr>
          <a:lstStyle/>
          <a:p>
            <a:pPr algn="ctr"/>
            <a:r>
              <a:rPr lang="en-US" sz="4500" b="1" spc="600" dirty="0" smtClean="0">
                <a:solidFill>
                  <a:schemeClr val="bg1"/>
                </a:solidFill>
                <a:latin typeface="Muli ExtraBold" charset="0"/>
                <a:ea typeface="Muli ExtraBold" charset="0"/>
                <a:cs typeface="Muli ExtraBold" charset="0"/>
              </a:rPr>
              <a:t>UNDERSTANDINGTHE NEW TESTAMENT</a:t>
            </a:r>
            <a:endParaRPr lang="en-US" sz="4500" b="1" spc="600" dirty="0">
              <a:solidFill>
                <a:schemeClr val="bg1"/>
              </a:solidFill>
              <a:latin typeface="Muli ExtraBold" charset="0"/>
              <a:ea typeface="Muli ExtraBold" charset="0"/>
              <a:cs typeface="Muli ExtraBold"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12204800" cy="6865200"/>
          </a:xfrm>
          <a:prstGeom prst="rect">
            <a:avLst/>
          </a:prstGeom>
        </p:spPr>
      </p:pic>
      <p:sp>
        <p:nvSpPr>
          <p:cNvPr id="12" name="TextBox 11"/>
          <p:cNvSpPr txBox="1">
            <a:spLocks/>
          </p:cNvSpPr>
          <p:nvPr/>
        </p:nvSpPr>
        <p:spPr>
          <a:xfrm>
            <a:off x="1780936" y="606112"/>
            <a:ext cx="8617527" cy="3154710"/>
          </a:xfrm>
          <a:prstGeom prst="rect">
            <a:avLst/>
          </a:prstGeom>
          <a:noFill/>
        </p:spPr>
        <p:txBody>
          <a:bodyPr wrap="square" rtlCol="0">
            <a:spAutoFit/>
          </a:bodyPr>
          <a:lstStyle/>
          <a:p>
            <a:pPr>
              <a:spcAft>
                <a:spcPts val="600"/>
              </a:spcAft>
            </a:pPr>
            <a:r>
              <a:rPr lang="en-US" sz="3200" b="1" dirty="0" smtClean="0">
                <a:solidFill>
                  <a:schemeClr val="bg1"/>
                </a:solidFill>
                <a:latin typeface="Helvetica" panose="020B0604020202020204" pitchFamily="34" charset="0"/>
                <a:ea typeface="PT Serif" charset="0"/>
                <a:cs typeface="Helvetica" panose="020B0604020202020204" pitchFamily="34" charset="0"/>
              </a:rPr>
              <a:t>1. SAMUEL’S CONCEPTION</a:t>
            </a:r>
          </a:p>
          <a:p>
            <a:pPr algn="just"/>
            <a:r>
              <a:rPr lang="en-ZA" sz="3200" i="1" dirty="0">
                <a:solidFill>
                  <a:schemeClr val="bg1"/>
                </a:solidFill>
                <a:latin typeface="PT Serif" charset="0"/>
                <a:ea typeface="PT Serif" charset="0"/>
                <a:cs typeface="PT Serif" charset="0"/>
              </a:rPr>
              <a:t>and not forget Your maidservant, </a:t>
            </a:r>
            <a:r>
              <a:rPr lang="en-ZA" sz="3200" i="1" dirty="0" smtClean="0">
                <a:solidFill>
                  <a:schemeClr val="bg1"/>
                </a:solidFill>
                <a:latin typeface="PT Serif" charset="0"/>
                <a:ea typeface="PT Serif" charset="0"/>
                <a:cs typeface="PT Serif" charset="0"/>
              </a:rPr>
              <a:t>but </a:t>
            </a:r>
            <a:r>
              <a:rPr lang="en-ZA" sz="3200" i="1" dirty="0">
                <a:solidFill>
                  <a:schemeClr val="bg1"/>
                </a:solidFill>
                <a:latin typeface="PT Serif" charset="0"/>
                <a:ea typeface="PT Serif" charset="0"/>
                <a:cs typeface="PT Serif" charset="0"/>
              </a:rPr>
              <a:t>will give Your maidservant a male child, then I will give him to the LORD all the days of his life, and no razor shall come upon his head." </a:t>
            </a:r>
            <a:endParaRPr lang="en-ZA" sz="3200" i="1" dirty="0" smtClean="0">
              <a:solidFill>
                <a:schemeClr val="bg1"/>
              </a:solidFill>
              <a:latin typeface="PT Serif" charset="0"/>
              <a:ea typeface="PT Serif" charset="0"/>
              <a:cs typeface="PT Serif" charset="0"/>
            </a:endParaRPr>
          </a:p>
          <a:p>
            <a:pPr algn="r">
              <a:spcBef>
                <a:spcPts val="1200"/>
              </a:spcBef>
            </a:pPr>
            <a:r>
              <a:rPr lang="en-US" sz="2400" b="1" dirty="0" smtClean="0">
                <a:solidFill>
                  <a:schemeClr val="bg1"/>
                </a:solidFill>
                <a:latin typeface="Helvetica" panose="020B0604020202020204" pitchFamily="34" charset="0"/>
                <a:ea typeface="PT Serif" charset="0"/>
                <a:cs typeface="Helvetica" panose="020B0604020202020204" pitchFamily="34" charset="0"/>
              </a:rPr>
              <a:t>1 Samuel 1:10-11 (NKJV)</a:t>
            </a:r>
          </a:p>
        </p:txBody>
      </p:sp>
    </p:spTree>
    <p:extLst>
      <p:ext uri="{BB962C8B-B14F-4D97-AF65-F5344CB8AC3E}">
        <p14:creationId xmlns:p14="http://schemas.microsoft.com/office/powerpoint/2010/main" val="1893366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24220" y="5622870"/>
            <a:ext cx="6143557" cy="400110"/>
          </a:xfrm>
          <a:prstGeom prst="rect">
            <a:avLst/>
          </a:prstGeom>
          <a:noFill/>
        </p:spPr>
        <p:txBody>
          <a:bodyPr wrap="square" rtlCol="0">
            <a:spAutoFit/>
          </a:bodyPr>
          <a:lstStyle/>
          <a:p>
            <a:pPr algn="ctr"/>
            <a:r>
              <a:rPr lang="en-US" sz="2000" b="1" smtClean="0">
                <a:solidFill>
                  <a:schemeClr val="bg1"/>
                </a:solidFill>
                <a:latin typeface="Helvetica" charset="0"/>
                <a:ea typeface="Helvetica" charset="0"/>
                <a:cs typeface="Helvetica" charset="0"/>
              </a:rPr>
              <a:t>John Doe</a:t>
            </a:r>
            <a:endParaRPr lang="en-US" sz="2000" b="1" dirty="0">
              <a:solidFill>
                <a:schemeClr val="bg1"/>
              </a:solidFill>
              <a:latin typeface="Helvetica" charset="0"/>
              <a:ea typeface="Helvetica" charset="0"/>
              <a:cs typeface="Helvetica" charset="0"/>
            </a:endParaRPr>
          </a:p>
        </p:txBody>
      </p:sp>
      <p:sp>
        <p:nvSpPr>
          <p:cNvPr id="5" name="TextBox 4"/>
          <p:cNvSpPr txBox="1"/>
          <p:nvPr/>
        </p:nvSpPr>
        <p:spPr>
          <a:xfrm>
            <a:off x="1504948" y="2460465"/>
            <a:ext cx="9182100" cy="1477328"/>
          </a:xfrm>
          <a:prstGeom prst="rect">
            <a:avLst/>
          </a:prstGeom>
          <a:noFill/>
        </p:spPr>
        <p:txBody>
          <a:bodyPr wrap="square" rtlCol="0">
            <a:spAutoFit/>
          </a:bodyPr>
          <a:lstStyle/>
          <a:p>
            <a:pPr algn="ctr"/>
            <a:r>
              <a:rPr lang="en-US" sz="4500" b="1" spc="600" dirty="0" smtClean="0">
                <a:solidFill>
                  <a:schemeClr val="bg1"/>
                </a:solidFill>
                <a:latin typeface="Muli ExtraBold" charset="0"/>
                <a:ea typeface="Muli ExtraBold" charset="0"/>
                <a:cs typeface="Muli ExtraBold" charset="0"/>
              </a:rPr>
              <a:t>UNDERSTANDINGTHE NEW TESTAMENT</a:t>
            </a:r>
            <a:endParaRPr lang="en-US" sz="4500" b="1" spc="600" dirty="0">
              <a:solidFill>
                <a:schemeClr val="bg1"/>
              </a:solidFill>
              <a:latin typeface="Muli ExtraBold" charset="0"/>
              <a:ea typeface="Muli ExtraBold" charset="0"/>
              <a:cs typeface="Muli ExtraBold"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12204800" cy="6865200"/>
          </a:xfrm>
          <a:prstGeom prst="rect">
            <a:avLst/>
          </a:prstGeom>
        </p:spPr>
      </p:pic>
      <p:sp>
        <p:nvSpPr>
          <p:cNvPr id="12" name="TextBox 11"/>
          <p:cNvSpPr txBox="1">
            <a:spLocks/>
          </p:cNvSpPr>
          <p:nvPr/>
        </p:nvSpPr>
        <p:spPr>
          <a:xfrm>
            <a:off x="1780936" y="606112"/>
            <a:ext cx="8617527" cy="4632037"/>
          </a:xfrm>
          <a:prstGeom prst="rect">
            <a:avLst/>
          </a:prstGeom>
          <a:noFill/>
        </p:spPr>
        <p:txBody>
          <a:bodyPr wrap="square" rtlCol="0">
            <a:spAutoFit/>
          </a:bodyPr>
          <a:lstStyle/>
          <a:p>
            <a:pPr>
              <a:spcAft>
                <a:spcPts val="600"/>
              </a:spcAft>
            </a:pPr>
            <a:r>
              <a:rPr lang="en-US" sz="3200" b="1" dirty="0" smtClean="0">
                <a:solidFill>
                  <a:schemeClr val="bg1"/>
                </a:solidFill>
                <a:latin typeface="Helvetica" panose="020B0604020202020204" pitchFamily="34" charset="0"/>
                <a:ea typeface="PT Serif" charset="0"/>
                <a:cs typeface="Helvetica" panose="020B0604020202020204" pitchFamily="34" charset="0"/>
              </a:rPr>
              <a:t>1. SAMUEL’S CONCEPTION</a:t>
            </a:r>
          </a:p>
          <a:p>
            <a:pPr algn="just"/>
            <a:r>
              <a:rPr lang="en-ZA" sz="3200" i="1" baseline="30000" dirty="0">
                <a:solidFill>
                  <a:schemeClr val="bg1"/>
                </a:solidFill>
                <a:latin typeface="PT Serif" charset="0"/>
                <a:ea typeface="PT Serif" charset="0"/>
                <a:cs typeface="PT Serif" charset="0"/>
              </a:rPr>
              <a:t>17</a:t>
            </a:r>
            <a:r>
              <a:rPr lang="en-ZA" sz="3200" i="1" dirty="0">
                <a:solidFill>
                  <a:schemeClr val="bg1"/>
                </a:solidFill>
                <a:latin typeface="PT Serif" charset="0"/>
                <a:ea typeface="PT Serif" charset="0"/>
                <a:cs typeface="PT Serif" charset="0"/>
              </a:rPr>
              <a:t> </a:t>
            </a:r>
            <a:r>
              <a:rPr lang="en-ZA" sz="3200" i="1" dirty="0" smtClean="0">
                <a:solidFill>
                  <a:schemeClr val="bg1"/>
                </a:solidFill>
                <a:latin typeface="PT Serif" charset="0"/>
                <a:ea typeface="PT Serif" charset="0"/>
                <a:cs typeface="PT Serif" charset="0"/>
              </a:rPr>
              <a:t>Then </a:t>
            </a:r>
            <a:r>
              <a:rPr lang="en-ZA" sz="3200" i="1" dirty="0">
                <a:solidFill>
                  <a:schemeClr val="bg1"/>
                </a:solidFill>
                <a:latin typeface="PT Serif" charset="0"/>
                <a:ea typeface="PT Serif" charset="0"/>
                <a:cs typeface="PT Serif" charset="0"/>
              </a:rPr>
              <a:t>Eli answered and said, "Go in peace, and the God of Israel grant your petition which you have asked of Him." </a:t>
            </a:r>
            <a:r>
              <a:rPr lang="en-ZA" sz="3200" i="1" baseline="30000" dirty="0" smtClean="0">
                <a:solidFill>
                  <a:schemeClr val="bg1"/>
                </a:solidFill>
                <a:latin typeface="PT Serif" charset="0"/>
                <a:ea typeface="PT Serif" charset="0"/>
                <a:cs typeface="PT Serif" charset="0"/>
              </a:rPr>
              <a:t>18</a:t>
            </a:r>
            <a:r>
              <a:rPr lang="en-ZA" sz="3200" i="1" dirty="0" smtClean="0">
                <a:solidFill>
                  <a:schemeClr val="bg1"/>
                </a:solidFill>
                <a:latin typeface="PT Serif" charset="0"/>
                <a:ea typeface="PT Serif" charset="0"/>
                <a:cs typeface="PT Serif" charset="0"/>
              </a:rPr>
              <a:t> And </a:t>
            </a:r>
            <a:r>
              <a:rPr lang="en-ZA" sz="3200" i="1" dirty="0">
                <a:solidFill>
                  <a:schemeClr val="bg1"/>
                </a:solidFill>
                <a:latin typeface="PT Serif" charset="0"/>
                <a:ea typeface="PT Serif" charset="0"/>
                <a:cs typeface="PT Serif" charset="0"/>
              </a:rPr>
              <a:t>she said, "Let your maidservant find </a:t>
            </a:r>
            <a:r>
              <a:rPr lang="en-ZA" sz="3200" i="1" dirty="0" err="1">
                <a:solidFill>
                  <a:schemeClr val="bg1"/>
                </a:solidFill>
                <a:latin typeface="PT Serif" charset="0"/>
                <a:ea typeface="PT Serif" charset="0"/>
                <a:cs typeface="PT Serif" charset="0"/>
              </a:rPr>
              <a:t>favor</a:t>
            </a:r>
            <a:r>
              <a:rPr lang="en-ZA" sz="3200" i="1" dirty="0">
                <a:solidFill>
                  <a:schemeClr val="bg1"/>
                </a:solidFill>
                <a:latin typeface="PT Serif" charset="0"/>
                <a:ea typeface="PT Serif" charset="0"/>
                <a:cs typeface="PT Serif" charset="0"/>
              </a:rPr>
              <a:t> in your sight." So the woman went her way and ate, and her face was no longer sad. </a:t>
            </a:r>
            <a:r>
              <a:rPr lang="en-ZA" sz="3200" i="1" baseline="30000" dirty="0" smtClean="0">
                <a:solidFill>
                  <a:schemeClr val="bg1"/>
                </a:solidFill>
                <a:latin typeface="PT Serif" charset="0"/>
                <a:ea typeface="PT Serif" charset="0"/>
                <a:cs typeface="PT Serif" charset="0"/>
              </a:rPr>
              <a:t>19</a:t>
            </a:r>
            <a:r>
              <a:rPr lang="en-ZA" sz="3200" i="1" dirty="0" smtClean="0">
                <a:solidFill>
                  <a:schemeClr val="bg1"/>
                </a:solidFill>
                <a:latin typeface="PT Serif" charset="0"/>
                <a:ea typeface="PT Serif" charset="0"/>
                <a:cs typeface="PT Serif" charset="0"/>
              </a:rPr>
              <a:t> </a:t>
            </a:r>
            <a:r>
              <a:rPr lang="en-ZA" sz="3200" i="1" dirty="0">
                <a:solidFill>
                  <a:schemeClr val="bg1"/>
                </a:solidFill>
                <a:latin typeface="PT Serif" charset="0"/>
                <a:ea typeface="PT Serif" charset="0"/>
                <a:cs typeface="PT Serif" charset="0"/>
              </a:rPr>
              <a:t>Then they rose early in the morning and </a:t>
            </a:r>
            <a:r>
              <a:rPr lang="en-ZA" sz="3200" i="1" dirty="0" smtClean="0">
                <a:solidFill>
                  <a:schemeClr val="bg1"/>
                </a:solidFill>
                <a:latin typeface="PT Serif" charset="0"/>
                <a:ea typeface="PT Serif" charset="0"/>
                <a:cs typeface="PT Serif" charset="0"/>
              </a:rPr>
              <a:t>worshiped before the LORD, and</a:t>
            </a:r>
          </a:p>
          <a:p>
            <a:pPr algn="r">
              <a:spcBef>
                <a:spcPts val="1200"/>
              </a:spcBef>
            </a:pPr>
            <a:r>
              <a:rPr lang="en-US" sz="2400" b="1" dirty="0" smtClean="0">
                <a:solidFill>
                  <a:schemeClr val="bg1"/>
                </a:solidFill>
                <a:latin typeface="Helvetica" panose="020B0604020202020204" pitchFamily="34" charset="0"/>
                <a:ea typeface="PT Serif" charset="0"/>
                <a:cs typeface="Helvetica" panose="020B0604020202020204" pitchFamily="34" charset="0"/>
              </a:rPr>
              <a:t>1 Samuel 1:17-20 (NKJV)</a:t>
            </a:r>
          </a:p>
        </p:txBody>
      </p:sp>
    </p:spTree>
    <p:extLst>
      <p:ext uri="{BB962C8B-B14F-4D97-AF65-F5344CB8AC3E}">
        <p14:creationId xmlns:p14="http://schemas.microsoft.com/office/powerpoint/2010/main" val="2623857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24220" y="5622870"/>
            <a:ext cx="6143557" cy="400110"/>
          </a:xfrm>
          <a:prstGeom prst="rect">
            <a:avLst/>
          </a:prstGeom>
          <a:noFill/>
        </p:spPr>
        <p:txBody>
          <a:bodyPr wrap="square" rtlCol="0">
            <a:spAutoFit/>
          </a:bodyPr>
          <a:lstStyle/>
          <a:p>
            <a:pPr algn="ctr"/>
            <a:r>
              <a:rPr lang="en-US" sz="2000" b="1" smtClean="0">
                <a:solidFill>
                  <a:schemeClr val="bg1"/>
                </a:solidFill>
                <a:latin typeface="Helvetica" charset="0"/>
                <a:ea typeface="Helvetica" charset="0"/>
                <a:cs typeface="Helvetica" charset="0"/>
              </a:rPr>
              <a:t>John Doe</a:t>
            </a:r>
            <a:endParaRPr lang="en-US" sz="2000" b="1" dirty="0">
              <a:solidFill>
                <a:schemeClr val="bg1"/>
              </a:solidFill>
              <a:latin typeface="Helvetica" charset="0"/>
              <a:ea typeface="Helvetica" charset="0"/>
              <a:cs typeface="Helvetica" charset="0"/>
            </a:endParaRPr>
          </a:p>
        </p:txBody>
      </p:sp>
      <p:sp>
        <p:nvSpPr>
          <p:cNvPr id="5" name="TextBox 4"/>
          <p:cNvSpPr txBox="1"/>
          <p:nvPr/>
        </p:nvSpPr>
        <p:spPr>
          <a:xfrm>
            <a:off x="1504948" y="2460465"/>
            <a:ext cx="9182100" cy="1477328"/>
          </a:xfrm>
          <a:prstGeom prst="rect">
            <a:avLst/>
          </a:prstGeom>
          <a:noFill/>
        </p:spPr>
        <p:txBody>
          <a:bodyPr wrap="square" rtlCol="0">
            <a:spAutoFit/>
          </a:bodyPr>
          <a:lstStyle/>
          <a:p>
            <a:pPr algn="ctr"/>
            <a:r>
              <a:rPr lang="en-US" sz="4500" b="1" spc="600" dirty="0" smtClean="0">
                <a:solidFill>
                  <a:schemeClr val="bg1"/>
                </a:solidFill>
                <a:latin typeface="Muli ExtraBold" charset="0"/>
                <a:ea typeface="Muli ExtraBold" charset="0"/>
                <a:cs typeface="Muli ExtraBold" charset="0"/>
              </a:rPr>
              <a:t>UNDERSTANDINGTHE NEW TESTAMENT</a:t>
            </a:r>
            <a:endParaRPr lang="en-US" sz="4500" b="1" spc="600" dirty="0">
              <a:solidFill>
                <a:schemeClr val="bg1"/>
              </a:solidFill>
              <a:latin typeface="Muli ExtraBold" charset="0"/>
              <a:ea typeface="Muli ExtraBold" charset="0"/>
              <a:cs typeface="Muli ExtraBold"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12204800" cy="6865200"/>
          </a:xfrm>
          <a:prstGeom prst="rect">
            <a:avLst/>
          </a:prstGeom>
        </p:spPr>
      </p:pic>
      <p:sp>
        <p:nvSpPr>
          <p:cNvPr id="12" name="TextBox 11"/>
          <p:cNvSpPr txBox="1">
            <a:spLocks/>
          </p:cNvSpPr>
          <p:nvPr/>
        </p:nvSpPr>
        <p:spPr>
          <a:xfrm>
            <a:off x="1780936" y="606112"/>
            <a:ext cx="8617527" cy="4139595"/>
          </a:xfrm>
          <a:prstGeom prst="rect">
            <a:avLst/>
          </a:prstGeom>
          <a:noFill/>
        </p:spPr>
        <p:txBody>
          <a:bodyPr wrap="square" rtlCol="0">
            <a:spAutoFit/>
          </a:bodyPr>
          <a:lstStyle/>
          <a:p>
            <a:pPr>
              <a:spcAft>
                <a:spcPts val="600"/>
              </a:spcAft>
            </a:pPr>
            <a:r>
              <a:rPr lang="en-US" sz="3200" b="1" dirty="0" smtClean="0">
                <a:solidFill>
                  <a:schemeClr val="bg1"/>
                </a:solidFill>
                <a:latin typeface="Helvetica" panose="020B0604020202020204" pitchFamily="34" charset="0"/>
                <a:ea typeface="PT Serif" charset="0"/>
                <a:cs typeface="Helvetica" panose="020B0604020202020204" pitchFamily="34" charset="0"/>
              </a:rPr>
              <a:t>1. SAMUEL’S CONCEPTION</a:t>
            </a:r>
          </a:p>
          <a:p>
            <a:pPr algn="just"/>
            <a:r>
              <a:rPr lang="en-ZA" sz="3200" i="1" dirty="0" smtClean="0">
                <a:solidFill>
                  <a:schemeClr val="bg1"/>
                </a:solidFill>
                <a:latin typeface="PT Serif" charset="0"/>
                <a:ea typeface="PT Serif" charset="0"/>
                <a:cs typeface="PT Serif" charset="0"/>
              </a:rPr>
              <a:t>returned </a:t>
            </a:r>
            <a:r>
              <a:rPr lang="en-ZA" sz="3200" i="1" dirty="0">
                <a:solidFill>
                  <a:schemeClr val="bg1"/>
                </a:solidFill>
                <a:latin typeface="PT Serif" charset="0"/>
                <a:ea typeface="PT Serif" charset="0"/>
                <a:cs typeface="PT Serif" charset="0"/>
              </a:rPr>
              <a:t>and came to their house at Ramah. And </a:t>
            </a:r>
            <a:r>
              <a:rPr lang="en-ZA" sz="3200" i="1" dirty="0" err="1">
                <a:solidFill>
                  <a:schemeClr val="bg1"/>
                </a:solidFill>
                <a:latin typeface="PT Serif" charset="0"/>
                <a:ea typeface="PT Serif" charset="0"/>
                <a:cs typeface="PT Serif" charset="0"/>
              </a:rPr>
              <a:t>Elkanah</a:t>
            </a:r>
            <a:r>
              <a:rPr lang="en-ZA" sz="3200" i="1" dirty="0">
                <a:solidFill>
                  <a:schemeClr val="bg1"/>
                </a:solidFill>
                <a:latin typeface="PT Serif" charset="0"/>
                <a:ea typeface="PT Serif" charset="0"/>
                <a:cs typeface="PT Serif" charset="0"/>
              </a:rPr>
              <a:t> knew Hannah his wife, and the LORD remembered her. </a:t>
            </a:r>
            <a:r>
              <a:rPr lang="en-ZA" sz="3200" i="1" baseline="30000" dirty="0" smtClean="0">
                <a:solidFill>
                  <a:schemeClr val="bg1"/>
                </a:solidFill>
                <a:latin typeface="PT Serif" charset="0"/>
                <a:ea typeface="PT Serif" charset="0"/>
                <a:cs typeface="PT Serif" charset="0"/>
              </a:rPr>
              <a:t>20</a:t>
            </a:r>
            <a:r>
              <a:rPr lang="en-ZA" sz="3200" i="1" dirty="0" smtClean="0">
                <a:solidFill>
                  <a:schemeClr val="bg1"/>
                </a:solidFill>
                <a:latin typeface="PT Serif" charset="0"/>
                <a:ea typeface="PT Serif" charset="0"/>
                <a:cs typeface="PT Serif" charset="0"/>
              </a:rPr>
              <a:t> So </a:t>
            </a:r>
            <a:r>
              <a:rPr lang="en-ZA" sz="3200" i="1" dirty="0">
                <a:solidFill>
                  <a:schemeClr val="bg1"/>
                </a:solidFill>
                <a:latin typeface="PT Serif" charset="0"/>
                <a:ea typeface="PT Serif" charset="0"/>
                <a:cs typeface="PT Serif" charset="0"/>
              </a:rPr>
              <a:t>it came to pass in the process of time that Hannah conceived and bore a son, and called his name Samuel, saying, "Because I have asked for him from the LORD." </a:t>
            </a:r>
          </a:p>
          <a:p>
            <a:pPr algn="r">
              <a:spcBef>
                <a:spcPts val="1200"/>
              </a:spcBef>
            </a:pPr>
            <a:r>
              <a:rPr lang="en-US" sz="2400" b="1" dirty="0" smtClean="0">
                <a:solidFill>
                  <a:schemeClr val="bg1"/>
                </a:solidFill>
                <a:latin typeface="Helvetica" panose="020B0604020202020204" pitchFamily="34" charset="0"/>
                <a:ea typeface="PT Serif" charset="0"/>
                <a:cs typeface="Helvetica" panose="020B0604020202020204" pitchFamily="34" charset="0"/>
              </a:rPr>
              <a:t>1 Samuel 1:17-20 (NKJV)</a:t>
            </a:r>
          </a:p>
        </p:txBody>
      </p:sp>
    </p:spTree>
    <p:extLst>
      <p:ext uri="{BB962C8B-B14F-4D97-AF65-F5344CB8AC3E}">
        <p14:creationId xmlns:p14="http://schemas.microsoft.com/office/powerpoint/2010/main" val="1284221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24220" y="5622870"/>
            <a:ext cx="6143557" cy="400110"/>
          </a:xfrm>
          <a:prstGeom prst="rect">
            <a:avLst/>
          </a:prstGeom>
          <a:noFill/>
        </p:spPr>
        <p:txBody>
          <a:bodyPr wrap="square" rtlCol="0">
            <a:spAutoFit/>
          </a:bodyPr>
          <a:lstStyle/>
          <a:p>
            <a:pPr algn="ctr"/>
            <a:r>
              <a:rPr lang="en-US" sz="2000" b="1" smtClean="0">
                <a:solidFill>
                  <a:schemeClr val="bg1"/>
                </a:solidFill>
                <a:latin typeface="Helvetica" charset="0"/>
                <a:ea typeface="Helvetica" charset="0"/>
                <a:cs typeface="Helvetica" charset="0"/>
              </a:rPr>
              <a:t>John Doe</a:t>
            </a:r>
            <a:endParaRPr lang="en-US" sz="2000" b="1" dirty="0">
              <a:solidFill>
                <a:schemeClr val="bg1"/>
              </a:solidFill>
              <a:latin typeface="Helvetica" charset="0"/>
              <a:ea typeface="Helvetica" charset="0"/>
              <a:cs typeface="Helvetica" charset="0"/>
            </a:endParaRPr>
          </a:p>
        </p:txBody>
      </p:sp>
      <p:sp>
        <p:nvSpPr>
          <p:cNvPr id="5" name="TextBox 4"/>
          <p:cNvSpPr txBox="1"/>
          <p:nvPr/>
        </p:nvSpPr>
        <p:spPr>
          <a:xfrm>
            <a:off x="1504948" y="2460465"/>
            <a:ext cx="9182100" cy="1477328"/>
          </a:xfrm>
          <a:prstGeom prst="rect">
            <a:avLst/>
          </a:prstGeom>
          <a:noFill/>
        </p:spPr>
        <p:txBody>
          <a:bodyPr wrap="square" rtlCol="0">
            <a:spAutoFit/>
          </a:bodyPr>
          <a:lstStyle/>
          <a:p>
            <a:pPr algn="ctr"/>
            <a:r>
              <a:rPr lang="en-US" sz="4500" b="1" spc="600" dirty="0" smtClean="0">
                <a:solidFill>
                  <a:schemeClr val="bg1"/>
                </a:solidFill>
                <a:latin typeface="Muli ExtraBold" charset="0"/>
                <a:ea typeface="Muli ExtraBold" charset="0"/>
                <a:cs typeface="Muli ExtraBold" charset="0"/>
              </a:rPr>
              <a:t>UNDERSTANDINGTHE NEW TESTAMENT</a:t>
            </a:r>
            <a:endParaRPr lang="en-US" sz="4500" b="1" spc="600" dirty="0">
              <a:solidFill>
                <a:schemeClr val="bg1"/>
              </a:solidFill>
              <a:latin typeface="Muli ExtraBold" charset="0"/>
              <a:ea typeface="Muli ExtraBold" charset="0"/>
              <a:cs typeface="Muli ExtraBold"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12204800" cy="6865200"/>
          </a:xfrm>
          <a:prstGeom prst="rect">
            <a:avLst/>
          </a:prstGeom>
        </p:spPr>
      </p:pic>
      <p:sp>
        <p:nvSpPr>
          <p:cNvPr id="12" name="TextBox 11"/>
          <p:cNvSpPr txBox="1">
            <a:spLocks/>
          </p:cNvSpPr>
          <p:nvPr/>
        </p:nvSpPr>
        <p:spPr>
          <a:xfrm>
            <a:off x="1780936" y="606112"/>
            <a:ext cx="8617527" cy="4632037"/>
          </a:xfrm>
          <a:prstGeom prst="rect">
            <a:avLst/>
          </a:prstGeom>
          <a:noFill/>
        </p:spPr>
        <p:txBody>
          <a:bodyPr wrap="square" rtlCol="0">
            <a:spAutoFit/>
          </a:bodyPr>
          <a:lstStyle/>
          <a:p>
            <a:pPr>
              <a:spcAft>
                <a:spcPts val="600"/>
              </a:spcAft>
            </a:pPr>
            <a:r>
              <a:rPr lang="en-US" sz="3200" b="1" dirty="0">
                <a:solidFill>
                  <a:schemeClr val="bg1"/>
                </a:solidFill>
                <a:latin typeface="Helvetica" panose="020B0604020202020204" pitchFamily="34" charset="0"/>
                <a:ea typeface="PT Serif" charset="0"/>
                <a:cs typeface="Helvetica" panose="020B0604020202020204" pitchFamily="34" charset="0"/>
              </a:rPr>
              <a:t>2</a:t>
            </a:r>
            <a:r>
              <a:rPr lang="en-US" sz="3200" b="1" dirty="0" smtClean="0">
                <a:solidFill>
                  <a:schemeClr val="bg1"/>
                </a:solidFill>
                <a:latin typeface="Helvetica" panose="020B0604020202020204" pitchFamily="34" charset="0"/>
                <a:ea typeface="PT Serif" charset="0"/>
                <a:cs typeface="Helvetica" panose="020B0604020202020204" pitchFamily="34" charset="0"/>
              </a:rPr>
              <a:t>. SAMUEL’S DEDICATION</a:t>
            </a:r>
            <a:endParaRPr lang="en-US" sz="3200" b="1" dirty="0">
              <a:solidFill>
                <a:schemeClr val="bg1"/>
              </a:solidFill>
              <a:latin typeface="Helvetica" panose="020B0604020202020204" pitchFamily="34" charset="0"/>
              <a:ea typeface="PT Serif" charset="0"/>
              <a:cs typeface="Helvetica" panose="020B0604020202020204" pitchFamily="34" charset="0"/>
            </a:endParaRPr>
          </a:p>
          <a:p>
            <a:pPr algn="just"/>
            <a:r>
              <a:rPr lang="en-ZA" sz="3200" i="1" baseline="30000" dirty="0" smtClean="0">
                <a:solidFill>
                  <a:schemeClr val="bg1"/>
                </a:solidFill>
                <a:latin typeface="PT Serif" charset="0"/>
                <a:ea typeface="PT Serif" charset="0"/>
                <a:cs typeface="PT Serif" charset="0"/>
              </a:rPr>
              <a:t>24</a:t>
            </a:r>
            <a:r>
              <a:rPr lang="en-ZA" sz="3200" i="1" dirty="0" smtClean="0">
                <a:solidFill>
                  <a:schemeClr val="bg1"/>
                </a:solidFill>
                <a:latin typeface="PT Serif" charset="0"/>
                <a:ea typeface="PT Serif" charset="0"/>
                <a:cs typeface="PT Serif" charset="0"/>
              </a:rPr>
              <a:t> Now </a:t>
            </a:r>
            <a:r>
              <a:rPr lang="en-ZA" sz="3200" i="1" dirty="0">
                <a:solidFill>
                  <a:schemeClr val="bg1"/>
                </a:solidFill>
                <a:latin typeface="PT Serif" charset="0"/>
                <a:ea typeface="PT Serif" charset="0"/>
                <a:cs typeface="PT Serif" charset="0"/>
              </a:rPr>
              <a:t>when she had weaned him, she took him up with her, with three bulls, one </a:t>
            </a:r>
            <a:r>
              <a:rPr lang="en-ZA" sz="3200" i="1" dirty="0" err="1">
                <a:solidFill>
                  <a:schemeClr val="bg1"/>
                </a:solidFill>
                <a:latin typeface="PT Serif" charset="0"/>
                <a:ea typeface="PT Serif" charset="0"/>
                <a:cs typeface="PT Serif" charset="0"/>
              </a:rPr>
              <a:t>ephah</a:t>
            </a:r>
            <a:r>
              <a:rPr lang="en-ZA" sz="3200" i="1" dirty="0">
                <a:solidFill>
                  <a:schemeClr val="bg1"/>
                </a:solidFill>
                <a:latin typeface="PT Serif" charset="0"/>
                <a:ea typeface="PT Serif" charset="0"/>
                <a:cs typeface="PT Serif" charset="0"/>
              </a:rPr>
              <a:t> of flour, and a skin of wine, and brought him to the house of the LORD in Shiloh. And the child was young. </a:t>
            </a:r>
            <a:r>
              <a:rPr lang="en-ZA" sz="3200" i="1" baseline="30000" dirty="0" smtClean="0">
                <a:solidFill>
                  <a:schemeClr val="bg1"/>
                </a:solidFill>
                <a:latin typeface="PT Serif" charset="0"/>
                <a:ea typeface="PT Serif" charset="0"/>
                <a:cs typeface="PT Serif" charset="0"/>
              </a:rPr>
              <a:t>25</a:t>
            </a:r>
            <a:r>
              <a:rPr lang="en-ZA" sz="3200" i="1" dirty="0" smtClean="0">
                <a:solidFill>
                  <a:schemeClr val="bg1"/>
                </a:solidFill>
                <a:latin typeface="PT Serif" charset="0"/>
                <a:ea typeface="PT Serif" charset="0"/>
                <a:cs typeface="PT Serif" charset="0"/>
              </a:rPr>
              <a:t> Then </a:t>
            </a:r>
            <a:r>
              <a:rPr lang="en-ZA" sz="3200" i="1" dirty="0">
                <a:solidFill>
                  <a:schemeClr val="bg1"/>
                </a:solidFill>
                <a:latin typeface="PT Serif" charset="0"/>
                <a:ea typeface="PT Serif" charset="0"/>
                <a:cs typeface="PT Serif" charset="0"/>
              </a:rPr>
              <a:t>they slaughtered a bull, and brought the child to Eli. </a:t>
            </a:r>
            <a:r>
              <a:rPr lang="en-ZA" sz="3200" i="1" baseline="30000" dirty="0">
                <a:solidFill>
                  <a:schemeClr val="bg1"/>
                </a:solidFill>
                <a:latin typeface="PT Serif" charset="0"/>
                <a:ea typeface="PT Serif" charset="0"/>
                <a:cs typeface="PT Serif" charset="0"/>
              </a:rPr>
              <a:t>26</a:t>
            </a:r>
            <a:r>
              <a:rPr lang="en-ZA" sz="3200" i="1" dirty="0">
                <a:solidFill>
                  <a:schemeClr val="bg1"/>
                </a:solidFill>
                <a:latin typeface="PT Serif" charset="0"/>
                <a:ea typeface="PT Serif" charset="0"/>
                <a:cs typeface="PT Serif" charset="0"/>
              </a:rPr>
              <a:t> And she said, "O my lord! As your soul lives, my lord, I am the woman who stood by</a:t>
            </a:r>
          </a:p>
          <a:p>
            <a:pPr algn="r">
              <a:spcBef>
                <a:spcPts val="1200"/>
              </a:spcBef>
            </a:pPr>
            <a:r>
              <a:rPr lang="en-US" sz="2400" b="1" dirty="0" smtClean="0">
                <a:solidFill>
                  <a:schemeClr val="bg1"/>
                </a:solidFill>
                <a:latin typeface="Helvetica" panose="020B0604020202020204" pitchFamily="34" charset="0"/>
                <a:ea typeface="PT Serif" charset="0"/>
                <a:cs typeface="Helvetica" panose="020B0604020202020204" pitchFamily="34" charset="0"/>
              </a:rPr>
              <a:t>1 Samuel 1:24-28 (NKJV)</a:t>
            </a:r>
            <a:endParaRPr lang="en-US" sz="2400" b="1" dirty="0">
              <a:solidFill>
                <a:schemeClr val="bg1"/>
              </a:solidFill>
              <a:latin typeface="Helvetica" panose="020B0604020202020204" pitchFamily="34" charset="0"/>
              <a:ea typeface="PT Serif" charset="0"/>
              <a:cs typeface="Helvetica" panose="020B0604020202020204" pitchFamily="34" charset="0"/>
            </a:endParaRPr>
          </a:p>
        </p:txBody>
      </p:sp>
    </p:spTree>
    <p:extLst>
      <p:ext uri="{BB962C8B-B14F-4D97-AF65-F5344CB8AC3E}">
        <p14:creationId xmlns:p14="http://schemas.microsoft.com/office/powerpoint/2010/main" val="614723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24220" y="5622870"/>
            <a:ext cx="6143557" cy="400110"/>
          </a:xfrm>
          <a:prstGeom prst="rect">
            <a:avLst/>
          </a:prstGeom>
          <a:noFill/>
        </p:spPr>
        <p:txBody>
          <a:bodyPr wrap="square" rtlCol="0">
            <a:spAutoFit/>
          </a:bodyPr>
          <a:lstStyle/>
          <a:p>
            <a:pPr algn="ctr"/>
            <a:r>
              <a:rPr lang="en-US" sz="2000" b="1" smtClean="0">
                <a:solidFill>
                  <a:schemeClr val="bg1"/>
                </a:solidFill>
                <a:latin typeface="Helvetica" charset="0"/>
                <a:ea typeface="Helvetica" charset="0"/>
                <a:cs typeface="Helvetica" charset="0"/>
              </a:rPr>
              <a:t>John Doe</a:t>
            </a:r>
            <a:endParaRPr lang="en-US" sz="2000" b="1" dirty="0">
              <a:solidFill>
                <a:schemeClr val="bg1"/>
              </a:solidFill>
              <a:latin typeface="Helvetica" charset="0"/>
              <a:ea typeface="Helvetica" charset="0"/>
              <a:cs typeface="Helvetica" charset="0"/>
            </a:endParaRPr>
          </a:p>
        </p:txBody>
      </p:sp>
      <p:sp>
        <p:nvSpPr>
          <p:cNvPr id="5" name="TextBox 4"/>
          <p:cNvSpPr txBox="1"/>
          <p:nvPr/>
        </p:nvSpPr>
        <p:spPr>
          <a:xfrm>
            <a:off x="1504948" y="2460465"/>
            <a:ext cx="9182100" cy="1477328"/>
          </a:xfrm>
          <a:prstGeom prst="rect">
            <a:avLst/>
          </a:prstGeom>
          <a:noFill/>
        </p:spPr>
        <p:txBody>
          <a:bodyPr wrap="square" rtlCol="0">
            <a:spAutoFit/>
          </a:bodyPr>
          <a:lstStyle/>
          <a:p>
            <a:pPr algn="ctr"/>
            <a:r>
              <a:rPr lang="en-US" sz="4500" b="1" spc="600" dirty="0" smtClean="0">
                <a:solidFill>
                  <a:schemeClr val="bg1"/>
                </a:solidFill>
                <a:latin typeface="Muli ExtraBold" charset="0"/>
                <a:ea typeface="Muli ExtraBold" charset="0"/>
                <a:cs typeface="Muli ExtraBold" charset="0"/>
              </a:rPr>
              <a:t>UNDERSTANDINGTHE NEW TESTAMENT</a:t>
            </a:r>
            <a:endParaRPr lang="en-US" sz="4500" b="1" spc="600" dirty="0">
              <a:solidFill>
                <a:schemeClr val="bg1"/>
              </a:solidFill>
              <a:latin typeface="Muli ExtraBold" charset="0"/>
              <a:ea typeface="Muli ExtraBold" charset="0"/>
              <a:cs typeface="Muli ExtraBold"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12204800" cy="6865200"/>
          </a:xfrm>
          <a:prstGeom prst="rect">
            <a:avLst/>
          </a:prstGeom>
        </p:spPr>
      </p:pic>
      <p:sp>
        <p:nvSpPr>
          <p:cNvPr id="12" name="TextBox 11"/>
          <p:cNvSpPr txBox="1">
            <a:spLocks/>
          </p:cNvSpPr>
          <p:nvPr/>
        </p:nvSpPr>
        <p:spPr>
          <a:xfrm>
            <a:off x="1780936" y="606112"/>
            <a:ext cx="8617527" cy="4139595"/>
          </a:xfrm>
          <a:prstGeom prst="rect">
            <a:avLst/>
          </a:prstGeom>
          <a:noFill/>
        </p:spPr>
        <p:txBody>
          <a:bodyPr wrap="square" rtlCol="0">
            <a:spAutoFit/>
          </a:bodyPr>
          <a:lstStyle/>
          <a:p>
            <a:pPr>
              <a:spcAft>
                <a:spcPts val="600"/>
              </a:spcAft>
            </a:pPr>
            <a:r>
              <a:rPr lang="en-US" sz="3200" b="1" dirty="0">
                <a:solidFill>
                  <a:schemeClr val="bg1"/>
                </a:solidFill>
                <a:latin typeface="Helvetica" panose="020B0604020202020204" pitchFamily="34" charset="0"/>
                <a:ea typeface="PT Serif" charset="0"/>
                <a:cs typeface="Helvetica" panose="020B0604020202020204" pitchFamily="34" charset="0"/>
              </a:rPr>
              <a:t>2</a:t>
            </a:r>
            <a:r>
              <a:rPr lang="en-US" sz="3200" b="1" dirty="0" smtClean="0">
                <a:solidFill>
                  <a:schemeClr val="bg1"/>
                </a:solidFill>
                <a:latin typeface="Helvetica" panose="020B0604020202020204" pitchFamily="34" charset="0"/>
                <a:ea typeface="PT Serif" charset="0"/>
                <a:cs typeface="Helvetica" panose="020B0604020202020204" pitchFamily="34" charset="0"/>
              </a:rPr>
              <a:t>. SAMUEL’S DEDICATION</a:t>
            </a:r>
            <a:endParaRPr lang="en-US" sz="3200" b="1" dirty="0">
              <a:solidFill>
                <a:schemeClr val="bg1"/>
              </a:solidFill>
              <a:latin typeface="Helvetica" panose="020B0604020202020204" pitchFamily="34" charset="0"/>
              <a:ea typeface="PT Serif" charset="0"/>
              <a:cs typeface="Helvetica" panose="020B0604020202020204" pitchFamily="34" charset="0"/>
            </a:endParaRPr>
          </a:p>
          <a:p>
            <a:pPr algn="just"/>
            <a:r>
              <a:rPr lang="en-ZA" sz="3200" i="1" dirty="0" smtClean="0">
                <a:solidFill>
                  <a:schemeClr val="bg1"/>
                </a:solidFill>
                <a:latin typeface="PT Serif" charset="0"/>
                <a:ea typeface="PT Serif" charset="0"/>
                <a:cs typeface="PT Serif" charset="0"/>
              </a:rPr>
              <a:t>you </a:t>
            </a:r>
            <a:r>
              <a:rPr lang="en-ZA" sz="3200" i="1" dirty="0">
                <a:solidFill>
                  <a:schemeClr val="bg1"/>
                </a:solidFill>
                <a:latin typeface="PT Serif" charset="0"/>
                <a:ea typeface="PT Serif" charset="0"/>
                <a:cs typeface="PT Serif" charset="0"/>
              </a:rPr>
              <a:t>here, praying to the LORD. </a:t>
            </a:r>
            <a:r>
              <a:rPr lang="en-ZA" sz="3200" i="1" baseline="30000" dirty="0" smtClean="0">
                <a:solidFill>
                  <a:schemeClr val="bg1"/>
                </a:solidFill>
                <a:latin typeface="PT Serif" charset="0"/>
                <a:ea typeface="PT Serif" charset="0"/>
                <a:cs typeface="PT Serif" charset="0"/>
              </a:rPr>
              <a:t>27</a:t>
            </a:r>
            <a:r>
              <a:rPr lang="en-ZA" sz="3200" i="1" dirty="0" smtClean="0">
                <a:solidFill>
                  <a:schemeClr val="bg1"/>
                </a:solidFill>
                <a:latin typeface="PT Serif" charset="0"/>
                <a:ea typeface="PT Serif" charset="0"/>
                <a:cs typeface="PT Serif" charset="0"/>
              </a:rPr>
              <a:t> For </a:t>
            </a:r>
            <a:r>
              <a:rPr lang="en-ZA" sz="3200" i="1" dirty="0">
                <a:solidFill>
                  <a:schemeClr val="bg1"/>
                </a:solidFill>
                <a:latin typeface="PT Serif" charset="0"/>
                <a:ea typeface="PT Serif" charset="0"/>
                <a:cs typeface="PT Serif" charset="0"/>
              </a:rPr>
              <a:t>this child I prayed, and the LORD has granted me my petition which I asked of Him. </a:t>
            </a:r>
            <a:r>
              <a:rPr lang="en-ZA" sz="3200" i="1" baseline="30000" dirty="0" smtClean="0">
                <a:solidFill>
                  <a:schemeClr val="bg1"/>
                </a:solidFill>
                <a:latin typeface="PT Serif" charset="0"/>
                <a:ea typeface="PT Serif" charset="0"/>
                <a:cs typeface="PT Serif" charset="0"/>
              </a:rPr>
              <a:t>28</a:t>
            </a:r>
            <a:r>
              <a:rPr lang="en-ZA" sz="3200" i="1" dirty="0" smtClean="0">
                <a:solidFill>
                  <a:schemeClr val="bg1"/>
                </a:solidFill>
                <a:latin typeface="PT Serif" charset="0"/>
                <a:ea typeface="PT Serif" charset="0"/>
                <a:cs typeface="PT Serif" charset="0"/>
              </a:rPr>
              <a:t> Therefore </a:t>
            </a:r>
            <a:r>
              <a:rPr lang="en-ZA" sz="3200" i="1" dirty="0">
                <a:solidFill>
                  <a:schemeClr val="bg1"/>
                </a:solidFill>
                <a:latin typeface="PT Serif" charset="0"/>
                <a:ea typeface="PT Serif" charset="0"/>
                <a:cs typeface="PT Serif" charset="0"/>
              </a:rPr>
              <a:t>I also have lent him to the LORD; as long as he lives he shall be lent to the LORD." So they worshiped the LORD there</a:t>
            </a:r>
            <a:r>
              <a:rPr lang="en-ZA" sz="3200" i="1" dirty="0" smtClean="0">
                <a:solidFill>
                  <a:schemeClr val="bg1"/>
                </a:solidFill>
                <a:latin typeface="PT Serif" charset="0"/>
                <a:ea typeface="PT Serif" charset="0"/>
                <a:cs typeface="PT Serif" charset="0"/>
              </a:rPr>
              <a:t>.</a:t>
            </a:r>
            <a:endParaRPr lang="en-ZA" sz="3200" i="1" dirty="0">
              <a:solidFill>
                <a:schemeClr val="bg1"/>
              </a:solidFill>
              <a:latin typeface="PT Serif" charset="0"/>
              <a:ea typeface="PT Serif" charset="0"/>
              <a:cs typeface="PT Serif" charset="0"/>
            </a:endParaRPr>
          </a:p>
          <a:p>
            <a:pPr algn="r">
              <a:spcBef>
                <a:spcPts val="1200"/>
              </a:spcBef>
            </a:pPr>
            <a:r>
              <a:rPr lang="en-US" sz="2400" b="1" dirty="0" smtClean="0">
                <a:solidFill>
                  <a:schemeClr val="bg1"/>
                </a:solidFill>
                <a:latin typeface="Helvetica" panose="020B0604020202020204" pitchFamily="34" charset="0"/>
                <a:ea typeface="PT Serif" charset="0"/>
                <a:cs typeface="Helvetica" panose="020B0604020202020204" pitchFamily="34" charset="0"/>
              </a:rPr>
              <a:t>1 Samuel 1:24-28 (NKJV)</a:t>
            </a:r>
            <a:endParaRPr lang="en-US" sz="2400" b="1" dirty="0">
              <a:solidFill>
                <a:schemeClr val="bg1"/>
              </a:solidFill>
              <a:latin typeface="Helvetica" panose="020B0604020202020204" pitchFamily="34" charset="0"/>
              <a:ea typeface="PT Serif" charset="0"/>
              <a:cs typeface="Helvetica" panose="020B0604020202020204" pitchFamily="34" charset="0"/>
            </a:endParaRPr>
          </a:p>
        </p:txBody>
      </p:sp>
    </p:spTree>
    <p:extLst>
      <p:ext uri="{BB962C8B-B14F-4D97-AF65-F5344CB8AC3E}">
        <p14:creationId xmlns:p14="http://schemas.microsoft.com/office/powerpoint/2010/main" val="3450789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24220" y="5622870"/>
            <a:ext cx="6143557" cy="400110"/>
          </a:xfrm>
          <a:prstGeom prst="rect">
            <a:avLst/>
          </a:prstGeom>
          <a:noFill/>
        </p:spPr>
        <p:txBody>
          <a:bodyPr wrap="square" rtlCol="0">
            <a:spAutoFit/>
          </a:bodyPr>
          <a:lstStyle/>
          <a:p>
            <a:pPr algn="ctr"/>
            <a:r>
              <a:rPr lang="en-US" sz="2000" b="1" smtClean="0">
                <a:solidFill>
                  <a:schemeClr val="bg1"/>
                </a:solidFill>
                <a:latin typeface="Helvetica" charset="0"/>
                <a:ea typeface="Helvetica" charset="0"/>
                <a:cs typeface="Helvetica" charset="0"/>
              </a:rPr>
              <a:t>John Doe</a:t>
            </a:r>
            <a:endParaRPr lang="en-US" sz="2000" b="1" dirty="0">
              <a:solidFill>
                <a:schemeClr val="bg1"/>
              </a:solidFill>
              <a:latin typeface="Helvetica" charset="0"/>
              <a:ea typeface="Helvetica" charset="0"/>
              <a:cs typeface="Helvetica" charset="0"/>
            </a:endParaRPr>
          </a:p>
        </p:txBody>
      </p:sp>
      <p:sp>
        <p:nvSpPr>
          <p:cNvPr id="5" name="TextBox 4"/>
          <p:cNvSpPr txBox="1"/>
          <p:nvPr/>
        </p:nvSpPr>
        <p:spPr>
          <a:xfrm>
            <a:off x="1504948" y="2460465"/>
            <a:ext cx="9182100" cy="1477328"/>
          </a:xfrm>
          <a:prstGeom prst="rect">
            <a:avLst/>
          </a:prstGeom>
          <a:noFill/>
        </p:spPr>
        <p:txBody>
          <a:bodyPr wrap="square" rtlCol="0">
            <a:spAutoFit/>
          </a:bodyPr>
          <a:lstStyle/>
          <a:p>
            <a:pPr algn="ctr"/>
            <a:r>
              <a:rPr lang="en-US" sz="4500" b="1" spc="600" dirty="0" smtClean="0">
                <a:solidFill>
                  <a:schemeClr val="bg1"/>
                </a:solidFill>
                <a:latin typeface="Muli ExtraBold" charset="0"/>
                <a:ea typeface="Muli ExtraBold" charset="0"/>
                <a:cs typeface="Muli ExtraBold" charset="0"/>
              </a:rPr>
              <a:t>UNDERSTANDINGTHE NEW TESTAMENT</a:t>
            </a:r>
            <a:endParaRPr lang="en-US" sz="4500" b="1" spc="600" dirty="0">
              <a:solidFill>
                <a:schemeClr val="bg1"/>
              </a:solidFill>
              <a:latin typeface="Muli ExtraBold" charset="0"/>
              <a:ea typeface="Muli ExtraBold" charset="0"/>
              <a:cs typeface="Muli ExtraBold"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12204800" cy="6865200"/>
          </a:xfrm>
          <a:prstGeom prst="rect">
            <a:avLst/>
          </a:prstGeom>
        </p:spPr>
      </p:pic>
      <p:sp>
        <p:nvSpPr>
          <p:cNvPr id="12" name="TextBox 11"/>
          <p:cNvSpPr txBox="1">
            <a:spLocks/>
          </p:cNvSpPr>
          <p:nvPr/>
        </p:nvSpPr>
        <p:spPr>
          <a:xfrm>
            <a:off x="1780936" y="606112"/>
            <a:ext cx="8617527" cy="3647152"/>
          </a:xfrm>
          <a:prstGeom prst="rect">
            <a:avLst/>
          </a:prstGeom>
          <a:noFill/>
        </p:spPr>
        <p:txBody>
          <a:bodyPr wrap="square" rtlCol="0">
            <a:spAutoFit/>
          </a:bodyPr>
          <a:lstStyle/>
          <a:p>
            <a:pPr>
              <a:spcAft>
                <a:spcPts val="600"/>
              </a:spcAft>
            </a:pPr>
            <a:r>
              <a:rPr lang="en-US" sz="3200" b="1" dirty="0">
                <a:solidFill>
                  <a:schemeClr val="bg1"/>
                </a:solidFill>
                <a:latin typeface="Helvetica" panose="020B0604020202020204" pitchFamily="34" charset="0"/>
                <a:ea typeface="PT Serif" charset="0"/>
                <a:cs typeface="Helvetica" panose="020B0604020202020204" pitchFamily="34" charset="0"/>
              </a:rPr>
              <a:t>3</a:t>
            </a:r>
            <a:r>
              <a:rPr lang="en-US" sz="3200" b="1" dirty="0" smtClean="0">
                <a:solidFill>
                  <a:schemeClr val="bg1"/>
                </a:solidFill>
                <a:latin typeface="Helvetica" panose="020B0604020202020204" pitchFamily="34" charset="0"/>
                <a:ea typeface="PT Serif" charset="0"/>
                <a:cs typeface="Helvetica" panose="020B0604020202020204" pitchFamily="34" charset="0"/>
              </a:rPr>
              <a:t>. SAMUEL’S GROWTH</a:t>
            </a:r>
            <a:endParaRPr lang="en-US" sz="3200" b="1" dirty="0">
              <a:solidFill>
                <a:schemeClr val="bg1"/>
              </a:solidFill>
              <a:latin typeface="Helvetica" panose="020B0604020202020204" pitchFamily="34" charset="0"/>
              <a:ea typeface="PT Serif" charset="0"/>
              <a:cs typeface="Helvetica" panose="020B0604020202020204" pitchFamily="34" charset="0"/>
            </a:endParaRPr>
          </a:p>
          <a:p>
            <a:pPr algn="just"/>
            <a:r>
              <a:rPr lang="en-ZA" sz="3200" i="1" baseline="30000" dirty="0" smtClean="0">
                <a:solidFill>
                  <a:schemeClr val="bg1"/>
                </a:solidFill>
                <a:latin typeface="PT Serif" charset="0"/>
                <a:ea typeface="PT Serif" charset="0"/>
                <a:cs typeface="PT Serif" charset="0"/>
              </a:rPr>
              <a:t>11</a:t>
            </a:r>
            <a:r>
              <a:rPr lang="en-ZA" sz="3200" i="1" dirty="0" smtClean="0">
                <a:solidFill>
                  <a:schemeClr val="bg1"/>
                </a:solidFill>
                <a:latin typeface="PT Serif" charset="0"/>
                <a:ea typeface="PT Serif" charset="0"/>
                <a:cs typeface="PT Serif" charset="0"/>
              </a:rPr>
              <a:t> Then </a:t>
            </a:r>
            <a:r>
              <a:rPr lang="en-ZA" sz="3200" i="1" dirty="0" err="1">
                <a:solidFill>
                  <a:schemeClr val="bg1"/>
                </a:solidFill>
                <a:latin typeface="PT Serif" charset="0"/>
                <a:ea typeface="PT Serif" charset="0"/>
                <a:cs typeface="PT Serif" charset="0"/>
              </a:rPr>
              <a:t>Elkanah</a:t>
            </a:r>
            <a:r>
              <a:rPr lang="en-ZA" sz="3200" i="1" dirty="0">
                <a:solidFill>
                  <a:schemeClr val="bg1"/>
                </a:solidFill>
                <a:latin typeface="PT Serif" charset="0"/>
                <a:ea typeface="PT Serif" charset="0"/>
                <a:cs typeface="PT Serif" charset="0"/>
              </a:rPr>
              <a:t> went to his house at Ramah. But the child ministered to the LORD before Eli the priest. </a:t>
            </a:r>
          </a:p>
          <a:p>
            <a:pPr algn="just"/>
            <a:r>
              <a:rPr lang="en-ZA" sz="3200" i="1" baseline="30000" dirty="0" smtClean="0">
                <a:solidFill>
                  <a:schemeClr val="bg1"/>
                </a:solidFill>
                <a:latin typeface="PT Serif" charset="0"/>
                <a:ea typeface="PT Serif" charset="0"/>
                <a:cs typeface="PT Serif" charset="0"/>
              </a:rPr>
              <a:t>12</a:t>
            </a:r>
            <a:r>
              <a:rPr lang="en-ZA" sz="3200" i="1" dirty="0" smtClean="0">
                <a:solidFill>
                  <a:schemeClr val="bg1"/>
                </a:solidFill>
                <a:latin typeface="PT Serif" charset="0"/>
                <a:ea typeface="PT Serif" charset="0"/>
                <a:cs typeface="PT Serif" charset="0"/>
              </a:rPr>
              <a:t> Now </a:t>
            </a:r>
            <a:r>
              <a:rPr lang="en-ZA" sz="3200" i="1" dirty="0">
                <a:solidFill>
                  <a:schemeClr val="bg1"/>
                </a:solidFill>
                <a:latin typeface="PT Serif" charset="0"/>
                <a:ea typeface="PT Serif" charset="0"/>
                <a:cs typeface="PT Serif" charset="0"/>
              </a:rPr>
              <a:t>the sons of Eli were corrupt; they did not know the LORD</a:t>
            </a:r>
            <a:r>
              <a:rPr lang="en-ZA" sz="3200" i="1" dirty="0" smtClean="0">
                <a:solidFill>
                  <a:schemeClr val="bg1"/>
                </a:solidFill>
                <a:latin typeface="PT Serif" charset="0"/>
                <a:ea typeface="PT Serif" charset="0"/>
                <a:cs typeface="PT Serif" charset="0"/>
              </a:rPr>
              <a:t>.</a:t>
            </a:r>
            <a:endParaRPr lang="en-ZA" sz="3200" i="1" dirty="0">
              <a:solidFill>
                <a:schemeClr val="bg1"/>
              </a:solidFill>
              <a:latin typeface="PT Serif" charset="0"/>
              <a:ea typeface="PT Serif" charset="0"/>
              <a:cs typeface="PT Serif" charset="0"/>
            </a:endParaRPr>
          </a:p>
          <a:p>
            <a:pPr algn="r">
              <a:spcBef>
                <a:spcPts val="1200"/>
              </a:spcBef>
            </a:pPr>
            <a:r>
              <a:rPr lang="en-US" sz="2400" b="1" dirty="0" smtClean="0">
                <a:solidFill>
                  <a:schemeClr val="bg1"/>
                </a:solidFill>
                <a:latin typeface="Helvetica" panose="020B0604020202020204" pitchFamily="34" charset="0"/>
                <a:ea typeface="PT Serif" charset="0"/>
                <a:cs typeface="Helvetica" panose="020B0604020202020204" pitchFamily="34" charset="0"/>
              </a:rPr>
              <a:t>1 Samuel 2:11-12 (NKJV)</a:t>
            </a:r>
            <a:endParaRPr lang="en-US" sz="2400" b="1" dirty="0">
              <a:solidFill>
                <a:schemeClr val="bg1"/>
              </a:solidFill>
              <a:latin typeface="Helvetica" panose="020B0604020202020204" pitchFamily="34" charset="0"/>
              <a:ea typeface="PT Serif" charset="0"/>
              <a:cs typeface="Helvetica" panose="020B0604020202020204" pitchFamily="34" charset="0"/>
            </a:endParaRPr>
          </a:p>
        </p:txBody>
      </p:sp>
    </p:spTree>
    <p:extLst>
      <p:ext uri="{BB962C8B-B14F-4D97-AF65-F5344CB8AC3E}">
        <p14:creationId xmlns:p14="http://schemas.microsoft.com/office/powerpoint/2010/main" val="1170050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24220" y="5622870"/>
            <a:ext cx="6143557" cy="400110"/>
          </a:xfrm>
          <a:prstGeom prst="rect">
            <a:avLst/>
          </a:prstGeom>
          <a:noFill/>
        </p:spPr>
        <p:txBody>
          <a:bodyPr wrap="square" rtlCol="0">
            <a:spAutoFit/>
          </a:bodyPr>
          <a:lstStyle/>
          <a:p>
            <a:pPr algn="ctr"/>
            <a:r>
              <a:rPr lang="en-US" sz="2000" b="1" smtClean="0">
                <a:solidFill>
                  <a:schemeClr val="bg1"/>
                </a:solidFill>
                <a:latin typeface="Helvetica" charset="0"/>
                <a:ea typeface="Helvetica" charset="0"/>
                <a:cs typeface="Helvetica" charset="0"/>
              </a:rPr>
              <a:t>John Doe</a:t>
            </a:r>
            <a:endParaRPr lang="en-US" sz="2000" b="1" dirty="0">
              <a:solidFill>
                <a:schemeClr val="bg1"/>
              </a:solidFill>
              <a:latin typeface="Helvetica" charset="0"/>
              <a:ea typeface="Helvetica" charset="0"/>
              <a:cs typeface="Helvetica" charset="0"/>
            </a:endParaRPr>
          </a:p>
        </p:txBody>
      </p:sp>
      <p:sp>
        <p:nvSpPr>
          <p:cNvPr id="5" name="TextBox 4"/>
          <p:cNvSpPr txBox="1"/>
          <p:nvPr/>
        </p:nvSpPr>
        <p:spPr>
          <a:xfrm>
            <a:off x="1504948" y="2460465"/>
            <a:ext cx="9182100" cy="1477328"/>
          </a:xfrm>
          <a:prstGeom prst="rect">
            <a:avLst/>
          </a:prstGeom>
          <a:noFill/>
        </p:spPr>
        <p:txBody>
          <a:bodyPr wrap="square" rtlCol="0">
            <a:spAutoFit/>
          </a:bodyPr>
          <a:lstStyle/>
          <a:p>
            <a:pPr algn="ctr"/>
            <a:r>
              <a:rPr lang="en-US" sz="4500" b="1" spc="600" dirty="0" smtClean="0">
                <a:solidFill>
                  <a:schemeClr val="bg1"/>
                </a:solidFill>
                <a:latin typeface="Muli ExtraBold" charset="0"/>
                <a:ea typeface="Muli ExtraBold" charset="0"/>
                <a:cs typeface="Muli ExtraBold" charset="0"/>
              </a:rPr>
              <a:t>UNDERSTANDINGTHE NEW TESTAMENT</a:t>
            </a:r>
            <a:endParaRPr lang="en-US" sz="4500" b="1" spc="600" dirty="0">
              <a:solidFill>
                <a:schemeClr val="bg1"/>
              </a:solidFill>
              <a:latin typeface="Muli ExtraBold" charset="0"/>
              <a:ea typeface="Muli ExtraBold" charset="0"/>
              <a:cs typeface="Muli ExtraBold"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12204800" cy="6865200"/>
          </a:xfrm>
          <a:prstGeom prst="rect">
            <a:avLst/>
          </a:prstGeom>
        </p:spPr>
      </p:pic>
      <p:sp>
        <p:nvSpPr>
          <p:cNvPr id="12" name="TextBox 11"/>
          <p:cNvSpPr txBox="1">
            <a:spLocks/>
          </p:cNvSpPr>
          <p:nvPr/>
        </p:nvSpPr>
        <p:spPr>
          <a:xfrm>
            <a:off x="1780936" y="606112"/>
            <a:ext cx="8617527" cy="5124480"/>
          </a:xfrm>
          <a:prstGeom prst="rect">
            <a:avLst/>
          </a:prstGeom>
          <a:noFill/>
        </p:spPr>
        <p:txBody>
          <a:bodyPr wrap="square" rtlCol="0">
            <a:spAutoFit/>
          </a:bodyPr>
          <a:lstStyle/>
          <a:p>
            <a:pPr>
              <a:spcAft>
                <a:spcPts val="600"/>
              </a:spcAft>
            </a:pPr>
            <a:r>
              <a:rPr lang="en-US" sz="3200" b="1" dirty="0">
                <a:solidFill>
                  <a:schemeClr val="bg1"/>
                </a:solidFill>
                <a:latin typeface="Helvetica" panose="020B0604020202020204" pitchFamily="34" charset="0"/>
                <a:ea typeface="PT Serif" charset="0"/>
                <a:cs typeface="Helvetica" panose="020B0604020202020204" pitchFamily="34" charset="0"/>
              </a:rPr>
              <a:t>3</a:t>
            </a:r>
            <a:r>
              <a:rPr lang="en-US" sz="3200" b="1" dirty="0" smtClean="0">
                <a:solidFill>
                  <a:schemeClr val="bg1"/>
                </a:solidFill>
                <a:latin typeface="Helvetica" panose="020B0604020202020204" pitchFamily="34" charset="0"/>
                <a:ea typeface="PT Serif" charset="0"/>
                <a:cs typeface="Helvetica" panose="020B0604020202020204" pitchFamily="34" charset="0"/>
              </a:rPr>
              <a:t>. SAMUEL’S GROWTH</a:t>
            </a:r>
            <a:endParaRPr lang="en-US" sz="3200" b="1" dirty="0">
              <a:solidFill>
                <a:schemeClr val="bg1"/>
              </a:solidFill>
              <a:latin typeface="Helvetica" panose="020B0604020202020204" pitchFamily="34" charset="0"/>
              <a:ea typeface="PT Serif" charset="0"/>
              <a:cs typeface="Helvetica" panose="020B0604020202020204" pitchFamily="34" charset="0"/>
            </a:endParaRPr>
          </a:p>
          <a:p>
            <a:pPr algn="just"/>
            <a:r>
              <a:rPr lang="en-ZA" sz="3200" i="1" baseline="30000" dirty="0" smtClean="0">
                <a:solidFill>
                  <a:schemeClr val="bg1"/>
                </a:solidFill>
                <a:latin typeface="PT Serif" charset="0"/>
                <a:ea typeface="PT Serif" charset="0"/>
                <a:cs typeface="PT Serif" charset="0"/>
              </a:rPr>
              <a:t>17</a:t>
            </a:r>
            <a:r>
              <a:rPr lang="en-ZA" sz="3200" i="1" dirty="0" smtClean="0">
                <a:solidFill>
                  <a:schemeClr val="bg1"/>
                </a:solidFill>
                <a:latin typeface="PT Serif" charset="0"/>
                <a:ea typeface="PT Serif" charset="0"/>
                <a:cs typeface="PT Serif" charset="0"/>
              </a:rPr>
              <a:t> Therefore </a:t>
            </a:r>
            <a:r>
              <a:rPr lang="en-ZA" sz="3200" i="1" dirty="0">
                <a:solidFill>
                  <a:schemeClr val="bg1"/>
                </a:solidFill>
                <a:latin typeface="PT Serif" charset="0"/>
                <a:ea typeface="PT Serif" charset="0"/>
                <a:cs typeface="PT Serif" charset="0"/>
              </a:rPr>
              <a:t>the sin of the young men was very great before the LORD, for men abhorred the offering of the LORD. </a:t>
            </a:r>
            <a:r>
              <a:rPr lang="en-ZA" sz="3200" i="1" baseline="30000" dirty="0" smtClean="0">
                <a:solidFill>
                  <a:schemeClr val="bg1"/>
                </a:solidFill>
                <a:latin typeface="PT Serif" charset="0"/>
                <a:ea typeface="PT Serif" charset="0"/>
                <a:cs typeface="PT Serif" charset="0"/>
              </a:rPr>
              <a:t>18</a:t>
            </a:r>
            <a:r>
              <a:rPr lang="en-ZA" sz="3200" i="1" dirty="0" smtClean="0">
                <a:solidFill>
                  <a:schemeClr val="bg1"/>
                </a:solidFill>
                <a:latin typeface="PT Serif" charset="0"/>
                <a:ea typeface="PT Serif" charset="0"/>
                <a:cs typeface="PT Serif" charset="0"/>
              </a:rPr>
              <a:t> But </a:t>
            </a:r>
            <a:r>
              <a:rPr lang="en-ZA" sz="3200" i="1" dirty="0">
                <a:solidFill>
                  <a:schemeClr val="bg1"/>
                </a:solidFill>
                <a:latin typeface="PT Serif" charset="0"/>
                <a:ea typeface="PT Serif" charset="0"/>
                <a:cs typeface="PT Serif" charset="0"/>
              </a:rPr>
              <a:t>Samuel ministered before the LORD, even as a child, wearing a linen ephod. </a:t>
            </a:r>
            <a:r>
              <a:rPr lang="en-ZA" sz="3200" i="1" baseline="30000" dirty="0" smtClean="0">
                <a:solidFill>
                  <a:schemeClr val="bg1"/>
                </a:solidFill>
                <a:latin typeface="PT Serif" charset="0"/>
                <a:ea typeface="PT Serif" charset="0"/>
                <a:cs typeface="PT Serif" charset="0"/>
              </a:rPr>
              <a:t>19</a:t>
            </a:r>
            <a:r>
              <a:rPr lang="en-ZA" sz="3200" i="1" dirty="0" smtClean="0">
                <a:solidFill>
                  <a:schemeClr val="bg1"/>
                </a:solidFill>
                <a:latin typeface="PT Serif" charset="0"/>
                <a:ea typeface="PT Serif" charset="0"/>
                <a:cs typeface="PT Serif" charset="0"/>
              </a:rPr>
              <a:t> Moreover </a:t>
            </a:r>
            <a:r>
              <a:rPr lang="en-ZA" sz="3200" i="1" dirty="0">
                <a:solidFill>
                  <a:schemeClr val="bg1"/>
                </a:solidFill>
                <a:latin typeface="PT Serif" charset="0"/>
                <a:ea typeface="PT Serif" charset="0"/>
                <a:cs typeface="PT Serif" charset="0"/>
              </a:rPr>
              <a:t>his mother used to make him a little robe, and bring it to him year by year when she came up with her husband to offer the yearly sacrifice</a:t>
            </a:r>
            <a:r>
              <a:rPr lang="en-ZA" sz="3200" i="1" dirty="0" smtClean="0">
                <a:solidFill>
                  <a:schemeClr val="bg1"/>
                </a:solidFill>
                <a:latin typeface="PT Serif" charset="0"/>
                <a:ea typeface="PT Serif" charset="0"/>
                <a:cs typeface="PT Serif" charset="0"/>
              </a:rPr>
              <a:t>.</a:t>
            </a:r>
            <a:endParaRPr lang="en-ZA" sz="3200" i="1" dirty="0">
              <a:solidFill>
                <a:schemeClr val="bg1"/>
              </a:solidFill>
              <a:latin typeface="PT Serif" charset="0"/>
              <a:ea typeface="PT Serif" charset="0"/>
              <a:cs typeface="PT Serif" charset="0"/>
            </a:endParaRPr>
          </a:p>
          <a:p>
            <a:pPr algn="r">
              <a:spcBef>
                <a:spcPts val="1200"/>
              </a:spcBef>
            </a:pPr>
            <a:r>
              <a:rPr lang="en-US" sz="2400" b="1" dirty="0" smtClean="0">
                <a:solidFill>
                  <a:schemeClr val="bg1"/>
                </a:solidFill>
                <a:latin typeface="Helvetica" panose="020B0604020202020204" pitchFamily="34" charset="0"/>
                <a:ea typeface="PT Serif" charset="0"/>
                <a:cs typeface="Helvetica" panose="020B0604020202020204" pitchFamily="34" charset="0"/>
              </a:rPr>
              <a:t>1 Samuel 2:17-21 (NKJV)</a:t>
            </a:r>
            <a:endParaRPr lang="en-US" sz="2400" b="1" dirty="0">
              <a:solidFill>
                <a:schemeClr val="bg1"/>
              </a:solidFill>
              <a:latin typeface="Helvetica" panose="020B0604020202020204" pitchFamily="34" charset="0"/>
              <a:ea typeface="PT Serif" charset="0"/>
              <a:cs typeface="Helvetica" panose="020B0604020202020204" pitchFamily="34" charset="0"/>
            </a:endParaRPr>
          </a:p>
        </p:txBody>
      </p:sp>
    </p:spTree>
    <p:extLst>
      <p:ext uri="{BB962C8B-B14F-4D97-AF65-F5344CB8AC3E}">
        <p14:creationId xmlns:p14="http://schemas.microsoft.com/office/powerpoint/2010/main" val="509660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2AC38D1D6E74F4485550D2A2C987D0E" ma:contentTypeVersion="5" ma:contentTypeDescription="Create a new document." ma:contentTypeScope="" ma:versionID="5bf825f722789b00b0d64174189ce1ac">
  <xsd:schema xmlns:xsd="http://www.w3.org/2001/XMLSchema" xmlns:xs="http://www.w3.org/2001/XMLSchema" xmlns:p="http://schemas.microsoft.com/office/2006/metadata/properties" xmlns:ns2="714ffc91-1b9b-4e8d-b723-91ea9c0a278c" xmlns:ns3="bab4612d-69c1-4a01-bbdc-435c7bba1413" targetNamespace="http://schemas.microsoft.com/office/2006/metadata/properties" ma:root="true" ma:fieldsID="db6f1844d91a255056de2f2e869068b4" ns2:_="" ns3:_="">
    <xsd:import namespace="714ffc91-1b9b-4e8d-b723-91ea9c0a278c"/>
    <xsd:import namespace="bab4612d-69c1-4a01-bbdc-435c7bba141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4ffc91-1b9b-4e8d-b723-91ea9c0a278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b4612d-69c1-4a01-bbdc-435c7bba141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73F8C4-C9CB-4453-BB9C-2791DBD53415}">
  <ds:schemaRefs>
    <ds:schemaRef ds:uri="http://purl.org/dc/elements/1.1/"/>
    <ds:schemaRef ds:uri="http://schemas.openxmlformats.org/package/2006/metadata/core-properties"/>
    <ds:schemaRef ds:uri="714ffc91-1b9b-4e8d-b723-91ea9c0a278c"/>
    <ds:schemaRef ds:uri="http://schemas.microsoft.com/office/infopath/2007/PartnerControls"/>
    <ds:schemaRef ds:uri="http://purl.org/dc/terms/"/>
    <ds:schemaRef ds:uri="http://schemas.microsoft.com/office/2006/documentManagement/types"/>
    <ds:schemaRef ds:uri="bab4612d-69c1-4a01-bbdc-435c7bba1413"/>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63C84043-1910-40BA-9C7A-2748B5EEA2A1}">
  <ds:schemaRefs>
    <ds:schemaRef ds:uri="http://schemas.microsoft.com/sharepoint/v3/contenttype/forms"/>
  </ds:schemaRefs>
</ds:datastoreItem>
</file>

<file path=customXml/itemProps3.xml><?xml version="1.0" encoding="utf-8"?>
<ds:datastoreItem xmlns:ds="http://schemas.openxmlformats.org/officeDocument/2006/customXml" ds:itemID="{1332DAD9-4C3A-4CAE-8E24-D35EB3A9B3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4ffc91-1b9b-4e8d-b723-91ea9c0a278c"/>
    <ds:schemaRef ds:uri="bab4612d-69c1-4a01-bbdc-435c7bba14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22295</TotalTime>
  <Words>2402</Words>
  <Application>Microsoft Office PowerPoint</Application>
  <PresentationFormat>Widescreen</PresentationFormat>
  <Paragraphs>178</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Helvetica</vt:lpstr>
      <vt:lpstr>Muli ExtraBold</vt:lpstr>
      <vt:lpstr>PT Serif</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373</cp:revision>
  <dcterms:created xsi:type="dcterms:W3CDTF">2017-09-28T14:33:41Z</dcterms:created>
  <dcterms:modified xsi:type="dcterms:W3CDTF">2018-10-28T06:50:51Z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0x01010032AC38D1D6E74F4485550D2A2C987D0E</vt:lpwstr>
  </property>
</Properties>
</file>